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57" r:id="rId11"/>
    <p:sldId id="258" r:id="rId12"/>
    <p:sldId id="261" r:id="rId13"/>
    <p:sldId id="273" r:id="rId14"/>
    <p:sldId id="275" r:id="rId15"/>
    <p:sldId id="274" r:id="rId16"/>
    <p:sldId id="262" r:id="rId17"/>
    <p:sldId id="276" r:id="rId18"/>
    <p:sldId id="288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80" r:id="rId28"/>
    <p:sldId id="282" r:id="rId29"/>
    <p:sldId id="283" r:id="rId30"/>
    <p:sldId id="284" r:id="rId31"/>
    <p:sldId id="285" r:id="rId32"/>
    <p:sldId id="286" r:id="rId33"/>
    <p:sldId id="271" r:id="rId34"/>
    <p:sldId id="272" r:id="rId35"/>
    <p:sldId id="27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8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E8B3B-6DCD-4CAA-AE63-6E3E0782F1C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D2E23-E324-4F8E-A9F3-C7B9D1ED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Review from last class (important concepts from ETL):</a:t>
            </a:r>
          </a:p>
          <a:p>
            <a:r>
              <a:rPr lang="en-CA" dirty="0"/>
              <a:t>-most complex part of </a:t>
            </a:r>
            <a:r>
              <a:rPr lang="en-CA" dirty="0" err="1"/>
              <a:t>dwh</a:t>
            </a:r>
            <a:endParaRPr lang="en-CA" dirty="0"/>
          </a:p>
          <a:p>
            <a:endParaRPr lang="en-CA" dirty="0"/>
          </a:p>
          <a:p>
            <a:r>
              <a:rPr lang="en-CA" dirty="0"/>
              <a:t>Cleansing “fuzzy” joins – where u</a:t>
            </a:r>
            <a:r>
              <a:rPr lang="en-CA" baseline="0" dirty="0"/>
              <a:t> kind of know the stuff around the data but it is not exact, e.g. </a:t>
            </a:r>
            <a:r>
              <a:rPr lang="en-CA" baseline="0" dirty="0" err="1"/>
              <a:t>joh</a:t>
            </a:r>
            <a:r>
              <a:rPr lang="en-CA" baseline="0" dirty="0"/>
              <a:t> or </a:t>
            </a:r>
            <a:r>
              <a:rPr lang="en-CA" baseline="0" dirty="0" err="1"/>
              <a:t>jon</a:t>
            </a:r>
            <a:r>
              <a:rPr lang="en-CA" baseline="0" dirty="0"/>
              <a:t> instead of john</a:t>
            </a:r>
          </a:p>
          <a:p>
            <a:endParaRPr lang="en-CA" baseline="0" dirty="0"/>
          </a:p>
          <a:p>
            <a:r>
              <a:rPr lang="en-CA" baseline="0" dirty="0"/>
              <a:t>Types of data sources e.g. cooperative vs non cooperative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SSMS – </a:t>
            </a:r>
            <a:r>
              <a:rPr lang="en-US" dirty="0" err="1"/>
              <a:t>Sql</a:t>
            </a:r>
            <a:r>
              <a:rPr lang="en-US" dirty="0"/>
              <a:t> server </a:t>
            </a:r>
            <a:r>
              <a:rPr lang="en-US"/>
              <a:t>management studio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FDB9D7-8A2E-4308-B6E4-94DBEC77F5BD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DB00239-39B4-47DA-A569-1E435C41B273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e.g. of a security role provided</a:t>
            </a:r>
            <a:r>
              <a:rPr lang="en-CA" baseline="0" dirty="0"/>
              <a:t> by peter since he worked on this before</a:t>
            </a:r>
          </a:p>
          <a:p>
            <a:r>
              <a:rPr lang="en-CA" baseline="0" dirty="0"/>
              <a:t>Sys administrator</a:t>
            </a:r>
          </a:p>
          <a:p>
            <a:r>
              <a:rPr lang="en-CA" baseline="0" dirty="0"/>
              <a:t>Network</a:t>
            </a:r>
          </a:p>
          <a:p>
            <a:r>
              <a:rPr lang="en-CA" baseline="0" dirty="0"/>
              <a:t>Services</a:t>
            </a:r>
          </a:p>
          <a:p>
            <a:endParaRPr lang="en-CA" baseline="0" dirty="0"/>
          </a:p>
          <a:p>
            <a:r>
              <a:rPr lang="en-CA" baseline="0" dirty="0"/>
              <a:t>Create users under each of these roles to grant them permissions to the reports</a:t>
            </a:r>
          </a:p>
          <a:p>
            <a:endParaRPr lang="en-CA" baseline="0" dirty="0"/>
          </a:p>
          <a:p>
            <a:r>
              <a:rPr lang="en-CA" baseline="0" dirty="0"/>
              <a:t>Security is a big problem as data is sensitive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 DB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(Object Linking and Embedding,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sometimes written as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OLEDB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 API designed by Microsoft, allows accessing data from a variety of sources in a uniform manner.</a:t>
            </a:r>
          </a:p>
          <a:p>
            <a:pPr marL="228600" indent="-228600" defTabSz="914400" eaLnBrk="1" hangingPunct="1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Older way is ODBC</a:t>
            </a:r>
          </a:p>
          <a:p>
            <a:pPr marL="228600" indent="-228600" defTabSz="914400" eaLnBrk="1" hangingPunct="1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 speaking,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(Open Database Connectivity) is designed to provide access primarily to SQL data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multi-platform environment.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 DB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(Object Linking and Embedding Database) is designed to provide access to all types of data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OLE Component Object Model (COM) environment.</a:t>
            </a:r>
          </a:p>
          <a:p>
            <a:pPr marL="228600" indent="-228600" defTabSz="914400" eaLnBrk="1" hangingPunct="1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~80% of data is in XML –Peter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bhola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of querying that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MIME HTML) is a file extension for a Web page archive file format as saved by Internet Explorer. The archived Web page is an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saves the Web page content and incorporates external resources, such as images, applets, Flash animations and so on, into HTML documents.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made format may be something like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format used by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Quickbooks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(popular accounting/money management system used by banks)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dirty="0" err="1"/>
              <a:t>Quickbooks</a:t>
            </a:r>
            <a:r>
              <a:rPr lang="en-CA" dirty="0"/>
              <a:t> used for income</a:t>
            </a:r>
            <a:r>
              <a:rPr lang="en-CA" baseline="0" dirty="0"/>
              <a:t> tax too, compatible with </a:t>
            </a:r>
            <a:r>
              <a:rPr lang="en-CA" baseline="0" dirty="0" err="1"/>
              <a:t>turbotax</a:t>
            </a:r>
            <a:endParaRPr lang="en-CA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Authoring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Wide range of supported data sources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Open report authoring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Flexible report designs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Management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Parameterized reports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Execution properties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Report scheduling and history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Role-based security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Delivery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Range of rendering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Flexible and extensible delivery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endParaRPr lang="en-US" altLang="ko-KR" dirty="0"/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Need to use VPN</a:t>
            </a:r>
            <a:r>
              <a:rPr lang="en-US" altLang="ko-KR" baseline="0" dirty="0"/>
              <a:t> for delivery, shouldn’t simply use email</a:t>
            </a:r>
            <a:endParaRPr lang="en-US" altLang="ko-KR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1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r>
              <a:rPr lang="en-US"/>
              <a:t>RDL can be modified outside SSRS, but not recommended!</a:t>
            </a:r>
          </a:p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3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r>
              <a:rPr lang="en-US" dirty="0"/>
              <a:t>HTML: Good for display</a:t>
            </a:r>
          </a:p>
          <a:p>
            <a:pPr marL="228600" indent="-228600" defTabSz="914400" eaLnBrk="1" hangingPunct="1"/>
            <a:r>
              <a:rPr lang="en-US" dirty="0"/>
              <a:t>Excel: Good for subsequent changes and manipulations</a:t>
            </a:r>
          </a:p>
          <a:p>
            <a:pPr marL="228600" indent="-228600" defTabSz="914400" eaLnBrk="1" hangingPunct="1"/>
            <a:r>
              <a:rPr lang="en-US" dirty="0"/>
              <a:t>CSV: Good for exporting data behind the scene in comma-delimited format (NOT the presentation of the report)</a:t>
            </a:r>
          </a:p>
          <a:p>
            <a:pPr marL="228600" indent="-228600" defTabSz="914400" eaLnBrk="1" hangingPunct="1"/>
            <a:r>
              <a:rPr lang="en-US" dirty="0"/>
              <a:t>PDF: Good for printing</a:t>
            </a:r>
          </a:p>
          <a:p>
            <a:pPr marL="228600" indent="-228600" defTabSz="914400" eaLnBrk="1" hangingPunct="1"/>
            <a:r>
              <a:rPr lang="en-US" dirty="0"/>
              <a:t>XML: Good for exporting data behind the scene to another system</a:t>
            </a:r>
          </a:p>
        </p:txBody>
      </p:sp>
    </p:spTree>
    <p:extLst>
      <p:ext uri="{BB962C8B-B14F-4D97-AF65-F5344CB8AC3E}">
        <p14:creationId xmlns:p14="http://schemas.microsoft.com/office/powerpoint/2010/main" val="17565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OLAP -&gt; historical reports, looking at trends, subj oriented</a:t>
            </a:r>
            <a:r>
              <a:rPr lang="en-CA" baseline="0" dirty="0"/>
              <a:t> stuff, e.g. how we did last year, and the year before</a:t>
            </a:r>
          </a:p>
          <a:p>
            <a:endParaRPr lang="en-CA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5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1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1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CCC997-5785-4D05-A3BE-942A377BA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F7123-C7D4-46F5-B560-21BA7596105B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944551E-AEAE-4AB3-BBC4-D52504155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AB65EED-3D2F-4AD4-B296-CE738A7DF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539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AEE195-E0CB-49BA-BF4A-CE65C16AD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A007D-394C-4A81-A97C-60B85B482B72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9591579-A4F1-4BD5-814B-E9B5F747C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B39BA70-93AB-410D-B3AF-0DFFE50D6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59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D0496B-F44D-4E34-A2AC-9BA55B290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B04CD-1E8A-46C8-A8FB-5DF0829D2F74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0B4F2D2-ED7C-4AA7-BD68-632A921DA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01F3263-D3C3-4B2C-AF1C-8476E1F6C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9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737DC2-44BB-4212-803F-F4C7E546D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3FBB7-4856-41D0-928E-C9A9E726E945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4DBB6E5-6077-431B-8C7A-3516FC75E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D6B0647-EBCA-4D7D-8289-D778AE962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97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9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4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Briefly review AD</a:t>
            </a:r>
          </a:p>
          <a:p>
            <a:r>
              <a:rPr lang="en-CA" dirty="0"/>
              <a:t>This</a:t>
            </a:r>
            <a:r>
              <a:rPr lang="en-CA" baseline="0" dirty="0"/>
              <a:t> is where virtual servers, configured alongside security permissions for accounts</a:t>
            </a:r>
          </a:p>
          <a:p>
            <a:endParaRPr lang="en-CA" baseline="0" dirty="0"/>
          </a:p>
          <a:p>
            <a:r>
              <a:rPr lang="en-CA" baseline="0" dirty="0"/>
              <a:t>Lookup </a:t>
            </a:r>
            <a:r>
              <a:rPr lang="en-CA" baseline="0" dirty="0" err="1"/>
              <a:t>heatmaps</a:t>
            </a:r>
            <a:r>
              <a:rPr lang="en-CA" baseline="0" dirty="0"/>
              <a:t>, </a:t>
            </a:r>
            <a:r>
              <a:rPr lang="en-CA" baseline="0" dirty="0" err="1"/>
              <a:t>treemaps</a:t>
            </a:r>
            <a:r>
              <a:rPr lang="en-CA" baseline="0" dirty="0"/>
              <a:t> and other </a:t>
            </a:r>
            <a:r>
              <a:rPr lang="en-CA" baseline="0"/>
              <a:t>visualization techniques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Hospital sample report</a:t>
            </a:r>
          </a:p>
          <a:p>
            <a:r>
              <a:rPr lang="en-CA" dirty="0" err="1"/>
              <a:t>EoD</a:t>
            </a:r>
            <a:r>
              <a:rPr lang="en-CA" baseline="0" dirty="0"/>
              <a:t> report</a:t>
            </a:r>
          </a:p>
          <a:p>
            <a:r>
              <a:rPr lang="en-CA" baseline="0" dirty="0"/>
              <a:t>Back end programming/processing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Dashboard report</a:t>
            </a:r>
          </a:p>
          <a:p>
            <a:r>
              <a:rPr lang="en-CA" dirty="0"/>
              <a:t>Provides</a:t>
            </a:r>
            <a:r>
              <a:rPr lang="en-CA" baseline="0" dirty="0"/>
              <a:t> alerts, shows health of system, shows jobs running/ran statuses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to layout report first, set up the view with</a:t>
            </a:r>
            <a:r>
              <a:rPr lang="en-CA" baseline="0" dirty="0"/>
              <a:t> placeholders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 a dev, u build packages and provide them to customers e.g. a resort/hotel</a:t>
            </a:r>
          </a:p>
          <a:p>
            <a:endParaRPr lang="en-CA" dirty="0"/>
          </a:p>
          <a:p>
            <a:r>
              <a:rPr lang="en-CA" dirty="0"/>
              <a:t>Ur</a:t>
            </a:r>
            <a:r>
              <a:rPr lang="en-CA" baseline="0" dirty="0"/>
              <a:t> packages need to be able to generate reports such as these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Missing more</a:t>
            </a:r>
            <a:r>
              <a:rPr lang="en-CA" baseline="0" dirty="0"/>
              <a:t> info from slide, look this up online</a:t>
            </a:r>
          </a:p>
          <a:p>
            <a:endParaRPr lang="en-CA" baseline="0" dirty="0"/>
          </a:p>
          <a:p>
            <a:r>
              <a:rPr lang="en-CA" baseline="0" dirty="0"/>
              <a:t>G.P.L</a:t>
            </a:r>
          </a:p>
          <a:p>
            <a:r>
              <a:rPr lang="en-CA" baseline="0" dirty="0"/>
              <a:t>-C#</a:t>
            </a:r>
          </a:p>
          <a:p>
            <a:r>
              <a:rPr lang="en-CA" baseline="0" dirty="0"/>
              <a:t>-C++</a:t>
            </a:r>
          </a:p>
          <a:p>
            <a:r>
              <a:rPr lang="en-CA" baseline="0" dirty="0"/>
              <a:t>…</a:t>
            </a:r>
          </a:p>
          <a:p>
            <a:r>
              <a:rPr lang="en-CA" baseline="0" dirty="0"/>
              <a:t>4GL</a:t>
            </a:r>
          </a:p>
          <a:p>
            <a:r>
              <a:rPr lang="en-CA" baseline="0" dirty="0"/>
              <a:t>R.P.G</a:t>
            </a:r>
          </a:p>
          <a:p>
            <a:r>
              <a:rPr lang="en-CA" baseline="0" dirty="0"/>
              <a:t>Crystal Reports, google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Book doesn’t detail how hard it is to generate reports,</a:t>
            </a:r>
            <a:r>
              <a:rPr lang="en-CA" baseline="0" dirty="0"/>
              <a:t> peter wanted to give examples using RPG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MS BI Stack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Link demo capabilities to products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732B8AF8-84F2-43D6-BB2B-5EC6A14F389D}" type="slidenum">
              <a:rPr lang="en-CA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8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63B-450C-4ADF-B628-5CE61E46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DFFAB-00AA-4D74-899C-CCA88402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BD57C-672D-4F4E-A62E-EC9F047F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D8F8-294D-4D18-93E6-4B0C1FAC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427C-C5E8-46AE-9B75-65898CF5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D761-BB0F-429F-B570-C974FDF2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14348-4BE4-44A4-A28B-7DA83CD5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1223-CC29-4EA3-A876-03E7CF8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D8BF-301B-43A7-9321-0130C895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07EA-E977-48FF-9DB6-820A4EC5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7E4C9-D1B3-4FFC-BEA5-6C4EFF4A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F4326-1407-4908-A37C-13A64D61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87C0-6B6E-4FAC-ADEE-8FA32431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5BC0-A8BC-415E-9293-F7E36AA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FD41-AB2A-4CDB-B333-161621F5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B7B5-33DA-43EE-853C-B6151F3D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E182-15A3-44D4-9EC6-AB6097FF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9307-3C43-4869-880A-8B2CA6A5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1C0E-04FF-47E6-92E2-845A13CD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A218-2125-4CCD-AFEF-312BC982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42F0-2FB9-4E2B-94A5-06614DB4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A0F5-6FD0-4E96-9157-7C108A2D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50CD-71B2-42AA-8FCC-45BDAC2B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99A2-696C-497A-9FFC-01348F5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8A6B-3BC4-4952-A813-85BD97B4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0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61DD-9282-466D-AC5C-6A457F43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AF77-1A79-4DBA-902F-785AD9600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18A4F-7FD5-4DE1-A33B-5428D462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9F8C5-92E9-4E5A-BFEB-E7ABDFC8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14EC-998B-44BF-9359-290CFCF0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ED384-4602-4A96-943C-A26DEB18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FC2-E916-422A-A74D-043DAE6E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71CC-C1AB-4237-82E2-B74A48C3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941D-C664-4DDB-8170-D0433443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47F1A-D1CC-405D-8151-3DAFD9D0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2B957-691C-4076-9B2F-3B6E9A5CC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FBC4B-B4D1-416D-B659-A8815887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F4FEA-035F-4528-8F19-75586A99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90DCD-605C-4414-9394-B9A5FB9D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DB77-7542-4A57-B97C-E3BD9C49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93DEB-6402-4A9F-B441-5CFB7191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7AE3B-3617-465F-9FAE-AD38EE04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98DB6-19D3-4E0F-A68A-9B840BA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96877-0EB1-446C-8000-521DA6C8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072F3-74F5-4C0C-AAD2-9A554082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D26E-4845-40B6-8A92-7CF20CC5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C851-2C44-4E77-B82F-4F178BE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BECD-F281-4132-8012-A6C8B74B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ADE0B-5839-4B89-9A30-CA06863B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275-D9AD-41C4-943A-5D0BF570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9E09-9CFD-4389-A739-1265106B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5D1E-A698-4B3A-89DD-012E210D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ED43-33C9-4A4E-A24D-619E59AF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F4BCF-6459-4ABB-95F9-CF3ABFCBF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1315E-DB00-441A-B7B3-9230DE0E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47ED-DB28-4BD4-B791-613DC0EB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E05C-B4B9-4609-AC42-11DF79DE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16000-6832-4518-8E63-5D1DB46D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D8F0-C013-4FB5-BFBB-42245948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B0DE-5E72-4692-9C96-AE20C46F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195C3-6A04-4D33-8818-C3EAD868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1EB9-2735-4D0D-B503-A34BE1BD708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D3AE-769E-4E43-B09A-24771D10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5B2B-AEE3-4CC5-BDDF-77B18360D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D22-722B-42E5-AE9F-7EC3CAFD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4AFF-1080-4EDA-B7C7-FB803729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Microsoft reporting services architecture. </a:t>
            </a:r>
          </a:p>
          <a:p>
            <a:pPr marL="0" indent="0">
              <a:buNone/>
            </a:pPr>
            <a:r>
              <a:rPr lang="en-US" dirty="0"/>
              <a:t>Create reports using Microsoft SSRS</a:t>
            </a:r>
          </a:p>
        </p:txBody>
      </p:sp>
    </p:spTree>
    <p:extLst>
      <p:ext uri="{BB962C8B-B14F-4D97-AF65-F5344CB8AC3E}">
        <p14:creationId xmlns:p14="http://schemas.microsoft.com/office/powerpoint/2010/main" val="111568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9102" y="1119188"/>
            <a:ext cx="8385175" cy="57388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16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6305" y="257179"/>
            <a:ext cx="10337223" cy="1052513"/>
          </a:xfrm>
        </p:spPr>
        <p:txBody>
          <a:bodyPr anchor="ctr">
            <a:normAutofit/>
          </a:bodyPr>
          <a:lstStyle/>
          <a:p>
            <a:pPr algn="ctr" defTabSz="914363">
              <a:spcBef>
                <a:spcPts val="0"/>
              </a:spcBef>
              <a:defRPr/>
            </a:pPr>
            <a:r>
              <a:rPr>
                <a:latin typeface="Segoe UI" pitchFamily="34" charset="0"/>
                <a:ea typeface="Segoe UI" pitchFamily="34" charset="0"/>
                <a:cs typeface="Segoe UI" pitchFamily="34" charset="0"/>
              </a:rPr>
              <a:t>Microsoft Business Intelligence	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4536" y="3061573"/>
            <a:ext cx="7893609" cy="1490568"/>
          </a:xfrm>
          <a:prstGeom prst="roundRect">
            <a:avLst>
              <a:gd name="adj" fmla="val 14151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91436" tIns="45718" rIns="91436" bIns="45718" anchor="ctr"/>
          <a:lstStyle/>
          <a:p>
            <a:pPr algn="ctr" defTabSz="914099">
              <a:defRPr/>
            </a:pPr>
            <a:endParaRPr lang="en-GB" sz="2400" kern="0" dirty="0" err="1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6237" y="4520875"/>
            <a:ext cx="7893609" cy="1522738"/>
          </a:xfrm>
          <a:prstGeom prst="roundRect">
            <a:avLst>
              <a:gd name="adj" fmla="val 14151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91436" tIns="45718" rIns="91436" bIns="45718" anchor="ctr"/>
          <a:lstStyle/>
          <a:p>
            <a:pPr algn="ctr" defTabSz="914099">
              <a:defRPr/>
            </a:pPr>
            <a:endParaRPr lang="en-GB" sz="2400" kern="0" dirty="0" err="1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8072" y="1419230"/>
            <a:ext cx="7893609" cy="1619251"/>
          </a:xfrm>
          <a:prstGeom prst="roundRect">
            <a:avLst>
              <a:gd name="adj" fmla="val 14151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91436" tIns="45718" rIns="91436" bIns="45718" anchor="ctr"/>
          <a:lstStyle/>
          <a:p>
            <a:pPr algn="ctr" defTabSz="914099">
              <a:defRPr/>
            </a:pPr>
            <a:endParaRPr lang="en-GB" sz="2400" kern="0" dirty="0" err="1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7068" y="3412869"/>
            <a:ext cx="7636901" cy="1007718"/>
          </a:xfrm>
          <a:prstGeom prst="roundRect">
            <a:avLst>
              <a:gd name="adj" fmla="val 9580"/>
            </a:avLst>
          </a:prstGeom>
          <a:gradFill flip="none" rotWithShape="1">
            <a:gsLst>
              <a:gs pos="0">
                <a:srgbClr val="3F6617">
                  <a:alpha val="90000"/>
                </a:srgbClr>
              </a:gs>
              <a:gs pos="77000">
                <a:srgbClr val="7DCC2E">
                  <a:alpha val="49804"/>
                </a:srgbClr>
              </a:gs>
              <a:gs pos="100000">
                <a:srgbClr val="7DCC2E">
                  <a:lumMod val="60000"/>
                  <a:lumOff val="40000"/>
                </a:srgbClr>
              </a:gs>
            </a:gsLst>
            <a:lin ang="5400000" scaled="1"/>
            <a:tileRect/>
          </a:gra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>
            <a:bevelT w="38100" h="38100" prst="softRound"/>
            <a:bevelB w="38100" h="38100"/>
          </a:sp3d>
        </p:spPr>
        <p:txBody>
          <a:bodyPr anchor="ctr"/>
          <a:lstStyle/>
          <a:p>
            <a:pPr algn="ctr" defTabSz="914099">
              <a:lnSpc>
                <a:spcPct val="80000"/>
              </a:lnSpc>
              <a:defRPr/>
            </a:pPr>
            <a:endParaRPr lang="en-US" sz="2400" dirty="0">
              <a:gradFill>
                <a:gsLst>
                  <a:gs pos="0">
                    <a:srgbClr val="000000"/>
                  </a:gs>
                  <a:gs pos="88000">
                    <a:srgbClr val="000000"/>
                  </a:gs>
                </a:gsLst>
                <a:lin ang="5400000" scaled="0"/>
              </a:gradFill>
              <a:effectLst>
                <a:outerShdw blurRad="152400" dir="5400000" algn="ctr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7380" y="4883046"/>
            <a:ext cx="7636901" cy="1007719"/>
          </a:xfrm>
          <a:prstGeom prst="roundRect">
            <a:avLst>
              <a:gd name="adj" fmla="val 9580"/>
            </a:avLst>
          </a:prstGeom>
          <a:gradFill flip="none" rotWithShape="1">
            <a:gsLst>
              <a:gs pos="0">
                <a:srgbClr val="1A4B57">
                  <a:alpha val="90000"/>
                </a:srgbClr>
              </a:gs>
              <a:gs pos="77000">
                <a:srgbClr val="3497AE">
                  <a:alpha val="49804"/>
                </a:srgbClr>
              </a:gs>
              <a:gs pos="100000">
                <a:srgbClr val="3497AE">
                  <a:lumMod val="60000"/>
                  <a:lumOff val="40000"/>
                </a:srgbClr>
              </a:gs>
            </a:gsLst>
            <a:lin ang="5400000" scaled="1"/>
            <a:tileRect/>
          </a:gra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>
            <a:bevelT w="38100" h="38100" prst="softRound"/>
            <a:bevelB w="38100" h="38100"/>
          </a:sp3d>
        </p:spPr>
        <p:txBody>
          <a:bodyPr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000000"/>
                  </a:gs>
                  <a:gs pos="88000">
                    <a:srgbClr val="000000"/>
                  </a:gs>
                </a:gsLst>
                <a:lin ang="5400000" scaled="0"/>
              </a:gradFill>
              <a:effectLst>
                <a:outerShdw blurRad="152400" dir="5400000" algn="ctr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invGray">
          <a:xfrm>
            <a:off x="729067" y="1915584"/>
            <a:ext cx="7636900" cy="1006321"/>
          </a:xfrm>
          <a:prstGeom prst="roundRect">
            <a:avLst>
              <a:gd name="adj" fmla="val 9911"/>
            </a:avLst>
          </a:prstGeom>
          <a:gradFill flip="none" rotWithShape="1">
            <a:gsLst>
              <a:gs pos="0">
                <a:srgbClr val="FFC000">
                  <a:lumMod val="50000"/>
                  <a:alpha val="80000"/>
                </a:srgbClr>
              </a:gs>
              <a:gs pos="77000">
                <a:srgbClr val="FFC000">
                  <a:alpha val="7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5400000" scaled="1"/>
            <a:tileRect/>
          </a:gra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>
            <a:bevelT w="38100" h="38100" prst="softRound"/>
            <a:bevelB w="38100" h="38100"/>
          </a:sp3d>
        </p:spPr>
        <p:txBody>
          <a:bodyPr anchor="ctr"/>
          <a:lstStyle/>
          <a:p>
            <a:pPr algn="ctr" defTabSz="914363">
              <a:defRPr/>
            </a:pPr>
            <a:endParaRPr lang="en-US" sz="2400" kern="0" dirty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Segoe Semibold" pitchFamily="34" charset="0"/>
            </a:endParaRPr>
          </a:p>
        </p:txBody>
      </p:sp>
      <p:pic>
        <p:nvPicPr>
          <p:cNvPr id="21519" name="Picture 3" descr="C:\Users\pavc\Desktop\ShrPt10_h_rgb_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" y="3544889"/>
            <a:ext cx="56673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Picture 13" descr="SQL08r2_h_rgb_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7576" y="4892676"/>
            <a:ext cx="59420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19264" y="1557338"/>
            <a:ext cx="5027613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914363"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Productivity Suite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6901" y="3108325"/>
            <a:ext cx="5027612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914363"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Collaboration Platform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151" y="4614863"/>
            <a:ext cx="5027612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914363"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Platform</a:t>
            </a:r>
          </a:p>
        </p:txBody>
      </p:sp>
      <p:pic>
        <p:nvPicPr>
          <p:cNvPr id="21524" name="Picture 19" descr="ofc-brand_h_rgb_r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3451" y="1995489"/>
            <a:ext cx="3200400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5" name="Picture 24" descr="SSRS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20127" y="2322513"/>
            <a:ext cx="3324225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6" name="Rounded Rectangle 7"/>
          <p:cNvPicPr>
            <a:picLocks noChangeArrowheads="1"/>
          </p:cNvPicPr>
          <p:nvPr/>
        </p:nvPicPr>
        <p:blipFill>
          <a:blip r:embed="rId7">
            <a:clrChange>
              <a:clrFrom>
                <a:srgbClr val="FEF4FE"/>
              </a:clrFrom>
              <a:clrTo>
                <a:srgbClr val="FEF4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2013" y="2200275"/>
            <a:ext cx="3708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3025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2701926" y="3505201"/>
            <a:ext cx="6075362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3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3224213" y="3886200"/>
            <a:ext cx="4999038" cy="503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84405" name="Rectangle 784404"/>
          <p:cNvSpPr>
            <a:spLocks noChangeArrowheads="1"/>
          </p:cNvSpPr>
          <p:nvPr/>
        </p:nvSpPr>
        <p:spPr bwMode="auto">
          <a:xfrm>
            <a:off x="3352801" y="4572000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363"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4414" name="Rectangle 784413"/>
          <p:cNvSpPr>
            <a:spLocks noChangeArrowheads="1"/>
          </p:cNvSpPr>
          <p:nvPr/>
        </p:nvSpPr>
        <p:spPr bwMode="auto">
          <a:xfrm>
            <a:off x="3408363" y="4114800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363"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4423" name="Rectangle 784422"/>
          <p:cNvSpPr>
            <a:spLocks noChangeArrowheads="1"/>
          </p:cNvSpPr>
          <p:nvPr/>
        </p:nvSpPr>
        <p:spPr bwMode="auto">
          <a:xfrm>
            <a:off x="6078538" y="4162425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363"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6" name="Rectangle 97"/>
          <p:cNvSpPr>
            <a:spLocks noChangeArrowheads="1"/>
          </p:cNvSpPr>
          <p:nvPr/>
        </p:nvSpPr>
        <p:spPr bwMode="auto">
          <a:xfrm>
            <a:off x="3251202" y="3581400"/>
            <a:ext cx="5500687" cy="3175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algn="ctr"/>
            <a:r>
              <a:rPr lang="en-US" sz="1700">
                <a:latin typeface="Calibri" pitchFamily="34" charset="0"/>
              </a:rPr>
              <a:t>Report Server</a:t>
            </a:r>
          </a:p>
        </p:txBody>
      </p:sp>
      <p:pic>
        <p:nvPicPr>
          <p:cNvPr id="25607" name="Picture 3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2765427" y="6045200"/>
            <a:ext cx="6035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Rectangle 96"/>
          <p:cNvSpPr>
            <a:spLocks noChangeArrowheads="1"/>
          </p:cNvSpPr>
          <p:nvPr/>
        </p:nvSpPr>
        <p:spPr bwMode="auto">
          <a:xfrm>
            <a:off x="3179763" y="6057900"/>
            <a:ext cx="5646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SQL Server Catalog</a:t>
            </a:r>
          </a:p>
        </p:txBody>
      </p:sp>
      <p:sp>
        <p:nvSpPr>
          <p:cNvPr id="25609" name="Rectangle 99"/>
          <p:cNvSpPr>
            <a:spLocks noChangeArrowheads="1"/>
          </p:cNvSpPr>
          <p:nvPr/>
        </p:nvSpPr>
        <p:spPr bwMode="auto">
          <a:xfrm>
            <a:off x="3441702" y="3886200"/>
            <a:ext cx="5121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300">
                <a:latin typeface="Calibri" pitchFamily="34" charset="0"/>
              </a:rPr>
              <a:t>Report Engine</a:t>
            </a:r>
          </a:p>
        </p:txBody>
      </p:sp>
      <p:grpSp>
        <p:nvGrpSpPr>
          <p:cNvPr id="25610" name="Group 140"/>
          <p:cNvGrpSpPr>
            <a:grpSpLocks/>
          </p:cNvGrpSpPr>
          <p:nvPr/>
        </p:nvGrpSpPr>
        <p:grpSpPr bwMode="auto">
          <a:xfrm>
            <a:off x="3459163" y="4365626"/>
            <a:ext cx="5614988" cy="968375"/>
            <a:chOff x="2593975" y="4365625"/>
            <a:chExt cx="4211638" cy="968375"/>
          </a:xfrm>
        </p:grpSpPr>
        <p:sp>
          <p:nvSpPr>
            <p:cNvPr id="784397" name="Rectangle 784396"/>
            <p:cNvSpPr>
              <a:spLocks noChangeArrowheads="1"/>
            </p:cNvSpPr>
            <p:nvPr/>
          </p:nvSpPr>
          <p:spPr bwMode="auto">
            <a:xfrm>
              <a:off x="4280059" y="4522788"/>
              <a:ext cx="2525554" cy="457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defTabSz="914363">
                <a:defRPr/>
              </a:pPr>
              <a:endParaRPr lang="en-US" sz="11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669960" y="4393016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587510" y="4393016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4587510" y="4886584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2669960" y="4886584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700" name="Rectangle 100"/>
            <p:cNvSpPr>
              <a:spLocks noChangeArrowheads="1"/>
            </p:cNvSpPr>
            <p:nvPr/>
          </p:nvSpPr>
          <p:spPr bwMode="auto">
            <a:xfrm>
              <a:off x="4267200" y="4876800"/>
              <a:ext cx="2525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Scheduling &amp; Delivery</a:t>
              </a:r>
            </a:p>
          </p:txBody>
        </p:sp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666999" y="4876800"/>
              <a:ext cx="17557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Rendering</a:t>
              </a:r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593975" y="4365625"/>
              <a:ext cx="19050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Data Processing</a:t>
              </a:r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4508500" y="4365625"/>
              <a:ext cx="19050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Security</a:t>
              </a:r>
            </a:p>
          </p:txBody>
        </p:sp>
      </p:grpSp>
      <p:grpSp>
        <p:nvGrpSpPr>
          <p:cNvPr id="25611" name="Group 128"/>
          <p:cNvGrpSpPr>
            <a:grpSpLocks/>
          </p:cNvGrpSpPr>
          <p:nvPr/>
        </p:nvGrpSpPr>
        <p:grpSpPr bwMode="auto">
          <a:xfrm>
            <a:off x="8882063" y="3124200"/>
            <a:ext cx="3308350" cy="2514600"/>
            <a:chOff x="6661944" y="3124200"/>
            <a:chExt cx="2482056" cy="2514600"/>
          </a:xfrm>
        </p:grpSpPr>
        <p:sp>
          <p:nvSpPr>
            <p:cNvPr id="25676" name="Rectangle 784398"/>
            <p:cNvSpPr>
              <a:spLocks noChangeArrowheads="1"/>
            </p:cNvSpPr>
            <p:nvPr/>
          </p:nvSpPr>
          <p:spPr bwMode="auto">
            <a:xfrm>
              <a:off x="7239000" y="44196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Delivery Targets</a:t>
              </a:r>
            </a:p>
            <a:p>
              <a:pPr algn="ctr"/>
              <a:r>
                <a:rPr lang="en-US" sz="1200">
                  <a:latin typeface="Calibri" pitchFamily="34" charset="0"/>
                </a:rPr>
                <a:t>(E-mail, SharePoint, Custom)</a:t>
              </a:r>
            </a:p>
          </p:txBody>
        </p:sp>
        <p:pic>
          <p:nvPicPr>
            <p:cNvPr id="25677" name="Rectangle 78439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79231" y="5044639"/>
              <a:ext cx="302769" cy="448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78" name="Rectangle 7844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72400" y="5120839"/>
              <a:ext cx="349684" cy="51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79" name="Rectangle 784425"/>
            <p:cNvSpPr>
              <a:spLocks noChangeArrowheads="1"/>
            </p:cNvSpPr>
            <p:nvPr/>
          </p:nvSpPr>
          <p:spPr bwMode="auto">
            <a:xfrm>
              <a:off x="7239000" y="31242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Security Services</a:t>
              </a:r>
            </a:p>
          </p:txBody>
        </p:sp>
        <p:pic>
          <p:nvPicPr>
            <p:cNvPr id="25680" name="Rectangle 78442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924800" y="3657600"/>
              <a:ext cx="304800" cy="472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Up-Down Arrow 104"/>
            <p:cNvSpPr>
              <a:spLocks noChangeArrowheads="1"/>
            </p:cNvSpPr>
            <p:nvPr/>
          </p:nvSpPr>
          <p:spPr bwMode="auto">
            <a:xfrm rot="14794580">
              <a:off x="6875463" y="3796770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Up-Down Arrow 105"/>
            <p:cNvSpPr>
              <a:spLocks noChangeArrowheads="1"/>
            </p:cNvSpPr>
            <p:nvPr/>
          </p:nvSpPr>
          <p:spPr bwMode="auto">
            <a:xfrm rot="16200000">
              <a:off x="6825854" y="4736966"/>
              <a:ext cx="325437" cy="653257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612" name="Group 127"/>
          <p:cNvGrpSpPr>
            <a:grpSpLocks/>
          </p:cNvGrpSpPr>
          <p:nvPr/>
        </p:nvGrpSpPr>
        <p:grpSpPr bwMode="auto">
          <a:xfrm>
            <a:off x="1588" y="2736850"/>
            <a:ext cx="3175000" cy="2465388"/>
            <a:chOff x="0" y="2736850"/>
            <a:chExt cx="2382397" cy="2465387"/>
          </a:xfrm>
        </p:grpSpPr>
        <p:sp>
          <p:nvSpPr>
            <p:cNvPr id="25659" name="Rectangle 784406"/>
            <p:cNvSpPr>
              <a:spLocks noChangeArrowheads="1"/>
            </p:cNvSpPr>
            <p:nvPr/>
          </p:nvSpPr>
          <p:spPr bwMode="auto">
            <a:xfrm>
              <a:off x="0" y="4267200"/>
              <a:ext cx="21177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Output Formats </a:t>
              </a:r>
            </a:p>
          </p:txBody>
        </p:sp>
        <p:pic>
          <p:nvPicPr>
            <p:cNvPr id="25660" name="Rectangle 78440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7200" y="4724400"/>
              <a:ext cx="41592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61" name="Rectangle 78440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6200" y="4724400"/>
              <a:ext cx="423863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62" name="Rectangle 78440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219200" y="4724400"/>
              <a:ext cx="423863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63" name="Rectangle 784416"/>
            <p:cNvSpPr>
              <a:spLocks noChangeArrowheads="1"/>
            </p:cNvSpPr>
            <p:nvPr/>
          </p:nvSpPr>
          <p:spPr bwMode="auto">
            <a:xfrm>
              <a:off x="152400" y="2736850"/>
              <a:ext cx="1752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Data Sources</a:t>
              </a:r>
            </a:p>
          </p:txBody>
        </p:sp>
        <p:sp>
          <p:nvSpPr>
            <p:cNvPr id="107" name="Up-Down Arrow 106"/>
            <p:cNvSpPr>
              <a:spLocks noChangeArrowheads="1"/>
            </p:cNvSpPr>
            <p:nvPr/>
          </p:nvSpPr>
          <p:spPr bwMode="auto">
            <a:xfrm rot="18745068">
              <a:off x="1824996" y="3502872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Up-Down Arrow 107"/>
            <p:cNvSpPr>
              <a:spLocks noChangeArrowheads="1"/>
            </p:cNvSpPr>
            <p:nvPr/>
          </p:nvSpPr>
          <p:spPr bwMode="auto">
            <a:xfrm rot="16200000">
              <a:off x="1942880" y="4762720"/>
              <a:ext cx="325437" cy="553597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Flowchart: Direct Access Storage 108"/>
            <p:cNvSpPr/>
            <p:nvPr/>
          </p:nvSpPr>
          <p:spPr bwMode="auto">
            <a:xfrm rot="16200000">
              <a:off x="419098" y="3314697"/>
              <a:ext cx="381000" cy="457204"/>
            </a:xfrm>
            <a:prstGeom prst="flowChartMagneticDrum">
              <a:avLst/>
            </a:prstGeom>
            <a:gradFill>
              <a:gsLst>
                <a:gs pos="0">
                  <a:srgbClr val="328094">
                    <a:alpha val="20000"/>
                  </a:srgbClr>
                </a:gs>
                <a:gs pos="100000">
                  <a:srgbClr val="87C1D5">
                    <a:alpha val="63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AFD5E3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 eaLnBrk="0" hangingPunct="0">
                <a:lnSpc>
                  <a:spcPct val="85000"/>
                </a:lnSpc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Flowchart: Direct Access Storage 110"/>
            <p:cNvSpPr/>
            <p:nvPr/>
          </p:nvSpPr>
          <p:spPr bwMode="auto">
            <a:xfrm rot="16200000">
              <a:off x="952501" y="3314698"/>
              <a:ext cx="381002" cy="457201"/>
            </a:xfrm>
            <a:prstGeom prst="flowChartMagneticDrum">
              <a:avLst/>
            </a:prstGeom>
            <a:gradFill>
              <a:gsLst>
                <a:gs pos="0">
                  <a:srgbClr val="328094">
                    <a:alpha val="20000"/>
                  </a:srgbClr>
                </a:gs>
                <a:gs pos="100000">
                  <a:srgbClr val="87C1D5">
                    <a:alpha val="63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AFD5E3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 eaLnBrk="0" hangingPunct="0">
                <a:lnSpc>
                  <a:spcPct val="85000"/>
                </a:lnSpc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Rounded Rectangle 94"/>
          <p:cNvSpPr/>
          <p:nvPr/>
        </p:nvSpPr>
        <p:spPr bwMode="auto">
          <a:xfrm>
            <a:off x="6039140" y="5375655"/>
            <a:ext cx="2458694" cy="431043"/>
          </a:xfrm>
          <a:prstGeom prst="roundRect">
            <a:avLst>
              <a:gd name="adj" fmla="val 19037"/>
            </a:avLst>
          </a:prstGeom>
          <a:gradFill>
            <a:gsLst>
              <a:gs pos="0">
                <a:schemeClr val="accent1">
                  <a:lumMod val="75000"/>
                  <a:alpha val="18000"/>
                </a:schemeClr>
              </a:gs>
              <a:gs pos="100000">
                <a:srgbClr val="FF9C00">
                  <a:alpha val="90000"/>
                </a:srgbClr>
              </a:gs>
            </a:gsLst>
            <a:lin ang="4500000" scaled="0"/>
          </a:gradFill>
          <a:ln w="22225">
            <a:gradFill flip="none" rotWithShape="1">
              <a:gsLst>
                <a:gs pos="0">
                  <a:schemeClr val="tx1"/>
                </a:gs>
                <a:gs pos="100000">
                  <a:srgbClr val="FFB676"/>
                </a:gs>
              </a:gsLst>
              <a:path path="rect">
                <a:fillToRect l="100000" t="100000"/>
              </a:path>
              <a:tileRect r="-100000" b="-100000"/>
            </a:gradFill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77800" h="177800"/>
            <a:bevelB w="203200" h="203200"/>
            <a:extrusionClr>
              <a:srgbClr val="CCF37E"/>
            </a:extrusionClr>
            <a:contourClr>
              <a:schemeClr val="bg2">
                <a:lumMod val="50000"/>
                <a:lumOff val="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dirty="0">
                <a:solidFill>
                  <a:schemeClr val="tx1"/>
                </a:solidFill>
              </a:rPr>
              <a:t>RDCE</a:t>
            </a:r>
          </a:p>
          <a:p>
            <a:pPr algn="ctr" defTabSz="914099">
              <a:defRPr/>
            </a:pPr>
            <a:r>
              <a:rPr lang="en-US" sz="1200" dirty="0">
                <a:solidFill>
                  <a:schemeClr val="tx1"/>
                </a:solidFill>
              </a:rPr>
              <a:t>Report Definition Custom Extension</a:t>
            </a:r>
          </a:p>
        </p:txBody>
      </p:sp>
      <p:sp>
        <p:nvSpPr>
          <p:cNvPr id="25616" name="Rectangle 109"/>
          <p:cNvSpPr>
            <a:spLocks noChangeArrowheads="1"/>
          </p:cNvSpPr>
          <p:nvPr/>
        </p:nvSpPr>
        <p:spPr bwMode="auto">
          <a:xfrm>
            <a:off x="5637213" y="5410200"/>
            <a:ext cx="3367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6197" tIns="38098" rIns="76197" bIns="38098" anchor="ctr"/>
          <a:lstStyle/>
          <a:p>
            <a:pPr algn="ctr"/>
            <a:endParaRPr lang="en-US" sz="1300">
              <a:latin typeface="Calibri" pitchFamily="34" charset="0"/>
            </a:endParaRPr>
          </a:p>
        </p:txBody>
      </p:sp>
      <p:sp>
        <p:nvSpPr>
          <p:cNvPr id="118" name="Up-Down Arrow 117"/>
          <p:cNvSpPr>
            <a:spLocks noChangeArrowheads="1"/>
          </p:cNvSpPr>
          <p:nvPr/>
        </p:nvSpPr>
        <p:spPr bwMode="auto">
          <a:xfrm rot="17666744">
            <a:off x="9145184" y="5517313"/>
            <a:ext cx="325437" cy="1003039"/>
          </a:xfrm>
          <a:prstGeom prst="upDownArrow">
            <a:avLst>
              <a:gd name="adj1" fmla="val 50000"/>
              <a:gd name="adj2" fmla="val 46244"/>
            </a:avLst>
          </a:prstGeom>
          <a:solidFill>
            <a:srgbClr val="F4B23C">
              <a:alpha val="80000"/>
            </a:srgbClr>
          </a:solidFill>
          <a:ln w="22225">
            <a:gradFill flip="none" rotWithShape="1">
              <a:gsLst>
                <a:gs pos="0">
                  <a:schemeClr val="tx1"/>
                </a:gs>
                <a:gs pos="100000">
                  <a:srgbClr val="FFF2AC"/>
                </a:gs>
              </a:gsLst>
              <a:path path="rect">
                <a:fillToRect l="100000" t="100000"/>
              </a:path>
              <a:tileRect r="-100000" b="-100000"/>
            </a:gradFill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77800" h="177800"/>
            <a:bevelB w="203200" h="203200"/>
            <a:extrusionClr>
              <a:srgbClr val="CCF37E"/>
            </a:extrusionClr>
            <a:contourClr>
              <a:schemeClr val="bg2">
                <a:lumMod val="50000"/>
                <a:lumOff val="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20" name="Rectangle 784398"/>
          <p:cNvSpPr>
            <a:spLocks noChangeArrowheads="1"/>
          </p:cNvSpPr>
          <p:nvPr/>
        </p:nvSpPr>
        <p:spPr bwMode="auto">
          <a:xfrm>
            <a:off x="9650413" y="5678488"/>
            <a:ext cx="254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Customized RDL</a:t>
            </a:r>
          </a:p>
        </p:txBody>
      </p:sp>
      <p:grpSp>
        <p:nvGrpSpPr>
          <p:cNvPr id="25621" name="Group 130"/>
          <p:cNvGrpSpPr>
            <a:grpSpLocks/>
          </p:cNvGrpSpPr>
          <p:nvPr/>
        </p:nvGrpSpPr>
        <p:grpSpPr bwMode="auto">
          <a:xfrm>
            <a:off x="-303212" y="5410200"/>
            <a:ext cx="6805613" cy="655638"/>
            <a:chOff x="-228600" y="5410200"/>
            <a:chExt cx="5105400" cy="6562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2667000" y="5410200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654" name="Rectangle 95"/>
            <p:cNvSpPr>
              <a:spLocks noChangeArrowheads="1"/>
            </p:cNvSpPr>
            <p:nvPr/>
          </p:nvSpPr>
          <p:spPr bwMode="auto">
            <a:xfrm>
              <a:off x="2351088" y="5410200"/>
              <a:ext cx="2525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Custom Report Item</a:t>
              </a:r>
            </a:p>
          </p:txBody>
        </p:sp>
        <p:sp>
          <p:nvSpPr>
            <p:cNvPr id="25655" name="Rectangle 784406"/>
            <p:cNvSpPr>
              <a:spLocks noChangeArrowheads="1"/>
            </p:cNvSpPr>
            <p:nvPr/>
          </p:nvSpPr>
          <p:spPr bwMode="auto">
            <a:xfrm>
              <a:off x="-228600" y="5486400"/>
              <a:ext cx="21177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Custom </a:t>
              </a:r>
            </a:p>
            <a:p>
              <a:pPr algn="ctr"/>
              <a:r>
                <a:rPr lang="en-US">
                  <a:latin typeface="Calibri" pitchFamily="34" charset="0"/>
                </a:rPr>
                <a:t>Visualization</a:t>
              </a:r>
            </a:p>
          </p:txBody>
        </p:sp>
        <p:sp>
          <p:nvSpPr>
            <p:cNvPr id="123" name="Up-Down Arrow 122"/>
            <p:cNvSpPr>
              <a:spLocks noChangeArrowheads="1"/>
            </p:cNvSpPr>
            <p:nvPr/>
          </p:nvSpPr>
          <p:spPr bwMode="auto">
            <a:xfrm rot="15187143">
              <a:off x="1768558" y="5527522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622" name="Group 141"/>
          <p:cNvGrpSpPr>
            <a:grpSpLocks/>
          </p:cNvGrpSpPr>
          <p:nvPr/>
        </p:nvGrpSpPr>
        <p:grpSpPr bwMode="auto">
          <a:xfrm>
            <a:off x="1830388" y="1066801"/>
            <a:ext cx="3898900" cy="1825625"/>
            <a:chOff x="1371600" y="1066800"/>
            <a:chExt cx="2925389" cy="1826172"/>
          </a:xfrm>
        </p:grpSpPr>
        <p:grpSp>
          <p:nvGrpSpPr>
            <p:cNvPr id="25639" name="Group 117"/>
            <p:cNvGrpSpPr>
              <a:grpSpLocks/>
            </p:cNvGrpSpPr>
            <p:nvPr/>
          </p:nvGrpSpPr>
          <p:grpSpPr bwMode="auto">
            <a:xfrm>
              <a:off x="2438400" y="1066800"/>
              <a:ext cx="1858589" cy="744167"/>
              <a:chOff x="6588041" y="2019925"/>
              <a:chExt cx="1866121" cy="893076"/>
            </a:xfrm>
          </p:grpSpPr>
          <p:pic>
            <p:nvPicPr>
              <p:cNvPr id="25649" name="Picture 6" descr="C:\1 Awareness\Events\Convergence\Graphics\Rectangle_Green_small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588041" y="2019925"/>
                <a:ext cx="1866121" cy="893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50" name="TextBox 119"/>
              <p:cNvSpPr txBox="1">
                <a:spLocks noChangeArrowheads="1"/>
              </p:cNvSpPr>
              <p:nvPr/>
            </p:nvSpPr>
            <p:spPr bwMode="auto">
              <a:xfrm>
                <a:off x="6812206" y="2053590"/>
                <a:ext cx="1567162" cy="369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>
                    <a:latin typeface="Calibri" pitchFamily="34" charset="0"/>
                  </a:rPr>
                  <a:t>SSMS</a:t>
                </a:r>
              </a:p>
            </p:txBody>
          </p:sp>
        </p:grpSp>
        <p:grpSp>
          <p:nvGrpSpPr>
            <p:cNvPr id="25640" name="Group 117"/>
            <p:cNvGrpSpPr>
              <a:grpSpLocks/>
            </p:cNvGrpSpPr>
            <p:nvPr/>
          </p:nvGrpSpPr>
          <p:grpSpPr bwMode="auto">
            <a:xfrm>
              <a:off x="1371600" y="1066800"/>
              <a:ext cx="1112257" cy="744167"/>
              <a:chOff x="6588041" y="2019925"/>
              <a:chExt cx="1866121" cy="893076"/>
            </a:xfrm>
          </p:grpSpPr>
          <p:pic>
            <p:nvPicPr>
              <p:cNvPr id="25647" name="Picture 6" descr="C:\1 Awareness\Events\Convergence\Graphics\Rectangle_Green_small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588041" y="2019925"/>
                <a:ext cx="1866121" cy="893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48" name="TextBox 119"/>
              <p:cNvSpPr txBox="1">
                <a:spLocks noChangeArrowheads="1"/>
              </p:cNvSpPr>
              <p:nvPr/>
            </p:nvSpPr>
            <p:spPr bwMode="auto">
              <a:xfrm>
                <a:off x="6812206" y="2053590"/>
                <a:ext cx="1567162" cy="369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Report Viewer</a:t>
                </a:r>
              </a:p>
            </p:txBody>
          </p:sp>
        </p:grpSp>
        <p:sp>
          <p:nvSpPr>
            <p:cNvPr id="125" name="Up-Down Arrow 124"/>
            <p:cNvSpPr>
              <a:spLocks noChangeArrowheads="1"/>
            </p:cNvSpPr>
            <p:nvPr/>
          </p:nvSpPr>
          <p:spPr bwMode="auto">
            <a:xfrm rot="19553975">
              <a:off x="2251613" y="1828513"/>
              <a:ext cx="325437" cy="1064459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Up-Down Arrow 125"/>
            <p:cNvSpPr>
              <a:spLocks noChangeArrowheads="1"/>
            </p:cNvSpPr>
            <p:nvPr/>
          </p:nvSpPr>
          <p:spPr bwMode="auto">
            <a:xfrm rot="20843649">
              <a:off x="3430989" y="1937805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623" name="Group 129"/>
          <p:cNvGrpSpPr>
            <a:grpSpLocks/>
          </p:cNvGrpSpPr>
          <p:nvPr/>
        </p:nvGrpSpPr>
        <p:grpSpPr bwMode="auto">
          <a:xfrm>
            <a:off x="5689601" y="838201"/>
            <a:ext cx="3757612" cy="2149475"/>
            <a:chOff x="4267199" y="838200"/>
            <a:chExt cx="2819401" cy="2148849"/>
          </a:xfrm>
        </p:grpSpPr>
        <p:pic>
          <p:nvPicPr>
            <p:cNvPr id="25630" name="Picture 4" descr="C:\1 Awareness\Events\Convergence\Graphics\Rectangle_LtBlue_small.png"/>
            <p:cNvPicPr>
              <a:picLocks noChangeAspect="1" noChangeArrowheads="1"/>
            </p:cNvPicPr>
            <p:nvPr/>
          </p:nvPicPr>
          <p:blipFill>
            <a:blip r:embed="rId3">
              <a:lum contrast="50000"/>
            </a:blip>
            <a:srcRect/>
            <a:stretch>
              <a:fillRect/>
            </a:stretch>
          </p:blipFill>
          <p:spPr bwMode="auto">
            <a:xfrm>
              <a:off x="4267199" y="838200"/>
              <a:ext cx="2743201" cy="1978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31" name="Picture 3" descr="C:\1 Awareness\Events\Convergence\Graphics\Rectangle_LtBlue_small.png"/>
            <p:cNvPicPr>
              <a:picLocks noChangeAspect="1" noChangeArrowheads="1"/>
            </p:cNvPicPr>
            <p:nvPr/>
          </p:nvPicPr>
          <p:blipFill>
            <a:blip r:embed="rId11">
              <a:lum contrast="50000"/>
            </a:blip>
            <a:srcRect/>
            <a:stretch>
              <a:fillRect/>
            </a:stretch>
          </p:blipFill>
          <p:spPr bwMode="auto">
            <a:xfrm>
              <a:off x="4572000" y="1905000"/>
              <a:ext cx="2209800" cy="54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32" name="Picture 6" descr="C:\1 Awareness\Events\Convergence\Graphics\Rectangle_Green_small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572000" y="1267682"/>
              <a:ext cx="2209800" cy="71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33" name="Rectangle 112"/>
            <p:cNvSpPr>
              <a:spLocks noChangeArrowheads="1"/>
            </p:cNvSpPr>
            <p:nvPr/>
          </p:nvSpPr>
          <p:spPr bwMode="auto">
            <a:xfrm>
              <a:off x="4876800" y="1905000"/>
              <a:ext cx="18923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pPr algn="ctr"/>
              <a:r>
                <a:rPr lang="en-US" sz="1500">
                  <a:latin typeface="Calibri" pitchFamily="34" charset="0"/>
                </a:rPr>
                <a:t>Web Service  Proxy</a:t>
              </a:r>
            </a:p>
          </p:txBody>
        </p:sp>
        <p:sp>
          <p:nvSpPr>
            <p:cNvPr id="25634" name="TextBox 109"/>
            <p:cNvSpPr txBox="1">
              <a:spLocks noChangeArrowheads="1"/>
            </p:cNvSpPr>
            <p:nvPr/>
          </p:nvSpPr>
          <p:spPr bwMode="auto">
            <a:xfrm>
              <a:off x="4885751" y="1295400"/>
              <a:ext cx="189604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Report Viewer 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Web Part</a:t>
              </a:r>
            </a:p>
          </p:txBody>
        </p:sp>
        <p:sp>
          <p:nvSpPr>
            <p:cNvPr id="25635" name="Rectangle 119"/>
            <p:cNvSpPr>
              <a:spLocks noChangeArrowheads="1"/>
            </p:cNvSpPr>
            <p:nvPr/>
          </p:nvSpPr>
          <p:spPr bwMode="auto">
            <a:xfrm>
              <a:off x="4343400" y="914400"/>
              <a:ext cx="2743200" cy="3175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lIns="91436" tIns="45718" rIns="91436" bIns="45718"/>
            <a:lstStyle/>
            <a:p>
              <a:pPr algn="ctr"/>
              <a:r>
                <a:rPr lang="en-US" sz="1700">
                  <a:latin typeface="Calibri" pitchFamily="34" charset="0"/>
                </a:rPr>
                <a:t>SharePoint</a:t>
              </a:r>
            </a:p>
          </p:txBody>
        </p:sp>
        <p:sp>
          <p:nvSpPr>
            <p:cNvPr id="127" name="Up-Down Arrow 126"/>
            <p:cNvSpPr>
              <a:spLocks noChangeArrowheads="1"/>
            </p:cNvSpPr>
            <p:nvPr/>
          </p:nvSpPr>
          <p:spPr bwMode="auto">
            <a:xfrm rot="2121235">
              <a:off x="5064494" y="2234574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24" name="Picture 3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2701927" y="2971800"/>
            <a:ext cx="60356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5" name="Rectangle 98"/>
          <p:cNvSpPr>
            <a:spLocks noChangeArrowheads="1"/>
          </p:cNvSpPr>
          <p:nvPr/>
        </p:nvSpPr>
        <p:spPr bwMode="auto">
          <a:xfrm>
            <a:off x="4470401" y="2992438"/>
            <a:ext cx="2946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500">
                <a:latin typeface="Calibri" pitchFamily="34" charset="0"/>
              </a:rPr>
              <a:t> Web Services &amp; URL Access</a:t>
            </a:r>
          </a:p>
        </p:txBody>
      </p:sp>
      <p:pic>
        <p:nvPicPr>
          <p:cNvPr id="25626" name="Picture 73" descr="Report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666413" y="6172201"/>
            <a:ext cx="50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7" name="Picture 76" descr="Word2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19188" y="4724401"/>
            <a:ext cx="533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509456" y="69872"/>
            <a:ext cx="11173090" cy="809605"/>
          </a:xfrm>
        </p:spPr>
        <p:txBody>
          <a:bodyPr>
            <a:normAutofit fontScale="90000"/>
          </a:bodyPr>
          <a:lstStyle/>
          <a:p>
            <a:pPr defTabSz="914363">
              <a:defRPr/>
            </a:pPr>
            <a:br>
              <a:rPr lang="en-US" dirty="0"/>
            </a:br>
            <a:r>
              <a:rPr lang="en-US" sz="3300" dirty="0"/>
              <a:t>Reporting Services Architecture </a:t>
            </a:r>
            <a:br>
              <a:rPr dirty="0"/>
            </a:br>
            <a:endParaRPr dirty="0"/>
          </a:p>
        </p:txBody>
      </p:sp>
      <p:pic>
        <p:nvPicPr>
          <p:cNvPr id="25629" name="Picture 79" descr="Worl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11188" y="5943600"/>
            <a:ext cx="1028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99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2801" y="1905000"/>
            <a:ext cx="26416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038" y="1863725"/>
            <a:ext cx="28448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 dirty="0"/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477838" y="18288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Client Application</a:t>
            </a: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5994401" y="2216944"/>
            <a:ext cx="2540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Report Server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40801" y="1950156"/>
            <a:ext cx="2640012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/>
          </a:p>
        </p:txBody>
      </p:sp>
      <p:sp>
        <p:nvSpPr>
          <p:cNvPr id="31750" name="TextBox 43"/>
          <p:cNvSpPr txBox="1">
            <a:spLocks noChangeArrowheads="1"/>
          </p:cNvSpPr>
          <p:nvPr/>
        </p:nvSpPr>
        <p:spPr bwMode="auto">
          <a:xfrm>
            <a:off x="9155288" y="1919337"/>
            <a:ext cx="222232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Report Catalog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09456" y="139878"/>
            <a:ext cx="11173090" cy="110799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defTabSz="914363">
              <a:defRPr/>
            </a:pPr>
            <a:r>
              <a:rPr dirty="0"/>
              <a:t>Reporting Services </a:t>
            </a:r>
            <a:br>
              <a:rPr dirty="0"/>
            </a:br>
            <a:r>
              <a:rPr sz="3200" dirty="0"/>
              <a:t>How Report</a:t>
            </a:r>
            <a:r>
              <a:rPr dirty="0"/>
              <a:t> </a:t>
            </a:r>
            <a:r>
              <a:rPr sz="3200" dirty="0"/>
              <a:t>Execution Works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042401" y="2362200"/>
            <a:ext cx="2436812" cy="1600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/>
          </a:p>
        </p:txBody>
      </p:sp>
      <p:sp>
        <p:nvSpPr>
          <p:cNvPr id="31753" name="TextBox 49"/>
          <p:cNvSpPr txBox="1">
            <a:spLocks noChangeArrowheads="1"/>
          </p:cNvSpPr>
          <p:nvPr/>
        </p:nvSpPr>
        <p:spPr bwMode="auto">
          <a:xfrm>
            <a:off x="8940801" y="2438400"/>
            <a:ext cx="2741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RSDB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42401" y="4114800"/>
            <a:ext cx="2436812" cy="1524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940801" y="4191000"/>
            <a:ext cx="2741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RSTempDB</a:t>
            </a:r>
          </a:p>
        </p:txBody>
      </p:sp>
      <p:sp>
        <p:nvSpPr>
          <p:cNvPr id="55" name="Flowchart: Process 54"/>
          <p:cNvSpPr/>
          <p:nvPr/>
        </p:nvSpPr>
        <p:spPr bwMode="auto">
          <a:xfrm>
            <a:off x="9244013" y="2895600"/>
            <a:ext cx="2133600" cy="838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800"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757" name="TextBox 55"/>
          <p:cNvSpPr txBox="1">
            <a:spLocks noChangeArrowheads="1"/>
          </p:cNvSpPr>
          <p:nvPr/>
        </p:nvSpPr>
        <p:spPr bwMode="auto">
          <a:xfrm>
            <a:off x="9244013" y="3048000"/>
            <a:ext cx="2133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Report 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Metadata</a:t>
            </a:r>
          </a:p>
        </p:txBody>
      </p:sp>
      <p:sp>
        <p:nvSpPr>
          <p:cNvPr id="57" name="Flowchart: Process 56"/>
          <p:cNvSpPr/>
          <p:nvPr/>
        </p:nvSpPr>
        <p:spPr bwMode="auto">
          <a:xfrm>
            <a:off x="9244013" y="4572000"/>
            <a:ext cx="2133600" cy="9144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6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5994401" y="3429000"/>
            <a:ext cx="2438400" cy="22098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46801" y="3429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Session</a:t>
            </a:r>
          </a:p>
        </p:txBody>
      </p:sp>
      <p:sp>
        <p:nvSpPr>
          <p:cNvPr id="60" name="Flowchart: Process 59"/>
          <p:cNvSpPr/>
          <p:nvPr/>
        </p:nvSpPr>
        <p:spPr bwMode="auto">
          <a:xfrm>
            <a:off x="9636126" y="3124200"/>
            <a:ext cx="1422400" cy="4572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chemeClr val="tx1"/>
                </a:solidFill>
              </a:rPr>
              <a:t>Compiled Definition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1201" y="2667000"/>
            <a:ext cx="2641600" cy="1588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352801" y="20574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“Get &amp; Run Report”</a:t>
            </a:r>
          </a:p>
        </p:txBody>
      </p:sp>
      <p:sp>
        <p:nvSpPr>
          <p:cNvPr id="27" name="Flowchart: Process 26"/>
          <p:cNvSpPr/>
          <p:nvPr/>
        </p:nvSpPr>
        <p:spPr bwMode="auto">
          <a:xfrm>
            <a:off x="6502401" y="4038600"/>
            <a:ext cx="1422400" cy="5334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chemeClr val="tx1"/>
                </a:solidFill>
              </a:rPr>
              <a:t>Execution Snapshot</a:t>
            </a:r>
          </a:p>
        </p:txBody>
      </p:sp>
      <p:sp>
        <p:nvSpPr>
          <p:cNvPr id="29" name="Can 28"/>
          <p:cNvSpPr/>
          <p:nvPr/>
        </p:nvSpPr>
        <p:spPr bwMode="auto">
          <a:xfrm>
            <a:off x="3657601" y="5791200"/>
            <a:ext cx="20320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dirty="0">
                <a:solidFill>
                  <a:schemeClr val="bg1"/>
                </a:solidFill>
              </a:rPr>
              <a:t>Report Data</a:t>
            </a:r>
          </a:p>
        </p:txBody>
      </p:sp>
      <p:cxnSp>
        <p:nvCxnSpPr>
          <p:cNvPr id="33" name="Straight Arrow Connector 32"/>
          <p:cNvCxnSpPr>
            <a:stCxn id="20" idx="3"/>
            <a:endCxn id="57" idx="1"/>
          </p:cNvCxnSpPr>
          <p:nvPr/>
        </p:nvCxnSpPr>
        <p:spPr>
          <a:xfrm>
            <a:off x="8432801" y="4533900"/>
            <a:ext cx="811212" cy="495300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 bwMode="auto">
          <a:xfrm>
            <a:off x="6553201" y="4724400"/>
            <a:ext cx="1320800" cy="457200"/>
          </a:xfrm>
          <a:prstGeom prst="can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chemeClr val="tx1"/>
                </a:solidFill>
              </a:rPr>
              <a:t>Report Data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3352801" y="4494214"/>
            <a:ext cx="2438400" cy="1587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302001" y="3808413"/>
            <a:ext cx="2743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Word/Excel/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HTML/PDF</a:t>
            </a:r>
          </a:p>
        </p:txBody>
      </p:sp>
      <p:cxnSp>
        <p:nvCxnSpPr>
          <p:cNvPr id="47" name="Straight Arrow Connector 46"/>
          <p:cNvCxnSpPr>
            <a:stCxn id="29" idx="4"/>
            <a:endCxn id="40" idx="3"/>
          </p:cNvCxnSpPr>
          <p:nvPr/>
        </p:nvCxnSpPr>
        <p:spPr>
          <a:xfrm flipV="1">
            <a:off x="5689601" y="5181600"/>
            <a:ext cx="1524000" cy="10668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534401" y="3048000"/>
            <a:ext cx="508000" cy="1588"/>
          </a:xfrm>
          <a:prstGeom prst="straightConnector1">
            <a:avLst/>
          </a:prstGeom>
          <a:ln cmpd="sng">
            <a:prstDash val="solid"/>
            <a:headEnd type="arrow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833 0.1 " pathEditMode="relative" ptsTypes="AA">
                                      <p:cBhvr>
                                        <p:cTn id="25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7" grpId="0" animBg="1"/>
      <p:bldP spid="20" grpId="0" animBg="1"/>
      <p:bldP spid="21" grpId="0"/>
      <p:bldP spid="60" grpId="0" animBg="1"/>
      <p:bldP spid="60" grpId="1" animBg="1"/>
      <p:bldP spid="60" grpId="2" animBg="1"/>
      <p:bldP spid="24" grpId="0"/>
      <p:bldP spid="27" grpId="0" animBg="1"/>
      <p:bldP spid="40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93D3-58B2-4281-A96F-BA01F38E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Highlights of Reporting Services – reporting life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3D94-D41F-49E4-ABE5-67592C78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Authoring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Wide range of supported data sources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Open report authoring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Flexible report designs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Management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Parameterized reports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Execution properties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Report scheduling and history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Role-based security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Delivery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Range of rendering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Flexible and extensible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41EB-46BA-4F9F-BB61-7368136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Managing 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2EA-BBB4-47A1-A1E4-D7680256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Publish reports to a centralized report server database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General report management tasks: 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Define execution schedule–on demand or in advance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Set up security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Maintain report folders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Administer user features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Management roles</a:t>
            </a:r>
          </a:p>
          <a:p>
            <a:pPr lvl="1">
              <a:lnSpc>
                <a:spcPct val="80000"/>
              </a:lnSpc>
            </a:pPr>
            <a:r>
              <a:rPr lang="en-GB" altLang="en-US" dirty="0"/>
              <a:t>Content manager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en-GB" altLang="en-US" dirty="0"/>
              <a:t>System 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1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01A2-2E31-40C5-9DF2-E199B70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Reporting Services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EF96-FD22-4082-9173-20DB5F3A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Internal reporting</a:t>
            </a:r>
          </a:p>
          <a:p>
            <a:pPr lvl="1"/>
            <a:r>
              <a:rPr lang="en-US" altLang="ko-KR" dirty="0"/>
              <a:t>Departmental </a:t>
            </a:r>
          </a:p>
          <a:p>
            <a:pPr lvl="1"/>
            <a:r>
              <a:rPr lang="en-US" altLang="ko-KR" dirty="0"/>
              <a:t>Corporate</a:t>
            </a:r>
          </a:p>
          <a:p>
            <a:r>
              <a:rPr lang="en-US" altLang="ko-KR" dirty="0"/>
              <a:t>External reporting </a:t>
            </a:r>
          </a:p>
          <a:p>
            <a:pPr lvl="1"/>
            <a:r>
              <a:rPr lang="en-US" altLang="ko-KR" dirty="0"/>
              <a:t>Business to business </a:t>
            </a:r>
          </a:p>
          <a:p>
            <a:r>
              <a:rPr lang="en-US" altLang="ko-KR" dirty="0"/>
              <a:t>Embedded reporting</a:t>
            </a:r>
          </a:p>
          <a:p>
            <a:pPr lvl="1"/>
            <a:r>
              <a:rPr lang="en-US" altLang="ko-KR" dirty="0"/>
              <a:t>Portals</a:t>
            </a:r>
          </a:p>
          <a:p>
            <a:pPr lvl="1"/>
            <a:r>
              <a:rPr lang="en-US" altLang="ko-KR" dirty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0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dirty="0"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1296" y="1646944"/>
            <a:ext cx="11199812" cy="344011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Data Sources </a:t>
            </a:r>
            <a:r>
              <a:rPr dirty="0">
                <a:solidFill>
                  <a:srgbClr val="FFFF00"/>
                </a:solidFill>
              </a:rPr>
              <a:t>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Microsoft SQL Server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Microsoft SQL Server Analysis Services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Microsoft Access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OLE DB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ODBC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Oracle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34671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3FD7-3B4B-4CF3-B434-1184729B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Delivering 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C1EE-D42D-4F42-8711-A892FB05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Runtime rendering ( cannot decide format ahead of time)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Web – HTML, MHTML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Print – PDF, TIFF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Data – CSV, Excel, XML</a:t>
            </a:r>
          </a:p>
          <a:p>
            <a:pPr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Pull delivery – User issues report request 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Report Manager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Custom</a:t>
            </a:r>
          </a:p>
          <a:p>
            <a:pPr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Push delivery – Report is automatically distributed to user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E-mail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File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Custom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5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Reporting Lifecycle</a:t>
            </a:r>
          </a:p>
        </p:txBody>
      </p:sp>
      <p:sp>
        <p:nvSpPr>
          <p:cNvPr id="5" name="AutoShape 37"/>
          <p:cNvSpPr>
            <a:spLocks noChangeArrowheads="1"/>
          </p:cNvSpPr>
          <p:nvPr/>
        </p:nvSpPr>
        <p:spPr bwMode="auto">
          <a:xfrm>
            <a:off x="7621588" y="1785939"/>
            <a:ext cx="1873250" cy="383857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/>
              <a:t>DELIVERY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AutoShape 38"/>
          <p:cNvSpPr>
            <a:spLocks noChangeArrowheads="1"/>
          </p:cNvSpPr>
          <p:nvPr/>
        </p:nvSpPr>
        <p:spPr bwMode="auto">
          <a:xfrm>
            <a:off x="7621588" y="2360614"/>
            <a:ext cx="1873250" cy="30384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Runtime report rendering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Pull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Report Manager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Custom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Push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E-mails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Custom</a:t>
            </a:r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5102225" y="1792289"/>
            <a:ext cx="2071688" cy="383857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/>
              <a:t>MANAGEMENT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5102225" y="2366964"/>
            <a:ext cx="2071688" cy="30384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Central Report Server database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Managed report execution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Secured reports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Web-based </a:t>
            </a:r>
            <a:br>
              <a:rPr lang="en-US" dirty="0"/>
            </a:br>
            <a:r>
              <a:rPr lang="en-US" dirty="0"/>
              <a:t>Report Manager or custom</a:t>
            </a:r>
          </a:p>
          <a:p>
            <a:pPr marL="173038" indent="-173038">
              <a:defRPr/>
            </a:pPr>
            <a:endParaRPr lang="en-US" dirty="0"/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552700" y="1814514"/>
            <a:ext cx="2071688" cy="383857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/>
              <a:t>AUTHORING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2552700" y="2355851"/>
            <a:ext cx="2071688" cy="30384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RDL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Any .NET managed data provider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Report Designer, Report Builder or custom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967538" y="2039938"/>
            <a:ext cx="895350" cy="296862"/>
            <a:chOff x="3429" y="1285"/>
            <a:chExt cx="564" cy="187"/>
          </a:xfrm>
        </p:grpSpPr>
        <p:sp>
          <p:nvSpPr>
            <p:cNvPr id="6163" name="Freeform 45"/>
            <p:cNvSpPr>
              <a:spLocks/>
            </p:cNvSpPr>
            <p:nvPr/>
          </p:nvSpPr>
          <p:spPr bwMode="auto">
            <a:xfrm rot="5400000" flipH="1">
              <a:off x="3709" y="1188"/>
              <a:ext cx="183" cy="385"/>
            </a:xfrm>
            <a:custGeom>
              <a:avLst/>
              <a:gdLst>
                <a:gd name="T0" fmla="*/ 46 w 205"/>
                <a:gd name="T1" fmla="*/ 192 h 429"/>
                <a:gd name="T2" fmla="*/ 0 w 205"/>
                <a:gd name="T3" fmla="*/ 203 h 429"/>
                <a:gd name="T4" fmla="*/ 85 w 205"/>
                <a:gd name="T5" fmla="*/ 0 h 429"/>
                <a:gd name="T6" fmla="*/ 163 w 205"/>
                <a:gd name="T7" fmla="*/ 203 h 429"/>
                <a:gd name="T8" fmla="*/ 117 w 205"/>
                <a:gd name="T9" fmla="*/ 192 h 429"/>
                <a:gd name="T10" fmla="*/ 100 w 205"/>
                <a:gd name="T11" fmla="*/ 346 h 429"/>
                <a:gd name="T12" fmla="*/ 61 w 205"/>
                <a:gd name="T13" fmla="*/ 346 h 429"/>
                <a:gd name="T14" fmla="*/ 46 w 205"/>
                <a:gd name="T15" fmla="*/ 192 h 4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429"/>
                <a:gd name="T26" fmla="*/ 205 w 205"/>
                <a:gd name="T27" fmla="*/ 429 h 4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429">
                  <a:moveTo>
                    <a:pt x="57" y="239"/>
                  </a:moveTo>
                  <a:lnTo>
                    <a:pt x="0" y="252"/>
                  </a:lnTo>
                  <a:lnTo>
                    <a:pt x="106" y="0"/>
                  </a:lnTo>
                  <a:lnTo>
                    <a:pt x="205" y="252"/>
                  </a:lnTo>
                  <a:lnTo>
                    <a:pt x="147" y="238"/>
                  </a:lnTo>
                  <a:lnTo>
                    <a:pt x="126" y="429"/>
                  </a:lnTo>
                  <a:lnTo>
                    <a:pt x="76" y="429"/>
                  </a:lnTo>
                  <a:lnTo>
                    <a:pt x="57" y="239"/>
                  </a:lnTo>
                  <a:close/>
                </a:path>
              </a:pathLst>
            </a:custGeom>
            <a:solidFill>
              <a:srgbClr val="FF0000">
                <a:alpha val="749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64" name="Freeform 46"/>
            <p:cNvSpPr>
              <a:spLocks/>
            </p:cNvSpPr>
            <p:nvPr/>
          </p:nvSpPr>
          <p:spPr bwMode="auto">
            <a:xfrm rot="-5400000">
              <a:off x="3530" y="1184"/>
              <a:ext cx="183" cy="385"/>
            </a:xfrm>
            <a:custGeom>
              <a:avLst/>
              <a:gdLst>
                <a:gd name="T0" fmla="*/ 46 w 205"/>
                <a:gd name="T1" fmla="*/ 192 h 429"/>
                <a:gd name="T2" fmla="*/ 0 w 205"/>
                <a:gd name="T3" fmla="*/ 203 h 429"/>
                <a:gd name="T4" fmla="*/ 85 w 205"/>
                <a:gd name="T5" fmla="*/ 0 h 429"/>
                <a:gd name="T6" fmla="*/ 163 w 205"/>
                <a:gd name="T7" fmla="*/ 203 h 429"/>
                <a:gd name="T8" fmla="*/ 117 w 205"/>
                <a:gd name="T9" fmla="*/ 192 h 429"/>
                <a:gd name="T10" fmla="*/ 100 w 205"/>
                <a:gd name="T11" fmla="*/ 346 h 429"/>
                <a:gd name="T12" fmla="*/ 61 w 205"/>
                <a:gd name="T13" fmla="*/ 346 h 429"/>
                <a:gd name="T14" fmla="*/ 46 w 205"/>
                <a:gd name="T15" fmla="*/ 192 h 4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429"/>
                <a:gd name="T26" fmla="*/ 205 w 205"/>
                <a:gd name="T27" fmla="*/ 429 h 4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429">
                  <a:moveTo>
                    <a:pt x="57" y="239"/>
                  </a:moveTo>
                  <a:lnTo>
                    <a:pt x="0" y="252"/>
                  </a:lnTo>
                  <a:lnTo>
                    <a:pt x="106" y="0"/>
                  </a:lnTo>
                  <a:lnTo>
                    <a:pt x="205" y="252"/>
                  </a:lnTo>
                  <a:lnTo>
                    <a:pt x="147" y="238"/>
                  </a:lnTo>
                  <a:lnTo>
                    <a:pt x="126" y="429"/>
                  </a:lnTo>
                  <a:lnTo>
                    <a:pt x="76" y="429"/>
                  </a:lnTo>
                  <a:lnTo>
                    <a:pt x="57" y="239"/>
                  </a:lnTo>
                  <a:close/>
                </a:path>
              </a:pathLst>
            </a:custGeom>
            <a:solidFill>
              <a:srgbClr val="FF0000">
                <a:alpha val="749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Freeform 47"/>
          <p:cNvSpPr>
            <a:spLocks/>
          </p:cNvSpPr>
          <p:nvPr/>
        </p:nvSpPr>
        <p:spPr bwMode="auto">
          <a:xfrm>
            <a:off x="4173538" y="2035175"/>
            <a:ext cx="1160462" cy="285750"/>
          </a:xfrm>
          <a:custGeom>
            <a:avLst/>
            <a:gdLst>
              <a:gd name="T0" fmla="*/ 1082039303 w 843"/>
              <a:gd name="T1" fmla="*/ 112430901 h 207"/>
              <a:gd name="T2" fmla="*/ 1072564264 w 843"/>
              <a:gd name="T3" fmla="*/ 57167950 h 207"/>
              <a:gd name="T4" fmla="*/ 1063089225 w 843"/>
              <a:gd name="T5" fmla="*/ 0 h 207"/>
              <a:gd name="T6" fmla="*/ 1332177296 w 843"/>
              <a:gd name="T7" fmla="*/ 100996763 h 207"/>
              <a:gd name="T8" fmla="*/ 1515991739 w 843"/>
              <a:gd name="T9" fmla="*/ 173410209 h 207"/>
              <a:gd name="T10" fmla="*/ 1597475971 w 843"/>
              <a:gd name="T11" fmla="*/ 205804906 h 207"/>
              <a:gd name="T12" fmla="*/ 1576631712 w 843"/>
              <a:gd name="T13" fmla="*/ 215332664 h 207"/>
              <a:gd name="T14" fmla="*/ 1515991739 w 843"/>
              <a:gd name="T15" fmla="*/ 236294560 h 207"/>
              <a:gd name="T16" fmla="*/ 1332177296 w 843"/>
              <a:gd name="T17" fmla="*/ 301085248 h 207"/>
              <a:gd name="T18" fmla="*/ 1063089225 w 843"/>
              <a:gd name="T19" fmla="*/ 394459295 h 207"/>
              <a:gd name="T20" fmla="*/ 1082039303 w 843"/>
              <a:gd name="T21" fmla="*/ 283934731 h 207"/>
              <a:gd name="T22" fmla="*/ 0 w 843"/>
              <a:gd name="T23" fmla="*/ 205804906 h 207"/>
              <a:gd name="T24" fmla="*/ 1082039303 w 843"/>
              <a:gd name="T25" fmla="*/ 112430901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155" name="Group 50"/>
          <p:cNvGrpSpPr>
            <a:grpSpLocks/>
          </p:cNvGrpSpPr>
          <p:nvPr/>
        </p:nvGrpSpPr>
        <p:grpSpPr bwMode="auto">
          <a:xfrm>
            <a:off x="2133600" y="6051550"/>
            <a:ext cx="914400" cy="425450"/>
            <a:chOff x="384" y="3024"/>
            <a:chExt cx="720" cy="336"/>
          </a:xfrm>
        </p:grpSpPr>
        <p:sp>
          <p:nvSpPr>
            <p:cNvPr id="16" name="Oval 51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6160" name="Group 52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6161" name="Oval 53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Freeform 54"/>
              <p:cNvSpPr>
                <a:spLocks/>
              </p:cNvSpPr>
              <p:nvPr/>
            </p:nvSpPr>
            <p:spPr bwMode="auto">
              <a:xfrm>
                <a:off x="539" y="3123"/>
                <a:ext cx="139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620963" y="6142039"/>
            <a:ext cx="304800" cy="244475"/>
            <a:chOff x="768" y="3096"/>
            <a:chExt cx="240" cy="192"/>
          </a:xfrm>
        </p:grpSpPr>
        <p:sp>
          <p:nvSpPr>
            <p:cNvPr id="6157" name="Oval 56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Rectangle 57"/>
            <p:cNvSpPr>
              <a:spLocks noChangeArrowheads="1"/>
            </p:cNvSpPr>
            <p:nvPr/>
          </p:nvSpPr>
          <p:spPr bwMode="auto">
            <a:xfrm>
              <a:off x="841" y="3145"/>
              <a:ext cx="95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02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88951" y="1531938"/>
            <a:ext cx="11199812" cy="169386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Data Sets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Mapping of Report Fields to Data Source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Query Definition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Result Set Schema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0395" y="118110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87BC-48D4-4FF8-B67E-F5F17104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&amp; Impact Reporting</a:t>
            </a:r>
          </a:p>
        </p:txBody>
      </p:sp>
      <p:pic>
        <p:nvPicPr>
          <p:cNvPr id="5122" name="Picture 2" descr="Reporting tools cover a small part of the Business Intelligence field">
            <a:extLst>
              <a:ext uri="{FF2B5EF4-FFF2-40B4-BE49-F238E27FC236}">
                <a16:creationId xmlns:a16="http://schemas.microsoft.com/office/drawing/2014/main" id="{9D38265C-2878-47A0-91C9-25E1F9A73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89" y="2253456"/>
            <a:ext cx="7992533" cy="38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3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46089" y="1695451"/>
            <a:ext cx="11199813" cy="2130425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Reports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Tabular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Matrix / Crosstab / Pivot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Charts / Graphs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Report Definition Language (RDL)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56270" y="1290638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8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28639" y="1558925"/>
            <a:ext cx="11199813" cy="4313238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Output Formats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HTML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Excel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CSV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PDF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XML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Word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TIFF File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MHTML (Web Archive)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73720" y="126206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520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28639" y="1709738"/>
            <a:ext cx="11199813" cy="169386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Delivery Targets </a:t>
            </a:r>
            <a:r>
              <a:rPr dirty="0">
                <a:solidFill>
                  <a:srgbClr val="FFFF00"/>
                </a:solidFill>
              </a:rPr>
              <a:t>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E-mail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File Share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0395" y="135890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41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28639" y="1709738"/>
            <a:ext cx="11199813" cy="169386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Delivery Targets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E-mail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File Share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0395" y="135890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195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01651" y="1804988"/>
            <a:ext cx="6532562" cy="1693862"/>
          </a:xfrm>
          <a:noFill/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Meta Data Database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Reports and Data Sources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Users and Permissions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Scheduling and Distribution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67382" y="142716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2488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Setups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764294" y="1319390"/>
            <a:ext cx="11199813" cy="1323975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Developer Machine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Report Server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User Machine 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670" y="97631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2743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393701" y="563564"/>
            <a:ext cx="11199812" cy="5697537"/>
          </a:xfrm>
          <a:noFill/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dirty="0">
                <a:solidFill>
                  <a:schemeClr val="tx1"/>
                </a:solidFill>
              </a:rPr>
              <a:t>	With Reporting Services, we can create following types of reports:</a:t>
            </a:r>
            <a:br>
              <a:rPr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Parameterized reports	- 	</a:t>
            </a:r>
            <a:r>
              <a:rPr dirty="0">
                <a:solidFill>
                  <a:schemeClr val="tx1"/>
                </a:solidFill>
              </a:rPr>
              <a:t>used for filtering reports data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Linked reports		-	</a:t>
            </a:r>
            <a:r>
              <a:rPr dirty="0">
                <a:solidFill>
                  <a:schemeClr val="tx1"/>
                </a:solidFill>
              </a:rPr>
              <a:t>provides an access to an existing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Snapshot reports		-	</a:t>
            </a:r>
            <a:r>
              <a:rPr dirty="0">
                <a:solidFill>
                  <a:schemeClr val="tx1"/>
                </a:solidFill>
              </a:rPr>
              <a:t>query results that were retrieved at a 						specific time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Cached reports		-	</a:t>
            </a:r>
            <a:r>
              <a:rPr dirty="0">
                <a:solidFill>
                  <a:schemeClr val="tx1"/>
                </a:solidFill>
              </a:rPr>
              <a:t>saved copy of a processed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Ad hoc reports		-	</a:t>
            </a:r>
            <a:r>
              <a:rPr dirty="0">
                <a:solidFill>
                  <a:schemeClr val="tx1"/>
                </a:solidFill>
              </a:rPr>
              <a:t>created from an existing Report Model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Drilldown reports		-	</a:t>
            </a:r>
            <a:r>
              <a:rPr dirty="0">
                <a:solidFill>
                  <a:schemeClr val="tx1"/>
                </a:solidFill>
              </a:rPr>
              <a:t>initially hide complexity and enable the user 					to toggle conditionally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 err="1">
                <a:solidFill>
                  <a:schemeClr val="accent2"/>
                </a:solidFill>
              </a:rPr>
              <a:t>Drillthrough</a:t>
            </a:r>
            <a:r>
              <a:rPr dirty="0">
                <a:solidFill>
                  <a:schemeClr val="accent2"/>
                </a:solidFill>
              </a:rPr>
              <a:t> reports	-	</a:t>
            </a:r>
            <a:r>
              <a:rPr dirty="0">
                <a:solidFill>
                  <a:schemeClr val="tx1"/>
                </a:solidFill>
              </a:rPr>
              <a:t>accessed through a hyperlink on a report item 					in the original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 err="1">
                <a:solidFill>
                  <a:schemeClr val="accent2"/>
                </a:solidFill>
              </a:rPr>
              <a:t>Subreports</a:t>
            </a:r>
            <a:r>
              <a:rPr dirty="0">
                <a:solidFill>
                  <a:schemeClr val="accent2"/>
                </a:solidFill>
              </a:rPr>
              <a:t>			-	</a:t>
            </a:r>
            <a:r>
              <a:rPr dirty="0">
                <a:solidFill>
                  <a:schemeClr val="tx1"/>
                </a:solidFill>
              </a:rPr>
              <a:t>displays another report inside the body of a 						main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4682" y="126365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7402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799C632-CEC6-4224-B4F4-D76146FEE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Reporting Services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1B1096B-53CF-49C9-8D74-853D7DF45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4911" y="1828800"/>
            <a:ext cx="7467600" cy="3872089"/>
          </a:xfrm>
        </p:spPr>
        <p:txBody>
          <a:bodyPr/>
          <a:lstStyle/>
          <a:p>
            <a:r>
              <a:rPr lang="en-US" altLang="ko-KR" dirty="0"/>
              <a:t>Executing Reports On-Demand</a:t>
            </a:r>
          </a:p>
          <a:p>
            <a:r>
              <a:rPr lang="en-US" altLang="ko-KR" dirty="0"/>
              <a:t>Executing Cached Instances</a:t>
            </a:r>
          </a:p>
          <a:p>
            <a:r>
              <a:rPr lang="en-US" altLang="ko-KR" dirty="0"/>
              <a:t>Executing Snapshot Reports</a:t>
            </a:r>
          </a:p>
          <a:p>
            <a:r>
              <a:rPr lang="en-US" altLang="ko-KR" dirty="0"/>
              <a:t>Subscriptions</a:t>
            </a:r>
          </a:p>
          <a:p>
            <a:r>
              <a:rPr lang="en-US" altLang="ko-KR" dirty="0"/>
              <a:t>Rendering Reports Using URL Access</a:t>
            </a:r>
          </a:p>
          <a:p>
            <a:r>
              <a:rPr lang="en-US" altLang="ko-KR" dirty="0"/>
              <a:t>Report Printing in Windows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9772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80A1680-503E-4076-ADD9-088034C14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Executing Reports On-Demand</a:t>
            </a:r>
          </a:p>
        </p:txBody>
      </p:sp>
      <p:sp>
        <p:nvSpPr>
          <p:cNvPr id="51227" name="Rectangle 27">
            <a:extLst>
              <a:ext uri="{FF2B5EF4-FFF2-40B4-BE49-F238E27FC236}">
                <a16:creationId xmlns:a16="http://schemas.microsoft.com/office/drawing/2014/main" id="{1383F136-C6B0-49EA-8946-52840B0CE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1143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Rectangle 28">
            <a:extLst>
              <a:ext uri="{FF2B5EF4-FFF2-40B4-BE49-F238E27FC236}">
                <a16:creationId xmlns:a16="http://schemas.microsoft.com/office/drawing/2014/main" id="{FE3B8C10-B409-4C93-9899-65AF9A26B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1447800"/>
            <a:ext cx="6959600" cy="198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 lnSpcReduction="10000"/>
          </a:bodyPr>
          <a:lstStyle/>
          <a:p>
            <a:pPr marL="457200" indent="-457200"/>
            <a:r>
              <a:rPr lang="en-US" altLang="ko-KR" sz="2400"/>
              <a:t>Every report request triggers the same execution process:</a:t>
            </a:r>
          </a:p>
          <a:p>
            <a:pPr marL="850900" lvl="1" indent="-393700"/>
            <a:r>
              <a:rPr lang="en-US" altLang="ko-KR" sz="2200"/>
              <a:t>Retrieves up-to-date data and processes report </a:t>
            </a:r>
          </a:p>
          <a:p>
            <a:pPr marL="850900" lvl="1" indent="-393700"/>
            <a:r>
              <a:rPr lang="en-US" altLang="ko-KR" sz="2200"/>
              <a:t>Creates intermediate report and temporarily stores result in the session cache in ReportServerTempDB</a:t>
            </a:r>
          </a:p>
          <a:p>
            <a:pPr marL="850900" lvl="1" indent="-393700"/>
            <a:r>
              <a:rPr lang="en-US" altLang="ko-KR" sz="2200"/>
              <a:t>Renders using intermediate report</a:t>
            </a:r>
          </a:p>
        </p:txBody>
      </p:sp>
      <p:grpSp>
        <p:nvGrpSpPr>
          <p:cNvPr id="51229" name="Group 29">
            <a:extLst>
              <a:ext uri="{FF2B5EF4-FFF2-40B4-BE49-F238E27FC236}">
                <a16:creationId xmlns:a16="http://schemas.microsoft.com/office/drawing/2014/main" id="{BD8349C6-537F-45FD-8F3B-9B2ED0B074BE}"/>
              </a:ext>
            </a:extLst>
          </p:cNvPr>
          <p:cNvGrpSpPr>
            <a:grpSpLocks/>
          </p:cNvGrpSpPr>
          <p:nvPr/>
        </p:nvGrpSpPr>
        <p:grpSpPr bwMode="auto">
          <a:xfrm>
            <a:off x="7727950" y="4610100"/>
            <a:ext cx="1670050" cy="1062038"/>
            <a:chOff x="3884" y="1468"/>
            <a:chExt cx="1052" cy="669"/>
          </a:xfrm>
        </p:grpSpPr>
        <p:sp>
          <p:nvSpPr>
            <p:cNvPr id="51230" name="AutoShape 30">
              <a:extLst>
                <a:ext uri="{FF2B5EF4-FFF2-40B4-BE49-F238E27FC236}">
                  <a16:creationId xmlns:a16="http://schemas.microsoft.com/office/drawing/2014/main" id="{FB100BC7-3775-4E7F-9AB8-6974E1DEC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468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Rectangle 31">
              <a:extLst>
                <a:ext uri="{FF2B5EF4-FFF2-40B4-BE49-F238E27FC236}">
                  <a16:creationId xmlns:a16="http://schemas.microsoft.com/office/drawing/2014/main" id="{0846256A-8C9C-4B3D-9C9F-6C2EDC48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476"/>
              <a:ext cx="9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Rendered Report</a:t>
              </a:r>
            </a:p>
          </p:txBody>
        </p:sp>
        <p:graphicFrame>
          <p:nvGraphicFramePr>
            <p:cNvPr id="51232" name="Object 32">
              <a:extLst>
                <a:ext uri="{FF2B5EF4-FFF2-40B4-BE49-F238E27FC236}">
                  <a16:creationId xmlns:a16="http://schemas.microsoft.com/office/drawing/2014/main" id="{ABEC2461-EF5C-4211-913D-C2D3BA23B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7" y="1831"/>
            <a:ext cx="2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Bitmap Image" r:id="rId3" imgW="485586" imgH="476316" progId="Paint.Picture">
                    <p:embed/>
                  </p:oleObj>
                </mc:Choice>
                <mc:Fallback>
                  <p:oleObj name="Bitmap Image" r:id="rId3" imgW="485586" imgH="476316" progId="Paint.Picture">
                    <p:embed/>
                    <p:pic>
                      <p:nvPicPr>
                        <p:cNvPr id="51232" name="Object 32">
                          <a:extLst>
                            <a:ext uri="{FF2B5EF4-FFF2-40B4-BE49-F238E27FC236}">
                              <a16:creationId xmlns:a16="http://schemas.microsoft.com/office/drawing/2014/main" id="{ABEC2461-EF5C-4211-913D-C2D3BA23B5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1831"/>
                          <a:ext cx="2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3" name="Object 33">
              <a:extLst>
                <a:ext uri="{FF2B5EF4-FFF2-40B4-BE49-F238E27FC236}">
                  <a16:creationId xmlns:a16="http://schemas.microsoft.com/office/drawing/2014/main" id="{A2BEB91C-6A5D-4586-80CA-AC5C6D845E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4" y="1831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Bitmap Image" r:id="rId5" imgW="380852" imgH="485586" progId="Paint.Picture">
                    <p:embed/>
                  </p:oleObj>
                </mc:Choice>
                <mc:Fallback>
                  <p:oleObj name="Bitmap Image" r:id="rId5" imgW="380852" imgH="485586" progId="Paint.Picture">
                    <p:embed/>
                    <p:pic>
                      <p:nvPicPr>
                        <p:cNvPr id="51233" name="Object 33">
                          <a:extLst>
                            <a:ext uri="{FF2B5EF4-FFF2-40B4-BE49-F238E27FC236}">
                              <a16:creationId xmlns:a16="http://schemas.microsoft.com/office/drawing/2014/main" id="{A2BEB91C-6A5D-4586-80CA-AC5C6D845E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831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234" name="Picture 34">
              <a:extLst>
                <a:ext uri="{FF2B5EF4-FFF2-40B4-BE49-F238E27FC236}">
                  <a16:creationId xmlns:a16="http://schemas.microsoft.com/office/drawing/2014/main" id="{334B673E-6352-44D2-85A6-7A61380F7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" y="1831"/>
              <a:ext cx="24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235" name="Freeform 35">
            <a:extLst>
              <a:ext uri="{FF2B5EF4-FFF2-40B4-BE49-F238E27FC236}">
                <a16:creationId xmlns:a16="http://schemas.microsoft.com/office/drawing/2014/main" id="{04FE9CCE-0566-4503-A139-64C513A89ABA}"/>
              </a:ext>
            </a:extLst>
          </p:cNvPr>
          <p:cNvSpPr>
            <a:spLocks/>
          </p:cNvSpPr>
          <p:nvPr/>
        </p:nvSpPr>
        <p:spPr bwMode="auto">
          <a:xfrm>
            <a:off x="6964364" y="5053014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36" name="Picture 36" descr="Database01">
            <a:extLst>
              <a:ext uri="{FF2B5EF4-FFF2-40B4-BE49-F238E27FC236}">
                <a16:creationId xmlns:a16="http://schemas.microsoft.com/office/drawing/2014/main" id="{ED7A0487-87CD-4D57-B9FB-9E1FE0A7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306889"/>
            <a:ext cx="1968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37" name="Group 37">
            <a:extLst>
              <a:ext uri="{FF2B5EF4-FFF2-40B4-BE49-F238E27FC236}">
                <a16:creationId xmlns:a16="http://schemas.microsoft.com/office/drawing/2014/main" id="{24CDC1DB-55E5-440A-8B00-D40B353E09A6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4549775"/>
            <a:ext cx="1670050" cy="1062038"/>
            <a:chOff x="2432" y="2866"/>
            <a:chExt cx="1052" cy="669"/>
          </a:xfrm>
        </p:grpSpPr>
        <p:sp>
          <p:nvSpPr>
            <p:cNvPr id="51238" name="AutoShape 38">
              <a:extLst>
                <a:ext uri="{FF2B5EF4-FFF2-40B4-BE49-F238E27FC236}">
                  <a16:creationId xmlns:a16="http://schemas.microsoft.com/office/drawing/2014/main" id="{B1449A9D-713C-4D91-9E51-62BF6170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866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Rectangle 39">
              <a:extLst>
                <a:ext uri="{FF2B5EF4-FFF2-40B4-BE49-F238E27FC236}">
                  <a16:creationId xmlns:a16="http://schemas.microsoft.com/office/drawing/2014/main" id="{B28C1F0F-6485-48B7-ADD2-5FA2734F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924"/>
              <a:ext cx="8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Intermediate Report   .</a:t>
              </a:r>
            </a:p>
          </p:txBody>
        </p:sp>
        <p:pic>
          <p:nvPicPr>
            <p:cNvPr id="51240" name="Picture 40" descr="Database01">
              <a:extLst>
                <a:ext uri="{FF2B5EF4-FFF2-40B4-BE49-F238E27FC236}">
                  <a16:creationId xmlns:a16="http://schemas.microsoft.com/office/drawing/2014/main" id="{FDF2E21E-4342-4ED9-BB93-81FE4BE54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3" y="3182"/>
              <a:ext cx="413" cy="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1" name="Picture 41" descr="Documen_Writing01">
              <a:extLst>
                <a:ext uri="{FF2B5EF4-FFF2-40B4-BE49-F238E27FC236}">
                  <a16:creationId xmlns:a16="http://schemas.microsoft.com/office/drawing/2014/main" id="{71681EA5-A338-4B5D-A0A0-C3ABDFCDA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3099"/>
              <a:ext cx="211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242" name="Freeform 42">
            <a:extLst>
              <a:ext uri="{FF2B5EF4-FFF2-40B4-BE49-F238E27FC236}">
                <a16:creationId xmlns:a16="http://schemas.microsoft.com/office/drawing/2014/main" id="{B5E50B5F-FA86-44D1-A4E4-C532EBFB842E}"/>
              </a:ext>
            </a:extLst>
          </p:cNvPr>
          <p:cNvSpPr>
            <a:spLocks/>
          </p:cNvSpPr>
          <p:nvPr/>
        </p:nvSpPr>
        <p:spPr bwMode="auto">
          <a:xfrm>
            <a:off x="4495800" y="5057776"/>
            <a:ext cx="858838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43" name="Picture 43" descr="Database01">
            <a:extLst>
              <a:ext uri="{FF2B5EF4-FFF2-40B4-BE49-F238E27FC236}">
                <a16:creationId xmlns:a16="http://schemas.microsoft.com/office/drawing/2014/main" id="{F02DCBDC-7A4A-4A81-977E-2D50DC44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305301"/>
            <a:ext cx="1968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44" name="Group 44">
            <a:extLst>
              <a:ext uri="{FF2B5EF4-FFF2-40B4-BE49-F238E27FC236}">
                <a16:creationId xmlns:a16="http://schemas.microsoft.com/office/drawing/2014/main" id="{7DEBA9BC-3A4A-44DD-BA4C-BC0B9AA2DB19}"/>
              </a:ext>
            </a:extLst>
          </p:cNvPr>
          <p:cNvGrpSpPr>
            <a:grpSpLocks/>
          </p:cNvGrpSpPr>
          <p:nvPr/>
        </p:nvGrpSpPr>
        <p:grpSpPr bwMode="auto">
          <a:xfrm>
            <a:off x="2851150" y="4554539"/>
            <a:ext cx="1670050" cy="1062037"/>
            <a:chOff x="836" y="2869"/>
            <a:chExt cx="1052" cy="669"/>
          </a:xfrm>
        </p:grpSpPr>
        <p:sp>
          <p:nvSpPr>
            <p:cNvPr id="51245" name="AutoShape 45">
              <a:extLst>
                <a:ext uri="{FF2B5EF4-FFF2-40B4-BE49-F238E27FC236}">
                  <a16:creationId xmlns:a16="http://schemas.microsoft.com/office/drawing/2014/main" id="{4AB8B371-5A1E-4630-AF7E-4E8228A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869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Rectangle 46">
              <a:extLst>
                <a:ext uri="{FF2B5EF4-FFF2-40B4-BE49-F238E27FC236}">
                  <a16:creationId xmlns:a16="http://schemas.microsoft.com/office/drawing/2014/main" id="{CAB6BA6A-C915-4523-A8A7-07994C53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17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Published Report</a:t>
              </a:r>
            </a:p>
          </p:txBody>
        </p:sp>
        <p:pic>
          <p:nvPicPr>
            <p:cNvPr id="51247" name="Picture 47" descr="Documen_Writing01">
              <a:extLst>
                <a:ext uri="{FF2B5EF4-FFF2-40B4-BE49-F238E27FC236}">
                  <a16:creationId xmlns:a16="http://schemas.microsoft.com/office/drawing/2014/main" id="{88DB531B-02C8-4788-B541-C96795A97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" y="2998"/>
              <a:ext cx="28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248" name="Line 48">
            <a:extLst>
              <a:ext uri="{FF2B5EF4-FFF2-40B4-BE49-F238E27FC236}">
                <a16:creationId xmlns:a16="http://schemas.microsoft.com/office/drawing/2014/main" id="{D587C875-FE44-4763-A8EB-19EA87E6CA3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306763" y="4183063"/>
            <a:ext cx="7683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9" name="AutoShape 49">
            <a:extLst>
              <a:ext uri="{FF2B5EF4-FFF2-40B4-BE49-F238E27FC236}">
                <a16:creationId xmlns:a16="http://schemas.microsoft.com/office/drawing/2014/main" id="{491084E3-E9A2-45A3-9EC2-8A23349B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4" y="3575050"/>
            <a:ext cx="1781175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latinLnBrk="0"/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Request</a:t>
            </a:r>
          </a:p>
        </p:txBody>
      </p:sp>
    </p:spTree>
    <p:extLst>
      <p:ext uri="{BB962C8B-B14F-4D97-AF65-F5344CB8AC3E}">
        <p14:creationId xmlns:p14="http://schemas.microsoft.com/office/powerpoint/2010/main" val="21549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A61EC25-2029-4DCF-A1B7-0B446F8C4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Executing Cached Instances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51E3FE4-C63A-4252-B5EF-DCF248AFB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3" y="1295400"/>
            <a:ext cx="7073900" cy="2882900"/>
          </a:xfrm>
          <a:noFill/>
          <a:ln/>
        </p:spPr>
        <p:txBody>
          <a:bodyPr/>
          <a:lstStyle/>
          <a:p>
            <a:pPr marL="269875" indent="-269875"/>
            <a:r>
              <a:rPr lang="en-US" altLang="ko-KR" sz="2000"/>
              <a:t>Initial request triggers execution process (subsequent requests only use step 4)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Retrieves most up-to-date data and processes report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Creates intermediate report and stores intermediate result in the cache in ReportServerTempDB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Flags intermediate report as a cached instance 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Renders report from cached instance </a:t>
            </a:r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3F37FE0A-FA0B-422C-84C6-848F1654DE7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440113" y="4368800"/>
            <a:ext cx="577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id="{A969B69D-6BD9-4086-9FC2-76DAC42D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3908425"/>
            <a:ext cx="2147887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latinLnBrk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First Report Request</a:t>
            </a:r>
          </a:p>
        </p:txBody>
      </p:sp>
      <p:grpSp>
        <p:nvGrpSpPr>
          <p:cNvPr id="52230" name="Group 6">
            <a:extLst>
              <a:ext uri="{FF2B5EF4-FFF2-40B4-BE49-F238E27FC236}">
                <a16:creationId xmlns:a16="http://schemas.microsoft.com/office/drawing/2014/main" id="{4102DFC3-60AD-474E-BE9B-E533A4387F23}"/>
              </a:ext>
            </a:extLst>
          </p:cNvPr>
          <p:cNvGrpSpPr>
            <a:grpSpLocks/>
          </p:cNvGrpSpPr>
          <p:nvPr/>
        </p:nvGrpSpPr>
        <p:grpSpPr bwMode="auto">
          <a:xfrm>
            <a:off x="6238876" y="3905251"/>
            <a:ext cx="2905125" cy="792163"/>
            <a:chOff x="2958" y="2448"/>
            <a:chExt cx="1830" cy="499"/>
          </a:xfrm>
        </p:grpSpPr>
        <p:sp>
          <p:nvSpPr>
            <p:cNvPr id="52231" name="AutoShape 7">
              <a:extLst>
                <a:ext uri="{FF2B5EF4-FFF2-40B4-BE49-F238E27FC236}">
                  <a16:creationId xmlns:a16="http://schemas.microsoft.com/office/drawing/2014/main" id="{8C6D6E16-C370-4349-AD19-14663990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2448"/>
              <a:ext cx="1387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Other Report Request</a:t>
              </a:r>
            </a:p>
          </p:txBody>
        </p:sp>
        <p:cxnSp>
          <p:nvCxnSpPr>
            <p:cNvPr id="52232" name="AutoShape 8">
              <a:extLst>
                <a:ext uri="{FF2B5EF4-FFF2-40B4-BE49-F238E27FC236}">
                  <a16:creationId xmlns:a16="http://schemas.microsoft.com/office/drawing/2014/main" id="{3783A94C-0A31-4A19-BB23-9E4524C5F8CF}"/>
                </a:ext>
              </a:extLst>
            </p:cNvPr>
            <p:cNvCxnSpPr>
              <a:cxnSpLocks noChangeShapeType="1"/>
              <a:stCxn id="52231" idx="1"/>
            </p:cNvCxnSpPr>
            <p:nvPr/>
          </p:nvCxnSpPr>
          <p:spPr bwMode="auto">
            <a:xfrm rot="10800000" flipV="1">
              <a:off x="2958" y="2568"/>
              <a:ext cx="443" cy="379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233" name="Text Box 9">
            <a:extLst>
              <a:ext uri="{FF2B5EF4-FFF2-40B4-BE49-F238E27FC236}">
                <a16:creationId xmlns:a16="http://schemas.microsoft.com/office/drawing/2014/main" id="{7E7C7337-9B13-42F5-9B3B-0B8565E5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5999163"/>
            <a:ext cx="2057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latin typeface="Arial Narrow" panose="020B0606020202030204" pitchFamily="34" charset="0"/>
              </a:rPr>
              <a:t>Report Server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B9380DA2-5425-4A3A-8599-82BD9ED67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999163"/>
            <a:ext cx="2438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latin typeface="Arial Narrow" panose="020B0606020202030204" pitchFamily="34" charset="0"/>
              </a:rPr>
              <a:t>Cache</a:t>
            </a:r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D191560D-6C9B-4937-9C95-B6D24D172A3A}"/>
              </a:ext>
            </a:extLst>
          </p:cNvPr>
          <p:cNvGrpSpPr>
            <a:grpSpLocks/>
          </p:cNvGrpSpPr>
          <p:nvPr/>
        </p:nvGrpSpPr>
        <p:grpSpPr bwMode="auto">
          <a:xfrm>
            <a:off x="6950076" y="4943475"/>
            <a:ext cx="2447925" cy="1062038"/>
            <a:chOff x="3418" y="3114"/>
            <a:chExt cx="1542" cy="669"/>
          </a:xfrm>
        </p:grpSpPr>
        <p:grpSp>
          <p:nvGrpSpPr>
            <p:cNvPr id="52236" name="Group 12">
              <a:extLst>
                <a:ext uri="{FF2B5EF4-FFF2-40B4-BE49-F238E27FC236}">
                  <a16:creationId xmlns:a16="http://schemas.microsoft.com/office/drawing/2014/main" id="{D7EF54D1-0A51-47DD-8FA3-07504872F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8" y="3114"/>
              <a:ext cx="1052" cy="669"/>
              <a:chOff x="3884" y="1468"/>
              <a:chExt cx="1052" cy="669"/>
            </a:xfrm>
          </p:grpSpPr>
          <p:sp>
            <p:nvSpPr>
              <p:cNvPr id="52237" name="AutoShape 13">
                <a:extLst>
                  <a:ext uri="{FF2B5EF4-FFF2-40B4-BE49-F238E27FC236}">
                    <a16:creationId xmlns:a16="http://schemas.microsoft.com/office/drawing/2014/main" id="{A288918C-D774-4A8D-B8C1-BBD875A73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468"/>
                <a:ext cx="1052" cy="669"/>
              </a:xfrm>
              <a:prstGeom prst="roundRect">
                <a:avLst>
                  <a:gd name="adj" fmla="val 2931"/>
                </a:avLst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77777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8" name="Rectangle 14">
                <a:extLst>
                  <a:ext uri="{FF2B5EF4-FFF2-40B4-BE49-F238E27FC236}">
                    <a16:creationId xmlns:a16="http://schemas.microsoft.com/office/drawing/2014/main" id="{758AB751-E3DE-4E2C-8C92-C1BE9B673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476"/>
                <a:ext cx="912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latinLnBrk="0" hangingPunct="0">
                  <a:lnSpc>
                    <a:spcPct val="80000"/>
                  </a:lnSpc>
                </a:pPr>
                <a:r>
                  <a:rPr lang="en-US" altLang="ko-KR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Rendered Report</a:t>
                </a:r>
              </a:p>
            </p:txBody>
          </p:sp>
          <p:graphicFrame>
            <p:nvGraphicFramePr>
              <p:cNvPr id="52239" name="Object 15">
                <a:extLst>
                  <a:ext uri="{FF2B5EF4-FFF2-40B4-BE49-F238E27FC236}">
                    <a16:creationId xmlns:a16="http://schemas.microsoft.com/office/drawing/2014/main" id="{95A520FF-5021-43A5-9553-DEC32A55A0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17" y="1831"/>
              <a:ext cx="2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" name="Bitmap Image" r:id="rId4" imgW="485586" imgH="476316" progId="Paint.Picture">
                      <p:embed/>
                    </p:oleObj>
                  </mc:Choice>
                  <mc:Fallback>
                    <p:oleObj name="Bitmap Image" r:id="rId4" imgW="485586" imgH="476316" progId="Paint.Picture">
                      <p:embed/>
                      <p:pic>
                        <p:nvPicPr>
                          <p:cNvPr id="52239" name="Object 15">
                            <a:extLst>
                              <a:ext uri="{FF2B5EF4-FFF2-40B4-BE49-F238E27FC236}">
                                <a16:creationId xmlns:a16="http://schemas.microsoft.com/office/drawing/2014/main" id="{95A520FF-5021-43A5-9553-DEC32A55A0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7" y="1831"/>
                            <a:ext cx="2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0" name="Object 16">
                <a:extLst>
                  <a:ext uri="{FF2B5EF4-FFF2-40B4-BE49-F238E27FC236}">
                    <a16:creationId xmlns:a16="http://schemas.microsoft.com/office/drawing/2014/main" id="{94337BEB-C658-44A1-AE25-D98933CA3B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4" y="1831"/>
              <a:ext cx="21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" name="Bitmap Image" r:id="rId6" imgW="380852" imgH="485586" progId="Paint.Picture">
                      <p:embed/>
                    </p:oleObj>
                  </mc:Choice>
                  <mc:Fallback>
                    <p:oleObj name="Bitmap Image" r:id="rId6" imgW="380852" imgH="485586" progId="Paint.Picture">
                      <p:embed/>
                      <p:pic>
                        <p:nvPicPr>
                          <p:cNvPr id="52240" name="Object 16">
                            <a:extLst>
                              <a:ext uri="{FF2B5EF4-FFF2-40B4-BE49-F238E27FC236}">
                                <a16:creationId xmlns:a16="http://schemas.microsoft.com/office/drawing/2014/main" id="{94337BEB-C658-44A1-AE25-D98933CA3B2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1831"/>
                            <a:ext cx="21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2241" name="Picture 17">
                <a:extLst>
                  <a:ext uri="{FF2B5EF4-FFF2-40B4-BE49-F238E27FC236}">
                    <a16:creationId xmlns:a16="http://schemas.microsoft.com/office/drawing/2014/main" id="{75B988ED-5370-4C0C-81CD-BFE9F41B28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1" y="1831"/>
                <a:ext cx="244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242" name="Freeform 18">
              <a:extLst>
                <a:ext uri="{FF2B5EF4-FFF2-40B4-BE49-F238E27FC236}">
                  <a16:creationId xmlns:a16="http://schemas.microsoft.com/office/drawing/2014/main" id="{E8795523-F3E5-49D9-AC9B-2FCEEE680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393"/>
              <a:ext cx="541" cy="134"/>
            </a:xfrm>
            <a:custGeom>
              <a:avLst/>
              <a:gdLst>
                <a:gd name="T0" fmla="*/ 571 w 843"/>
                <a:gd name="T1" fmla="*/ 59 h 207"/>
                <a:gd name="T2" fmla="*/ 566 w 843"/>
                <a:gd name="T3" fmla="*/ 30 h 207"/>
                <a:gd name="T4" fmla="*/ 561 w 843"/>
                <a:gd name="T5" fmla="*/ 0 h 207"/>
                <a:gd name="T6" fmla="*/ 703 w 843"/>
                <a:gd name="T7" fmla="*/ 53 h 207"/>
                <a:gd name="T8" fmla="*/ 800 w 843"/>
                <a:gd name="T9" fmla="*/ 91 h 207"/>
                <a:gd name="T10" fmla="*/ 843 w 843"/>
                <a:gd name="T11" fmla="*/ 108 h 207"/>
                <a:gd name="T12" fmla="*/ 832 w 843"/>
                <a:gd name="T13" fmla="*/ 113 h 207"/>
                <a:gd name="T14" fmla="*/ 800 w 843"/>
                <a:gd name="T15" fmla="*/ 124 h 207"/>
                <a:gd name="T16" fmla="*/ 703 w 843"/>
                <a:gd name="T17" fmla="*/ 158 h 207"/>
                <a:gd name="T18" fmla="*/ 561 w 843"/>
                <a:gd name="T19" fmla="*/ 207 h 207"/>
                <a:gd name="T20" fmla="*/ 571 w 843"/>
                <a:gd name="T21" fmla="*/ 149 h 207"/>
                <a:gd name="T22" fmla="*/ 0 w 843"/>
                <a:gd name="T23" fmla="*/ 108 h 207"/>
                <a:gd name="T24" fmla="*/ 571 w 843"/>
                <a:gd name="T25" fmla="*/ 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7">
                  <a:moveTo>
                    <a:pt x="571" y="59"/>
                  </a:moveTo>
                  <a:lnTo>
                    <a:pt x="566" y="30"/>
                  </a:lnTo>
                  <a:lnTo>
                    <a:pt x="561" y="0"/>
                  </a:lnTo>
                  <a:lnTo>
                    <a:pt x="703" y="53"/>
                  </a:lnTo>
                  <a:lnTo>
                    <a:pt x="800" y="91"/>
                  </a:lnTo>
                  <a:lnTo>
                    <a:pt x="843" y="108"/>
                  </a:lnTo>
                  <a:lnTo>
                    <a:pt x="832" y="113"/>
                  </a:lnTo>
                  <a:lnTo>
                    <a:pt x="800" y="124"/>
                  </a:lnTo>
                  <a:lnTo>
                    <a:pt x="703" y="158"/>
                  </a:lnTo>
                  <a:lnTo>
                    <a:pt x="561" y="207"/>
                  </a:lnTo>
                  <a:lnTo>
                    <a:pt x="571" y="149"/>
                  </a:lnTo>
                  <a:lnTo>
                    <a:pt x="0" y="108"/>
                  </a:lnTo>
                  <a:lnTo>
                    <a:pt x="571" y="59"/>
                  </a:lnTo>
                  <a:close/>
                </a:path>
              </a:pathLst>
            </a:custGeom>
            <a:solidFill>
              <a:srgbClr val="FF0000">
                <a:alpha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2243" name="Picture 19" descr="Database01">
            <a:extLst>
              <a:ext uri="{FF2B5EF4-FFF2-40B4-BE49-F238E27FC236}">
                <a16:creationId xmlns:a16="http://schemas.microsoft.com/office/drawing/2014/main" id="{40C5C276-8E0F-4E8E-9A49-5397B929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4640263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244" name="Group 20">
            <a:extLst>
              <a:ext uri="{FF2B5EF4-FFF2-40B4-BE49-F238E27FC236}">
                <a16:creationId xmlns:a16="http://schemas.microsoft.com/office/drawing/2014/main" id="{01FEF583-FBD2-4531-970F-64654F1E1910}"/>
              </a:ext>
            </a:extLst>
          </p:cNvPr>
          <p:cNvGrpSpPr>
            <a:grpSpLocks/>
          </p:cNvGrpSpPr>
          <p:nvPr/>
        </p:nvGrpSpPr>
        <p:grpSpPr bwMode="auto">
          <a:xfrm>
            <a:off x="5359401" y="4852988"/>
            <a:ext cx="1624013" cy="946150"/>
            <a:chOff x="2416" y="3081"/>
            <a:chExt cx="1023" cy="596"/>
          </a:xfrm>
        </p:grpSpPr>
        <p:sp>
          <p:nvSpPr>
            <p:cNvPr id="52245" name="AutoShape 21">
              <a:extLst>
                <a:ext uri="{FF2B5EF4-FFF2-40B4-BE49-F238E27FC236}">
                  <a16:creationId xmlns:a16="http://schemas.microsoft.com/office/drawing/2014/main" id="{5673620B-D002-4F63-B0E8-39E67AE8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081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3A4E18BA-AD00-49DC-8CB2-AB60DF882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86"/>
              <a:ext cx="8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Intermediate Report   .</a:t>
              </a:r>
            </a:p>
          </p:txBody>
        </p:sp>
        <p:pic>
          <p:nvPicPr>
            <p:cNvPr id="52247" name="Picture 23" descr="Database01">
              <a:extLst>
                <a:ext uri="{FF2B5EF4-FFF2-40B4-BE49-F238E27FC236}">
                  <a16:creationId xmlns:a16="http://schemas.microsoft.com/office/drawing/2014/main" id="{00C177E7-9913-4018-8ED3-F023C8A7D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" y="3344"/>
              <a:ext cx="413" cy="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48" name="Picture 24" descr="Documen_Writing01">
              <a:extLst>
                <a:ext uri="{FF2B5EF4-FFF2-40B4-BE49-F238E27FC236}">
                  <a16:creationId xmlns:a16="http://schemas.microsoft.com/office/drawing/2014/main" id="{2C00053C-F11B-4354-8A2F-14D59A31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" y="3261"/>
              <a:ext cx="211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249" name="Freeform 25">
            <a:extLst>
              <a:ext uri="{FF2B5EF4-FFF2-40B4-BE49-F238E27FC236}">
                <a16:creationId xmlns:a16="http://schemas.microsoft.com/office/drawing/2014/main" id="{0B649873-E783-4689-BA6A-A081BD4F68AF}"/>
              </a:ext>
            </a:extLst>
          </p:cNvPr>
          <p:cNvSpPr>
            <a:spLocks/>
          </p:cNvSpPr>
          <p:nvPr/>
        </p:nvSpPr>
        <p:spPr bwMode="auto">
          <a:xfrm>
            <a:off x="4481514" y="5334001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50" name="Picture 26" descr="Database01">
            <a:extLst>
              <a:ext uri="{FF2B5EF4-FFF2-40B4-BE49-F238E27FC236}">
                <a16:creationId xmlns:a16="http://schemas.microsoft.com/office/drawing/2014/main" id="{BD318014-8296-4623-B861-C31FFCA0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638675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251" name="Group 27">
            <a:extLst>
              <a:ext uri="{FF2B5EF4-FFF2-40B4-BE49-F238E27FC236}">
                <a16:creationId xmlns:a16="http://schemas.microsoft.com/office/drawing/2014/main" id="{55AA7F39-E88A-48A6-8F74-D054A06D8ACD}"/>
              </a:ext>
            </a:extLst>
          </p:cNvPr>
          <p:cNvGrpSpPr>
            <a:grpSpLocks/>
          </p:cNvGrpSpPr>
          <p:nvPr/>
        </p:nvGrpSpPr>
        <p:grpSpPr bwMode="auto">
          <a:xfrm>
            <a:off x="2982914" y="4857751"/>
            <a:ext cx="1584325" cy="879475"/>
            <a:chOff x="919" y="3084"/>
            <a:chExt cx="998" cy="554"/>
          </a:xfrm>
        </p:grpSpPr>
        <p:sp>
          <p:nvSpPr>
            <p:cNvPr id="52252" name="AutoShape 28">
              <a:extLst>
                <a:ext uri="{FF2B5EF4-FFF2-40B4-BE49-F238E27FC236}">
                  <a16:creationId xmlns:a16="http://schemas.microsoft.com/office/drawing/2014/main" id="{B615B70D-7A95-4137-8A57-8E26FF3A7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084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1F7B99EC-6A93-4A28-8DC6-C3C21D2E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098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Published Report</a:t>
              </a:r>
            </a:p>
          </p:txBody>
        </p:sp>
        <p:pic>
          <p:nvPicPr>
            <p:cNvPr id="52254" name="Picture 30" descr="Documen_Writing01">
              <a:extLst>
                <a:ext uri="{FF2B5EF4-FFF2-40B4-BE49-F238E27FC236}">
                  <a16:creationId xmlns:a16="http://schemas.microsoft.com/office/drawing/2014/main" id="{50AF2C05-8FFD-4FD2-BA87-75220109A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" y="3160"/>
              <a:ext cx="28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279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B7E1-594F-4BC6-8264-52CF3E37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Reports</a:t>
            </a:r>
          </a:p>
        </p:txBody>
      </p:sp>
      <p:pic>
        <p:nvPicPr>
          <p:cNvPr id="5122" name="Picture 2" descr="http://www.clinicessentials.com/uploads/pages/daily-charges-report.png">
            <a:extLst>
              <a:ext uri="{FF2B5EF4-FFF2-40B4-BE49-F238E27FC236}">
                <a16:creationId xmlns:a16="http://schemas.microsoft.com/office/drawing/2014/main" id="{03710419-CFF3-4E19-8024-7D1F65B19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096294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3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>
            <a:extLst>
              <a:ext uri="{FF2B5EF4-FFF2-40B4-BE49-F238E27FC236}">
                <a16:creationId xmlns:a16="http://schemas.microsoft.com/office/drawing/2014/main" id="{B22E21DC-1527-41B9-A5BD-4A77B26E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1" y="3884613"/>
            <a:ext cx="4822825" cy="2559050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12700" algn="ctr">
            <a:solidFill>
              <a:srgbClr val="777777"/>
            </a:solidFill>
            <a:round/>
            <a:headEnd/>
            <a:tailEnd/>
          </a:ln>
          <a:effectLst>
            <a:outerShdw dist="63500" dir="3187806" algn="ctr" rotWithShape="0">
              <a:srgbClr val="777777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6518021-4999-49B4-90D7-3873FE5D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4" y="3849688"/>
            <a:ext cx="1785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/>
          <a:p>
            <a:pPr algn="ctr" latinLnBrk="0"/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Snapshot Creation</a:t>
            </a: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2CBCF19E-DBA8-4D9D-87F5-3E813C48AFE6}"/>
              </a:ext>
            </a:extLst>
          </p:cNvPr>
          <p:cNvGrpSpPr>
            <a:grpSpLocks/>
          </p:cNvGrpSpPr>
          <p:nvPr/>
        </p:nvGrpSpPr>
        <p:grpSpPr bwMode="auto">
          <a:xfrm>
            <a:off x="2554289" y="3357563"/>
            <a:ext cx="3551237" cy="1270000"/>
            <a:chOff x="658" y="2163"/>
            <a:chExt cx="2308" cy="658"/>
          </a:xfrm>
        </p:grpSpPr>
        <p:sp>
          <p:nvSpPr>
            <p:cNvPr id="56325" name="AutoShape 5">
              <a:extLst>
                <a:ext uri="{FF2B5EF4-FFF2-40B4-BE49-F238E27FC236}">
                  <a16:creationId xmlns:a16="http://schemas.microsoft.com/office/drawing/2014/main" id="{A275EB40-8FE7-47AD-B174-1C16EECE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163"/>
              <a:ext cx="1069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Report Request</a:t>
              </a:r>
            </a:p>
          </p:txBody>
        </p:sp>
        <p:cxnSp>
          <p:nvCxnSpPr>
            <p:cNvPr id="56326" name="AutoShape 6">
              <a:extLst>
                <a:ext uri="{FF2B5EF4-FFF2-40B4-BE49-F238E27FC236}">
                  <a16:creationId xmlns:a16="http://schemas.microsoft.com/office/drawing/2014/main" id="{D6ABA9F9-3268-42C0-8AE3-0E0A6F40886E}"/>
                </a:ext>
              </a:extLst>
            </p:cNvPr>
            <p:cNvCxnSpPr>
              <a:cxnSpLocks noChangeShapeType="1"/>
              <a:stCxn id="56325" idx="3"/>
            </p:cNvCxnSpPr>
            <p:nvPr/>
          </p:nvCxnSpPr>
          <p:spPr bwMode="auto">
            <a:xfrm>
              <a:off x="1727" y="2283"/>
              <a:ext cx="1239" cy="538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327" name="Rectangle 7">
            <a:extLst>
              <a:ext uri="{FF2B5EF4-FFF2-40B4-BE49-F238E27FC236}">
                <a16:creationId xmlns:a16="http://schemas.microsoft.com/office/drawing/2014/main" id="{35AC9F53-6198-4109-A0D4-EF76A8161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Executing Snapshot Reports</a:t>
            </a: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9F0F7695-6B24-4CF7-8F8E-20F38500C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9664" y="1295401"/>
            <a:ext cx="7450137" cy="2416175"/>
          </a:xfrm>
        </p:spPr>
        <p:txBody>
          <a:bodyPr/>
          <a:lstStyle/>
          <a:p>
            <a:pPr marL="290513" indent="-290513"/>
            <a:r>
              <a:rPr lang="en-US" altLang="ko-KR" sz="2000"/>
              <a:t>Data retrieval and processing occurs in advance of report browsing</a:t>
            </a:r>
          </a:p>
          <a:p>
            <a:pPr marL="684213" lvl="1" indent="-279400">
              <a:buFont typeface="Wingdings" panose="05000000000000000000" pitchFamily="2" charset="2"/>
              <a:buAutoNum type="arabicPeriod"/>
            </a:pPr>
            <a:r>
              <a:rPr lang="en-GB" altLang="en-US" sz="2000"/>
              <a:t>Scheduled event occurs</a:t>
            </a:r>
            <a:endParaRPr lang="en-US" altLang="ko-KR" sz="2000"/>
          </a:p>
          <a:p>
            <a:pPr marL="684213" lvl="1" indent="-279400">
              <a:buFont typeface="Wingdings" panose="05000000000000000000" pitchFamily="2" charset="2"/>
              <a:buAutoNum type="arabicPeriod"/>
            </a:pPr>
            <a:r>
              <a:rPr lang="en-US" altLang="ko-KR" sz="2000"/>
              <a:t>Creates the intermediate report and stores result as a snapshot in the report server database</a:t>
            </a:r>
          </a:p>
          <a:p>
            <a:pPr marL="684213" lvl="1" indent="-279400">
              <a:buFont typeface="Wingdings" panose="05000000000000000000" pitchFamily="2" charset="2"/>
              <a:buAutoNum type="arabicPeriod"/>
            </a:pPr>
            <a:r>
              <a:rPr lang="en-US" altLang="ko-KR" sz="2000"/>
              <a:t>Requests are satisfied by retrieving and rendering the snapshot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D6867261-923F-4A19-B2ED-9755F1ADC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5980113"/>
            <a:ext cx="2057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</a:t>
            </a:r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168B9377-26DF-4F82-9F16-78B8991B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980113"/>
            <a:ext cx="2438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Snapshot Cache</a:t>
            </a:r>
          </a:p>
        </p:txBody>
      </p:sp>
      <p:grpSp>
        <p:nvGrpSpPr>
          <p:cNvPr id="56331" name="Group 11">
            <a:extLst>
              <a:ext uri="{FF2B5EF4-FFF2-40B4-BE49-F238E27FC236}">
                <a16:creationId xmlns:a16="http://schemas.microsoft.com/office/drawing/2014/main" id="{2AB7FF33-1A4B-41E1-9AC8-B3E23FB5DD01}"/>
              </a:ext>
            </a:extLst>
          </p:cNvPr>
          <p:cNvGrpSpPr>
            <a:grpSpLocks/>
          </p:cNvGrpSpPr>
          <p:nvPr/>
        </p:nvGrpSpPr>
        <p:grpSpPr bwMode="auto">
          <a:xfrm>
            <a:off x="6950076" y="4924425"/>
            <a:ext cx="2447925" cy="1062038"/>
            <a:chOff x="3418" y="3114"/>
            <a:chExt cx="1542" cy="669"/>
          </a:xfrm>
        </p:grpSpPr>
        <p:grpSp>
          <p:nvGrpSpPr>
            <p:cNvPr id="56332" name="Group 12">
              <a:extLst>
                <a:ext uri="{FF2B5EF4-FFF2-40B4-BE49-F238E27FC236}">
                  <a16:creationId xmlns:a16="http://schemas.microsoft.com/office/drawing/2014/main" id="{537500A8-8B09-40A0-9D73-B27AEC599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8" y="3114"/>
              <a:ext cx="1052" cy="669"/>
              <a:chOff x="3884" y="1468"/>
              <a:chExt cx="1052" cy="669"/>
            </a:xfrm>
          </p:grpSpPr>
          <p:sp>
            <p:nvSpPr>
              <p:cNvPr id="56333" name="AutoShape 13">
                <a:extLst>
                  <a:ext uri="{FF2B5EF4-FFF2-40B4-BE49-F238E27FC236}">
                    <a16:creationId xmlns:a16="http://schemas.microsoft.com/office/drawing/2014/main" id="{7A12D68B-7A88-44F9-81DD-97EE130DA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468"/>
                <a:ext cx="1052" cy="669"/>
              </a:xfrm>
              <a:prstGeom prst="roundRect">
                <a:avLst>
                  <a:gd name="adj" fmla="val 2931"/>
                </a:avLst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77777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4" name="Rectangle 14">
                <a:extLst>
                  <a:ext uri="{FF2B5EF4-FFF2-40B4-BE49-F238E27FC236}">
                    <a16:creationId xmlns:a16="http://schemas.microsoft.com/office/drawing/2014/main" id="{AF34938F-100B-44C9-953B-3C24A7195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476"/>
                <a:ext cx="912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latinLnBrk="0" hangingPunct="0">
                  <a:lnSpc>
                    <a:spcPct val="80000"/>
                  </a:lnSpc>
                </a:pPr>
                <a:r>
                  <a:rPr lang="en-US" altLang="ko-KR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Rendered Report</a:t>
                </a:r>
              </a:p>
            </p:txBody>
          </p:sp>
          <p:graphicFrame>
            <p:nvGraphicFramePr>
              <p:cNvPr id="56335" name="Object 15">
                <a:extLst>
                  <a:ext uri="{FF2B5EF4-FFF2-40B4-BE49-F238E27FC236}">
                    <a16:creationId xmlns:a16="http://schemas.microsoft.com/office/drawing/2014/main" id="{DEF94D8F-C96E-4018-A209-B39628AFCA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17" y="1831"/>
              <a:ext cx="2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" name="Bitmap Image" r:id="rId4" imgW="485586" imgH="476316" progId="Paint.Picture">
                      <p:embed/>
                    </p:oleObj>
                  </mc:Choice>
                  <mc:Fallback>
                    <p:oleObj name="Bitmap Image" r:id="rId4" imgW="485586" imgH="476316" progId="Paint.Picture">
                      <p:embed/>
                      <p:pic>
                        <p:nvPicPr>
                          <p:cNvPr id="56335" name="Object 15">
                            <a:extLst>
                              <a:ext uri="{FF2B5EF4-FFF2-40B4-BE49-F238E27FC236}">
                                <a16:creationId xmlns:a16="http://schemas.microsoft.com/office/drawing/2014/main" id="{DEF94D8F-C96E-4018-A209-B39628AFCA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7" y="1831"/>
                            <a:ext cx="2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6" name="Object 16">
                <a:extLst>
                  <a:ext uri="{FF2B5EF4-FFF2-40B4-BE49-F238E27FC236}">
                    <a16:creationId xmlns:a16="http://schemas.microsoft.com/office/drawing/2014/main" id="{DC2C02D5-D09B-4107-9552-6B51B94A7C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4" y="1831"/>
              <a:ext cx="21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" name="Bitmap Image" r:id="rId6" imgW="380852" imgH="485586" progId="Paint.Picture">
                      <p:embed/>
                    </p:oleObj>
                  </mc:Choice>
                  <mc:Fallback>
                    <p:oleObj name="Bitmap Image" r:id="rId6" imgW="380852" imgH="485586" progId="Paint.Picture">
                      <p:embed/>
                      <p:pic>
                        <p:nvPicPr>
                          <p:cNvPr id="56336" name="Object 16">
                            <a:extLst>
                              <a:ext uri="{FF2B5EF4-FFF2-40B4-BE49-F238E27FC236}">
                                <a16:creationId xmlns:a16="http://schemas.microsoft.com/office/drawing/2014/main" id="{DC2C02D5-D09B-4107-9552-6B51B94A7C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1831"/>
                            <a:ext cx="21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6337" name="Picture 17">
                <a:extLst>
                  <a:ext uri="{FF2B5EF4-FFF2-40B4-BE49-F238E27FC236}">
                    <a16:creationId xmlns:a16="http://schemas.microsoft.com/office/drawing/2014/main" id="{E9214329-A45D-4EC4-8208-BEBE16B418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1" y="1831"/>
                <a:ext cx="244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338" name="Freeform 18">
              <a:extLst>
                <a:ext uri="{FF2B5EF4-FFF2-40B4-BE49-F238E27FC236}">
                  <a16:creationId xmlns:a16="http://schemas.microsoft.com/office/drawing/2014/main" id="{E459219E-9DF9-4CED-90D2-C9A329B3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393"/>
              <a:ext cx="541" cy="134"/>
            </a:xfrm>
            <a:custGeom>
              <a:avLst/>
              <a:gdLst>
                <a:gd name="T0" fmla="*/ 571 w 843"/>
                <a:gd name="T1" fmla="*/ 59 h 207"/>
                <a:gd name="T2" fmla="*/ 566 w 843"/>
                <a:gd name="T3" fmla="*/ 30 h 207"/>
                <a:gd name="T4" fmla="*/ 561 w 843"/>
                <a:gd name="T5" fmla="*/ 0 h 207"/>
                <a:gd name="T6" fmla="*/ 703 w 843"/>
                <a:gd name="T7" fmla="*/ 53 h 207"/>
                <a:gd name="T8" fmla="*/ 800 w 843"/>
                <a:gd name="T9" fmla="*/ 91 h 207"/>
                <a:gd name="T10" fmla="*/ 843 w 843"/>
                <a:gd name="T11" fmla="*/ 108 h 207"/>
                <a:gd name="T12" fmla="*/ 832 w 843"/>
                <a:gd name="T13" fmla="*/ 113 h 207"/>
                <a:gd name="T14" fmla="*/ 800 w 843"/>
                <a:gd name="T15" fmla="*/ 124 h 207"/>
                <a:gd name="T16" fmla="*/ 703 w 843"/>
                <a:gd name="T17" fmla="*/ 158 h 207"/>
                <a:gd name="T18" fmla="*/ 561 w 843"/>
                <a:gd name="T19" fmla="*/ 207 h 207"/>
                <a:gd name="T20" fmla="*/ 571 w 843"/>
                <a:gd name="T21" fmla="*/ 149 h 207"/>
                <a:gd name="T22" fmla="*/ 0 w 843"/>
                <a:gd name="T23" fmla="*/ 108 h 207"/>
                <a:gd name="T24" fmla="*/ 571 w 843"/>
                <a:gd name="T25" fmla="*/ 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7">
                  <a:moveTo>
                    <a:pt x="571" y="59"/>
                  </a:moveTo>
                  <a:lnTo>
                    <a:pt x="566" y="30"/>
                  </a:lnTo>
                  <a:lnTo>
                    <a:pt x="561" y="0"/>
                  </a:lnTo>
                  <a:lnTo>
                    <a:pt x="703" y="53"/>
                  </a:lnTo>
                  <a:lnTo>
                    <a:pt x="800" y="91"/>
                  </a:lnTo>
                  <a:lnTo>
                    <a:pt x="843" y="108"/>
                  </a:lnTo>
                  <a:lnTo>
                    <a:pt x="832" y="113"/>
                  </a:lnTo>
                  <a:lnTo>
                    <a:pt x="800" y="124"/>
                  </a:lnTo>
                  <a:lnTo>
                    <a:pt x="703" y="158"/>
                  </a:lnTo>
                  <a:lnTo>
                    <a:pt x="561" y="207"/>
                  </a:lnTo>
                  <a:lnTo>
                    <a:pt x="571" y="149"/>
                  </a:lnTo>
                  <a:lnTo>
                    <a:pt x="0" y="108"/>
                  </a:lnTo>
                  <a:lnTo>
                    <a:pt x="571" y="59"/>
                  </a:lnTo>
                  <a:close/>
                </a:path>
              </a:pathLst>
            </a:custGeom>
            <a:solidFill>
              <a:srgbClr val="FF0000">
                <a:alpha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6339" name="Picture 19" descr="Database01">
            <a:extLst>
              <a:ext uri="{FF2B5EF4-FFF2-40B4-BE49-F238E27FC236}">
                <a16:creationId xmlns:a16="http://schemas.microsoft.com/office/drawing/2014/main" id="{9FB31A6B-F9A9-4F70-AD6F-7CC0DEF1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4621213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4BA31A01-F0A9-4A15-A402-0A2D6D054F27}"/>
              </a:ext>
            </a:extLst>
          </p:cNvPr>
          <p:cNvGrpSpPr>
            <a:grpSpLocks/>
          </p:cNvGrpSpPr>
          <p:nvPr/>
        </p:nvGrpSpPr>
        <p:grpSpPr bwMode="auto">
          <a:xfrm>
            <a:off x="5359401" y="4833938"/>
            <a:ext cx="1624013" cy="946150"/>
            <a:chOff x="2416" y="3081"/>
            <a:chExt cx="1023" cy="596"/>
          </a:xfrm>
        </p:grpSpPr>
        <p:sp>
          <p:nvSpPr>
            <p:cNvPr id="56341" name="AutoShape 21">
              <a:extLst>
                <a:ext uri="{FF2B5EF4-FFF2-40B4-BE49-F238E27FC236}">
                  <a16:creationId xmlns:a16="http://schemas.microsoft.com/office/drawing/2014/main" id="{61061D24-8C48-4D3B-8694-E5EC2363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081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Rectangle 22">
              <a:extLst>
                <a:ext uri="{FF2B5EF4-FFF2-40B4-BE49-F238E27FC236}">
                  <a16:creationId xmlns:a16="http://schemas.microsoft.com/office/drawing/2014/main" id="{38BC30AF-72C9-45EA-BC8C-0CDB85B6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86"/>
              <a:ext cx="8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Intermediate Report   .</a:t>
              </a:r>
            </a:p>
          </p:txBody>
        </p:sp>
        <p:pic>
          <p:nvPicPr>
            <p:cNvPr id="56343" name="Picture 23" descr="Database01">
              <a:extLst>
                <a:ext uri="{FF2B5EF4-FFF2-40B4-BE49-F238E27FC236}">
                  <a16:creationId xmlns:a16="http://schemas.microsoft.com/office/drawing/2014/main" id="{D4E50BA6-4B41-4A15-B6DC-5FEFE2E53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" y="3344"/>
              <a:ext cx="413" cy="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44" name="Picture 24" descr="Documen_Writing01">
              <a:extLst>
                <a:ext uri="{FF2B5EF4-FFF2-40B4-BE49-F238E27FC236}">
                  <a16:creationId xmlns:a16="http://schemas.microsoft.com/office/drawing/2014/main" id="{4AF40EF8-4F1E-429C-A028-CF062D792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" y="3261"/>
              <a:ext cx="211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345" name="Freeform 25">
            <a:extLst>
              <a:ext uri="{FF2B5EF4-FFF2-40B4-BE49-F238E27FC236}">
                <a16:creationId xmlns:a16="http://schemas.microsoft.com/office/drawing/2014/main" id="{D4CA38AB-415F-4745-A1B5-6652402C52A3}"/>
              </a:ext>
            </a:extLst>
          </p:cNvPr>
          <p:cNvSpPr>
            <a:spLocks/>
          </p:cNvSpPr>
          <p:nvPr/>
        </p:nvSpPr>
        <p:spPr bwMode="auto">
          <a:xfrm>
            <a:off x="4481514" y="5314951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46" name="Picture 26" descr="Database01">
            <a:extLst>
              <a:ext uri="{FF2B5EF4-FFF2-40B4-BE49-F238E27FC236}">
                <a16:creationId xmlns:a16="http://schemas.microsoft.com/office/drawing/2014/main" id="{164E281D-F4DA-4624-AADA-099B1E20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619625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47" name="Group 27">
            <a:extLst>
              <a:ext uri="{FF2B5EF4-FFF2-40B4-BE49-F238E27FC236}">
                <a16:creationId xmlns:a16="http://schemas.microsoft.com/office/drawing/2014/main" id="{A1864521-45DA-41E2-8EC7-2813D7B511AA}"/>
              </a:ext>
            </a:extLst>
          </p:cNvPr>
          <p:cNvGrpSpPr>
            <a:grpSpLocks/>
          </p:cNvGrpSpPr>
          <p:nvPr/>
        </p:nvGrpSpPr>
        <p:grpSpPr bwMode="auto">
          <a:xfrm>
            <a:off x="2982914" y="4838701"/>
            <a:ext cx="1584325" cy="879475"/>
            <a:chOff x="919" y="3084"/>
            <a:chExt cx="998" cy="554"/>
          </a:xfrm>
        </p:grpSpPr>
        <p:sp>
          <p:nvSpPr>
            <p:cNvPr id="56348" name="AutoShape 28">
              <a:extLst>
                <a:ext uri="{FF2B5EF4-FFF2-40B4-BE49-F238E27FC236}">
                  <a16:creationId xmlns:a16="http://schemas.microsoft.com/office/drawing/2014/main" id="{5AF3C7F8-6264-4572-90D3-72730961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084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Rectangle 29">
              <a:extLst>
                <a:ext uri="{FF2B5EF4-FFF2-40B4-BE49-F238E27FC236}">
                  <a16:creationId xmlns:a16="http://schemas.microsoft.com/office/drawing/2014/main" id="{3567BDDF-C03B-4F56-B5D3-0FB7EAB28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098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Published Report</a:t>
              </a:r>
            </a:p>
          </p:txBody>
        </p:sp>
        <p:pic>
          <p:nvPicPr>
            <p:cNvPr id="56350" name="Picture 30" descr="Documen_Writing01">
              <a:extLst>
                <a:ext uri="{FF2B5EF4-FFF2-40B4-BE49-F238E27FC236}">
                  <a16:creationId xmlns:a16="http://schemas.microsoft.com/office/drawing/2014/main" id="{C72C7956-C609-4416-8480-AFA5175B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" y="3160"/>
              <a:ext cx="28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5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Database01">
            <a:extLst>
              <a:ext uri="{FF2B5EF4-FFF2-40B4-BE49-F238E27FC236}">
                <a16:creationId xmlns:a16="http://schemas.microsoft.com/office/drawing/2014/main" id="{B7CDAE2E-117D-46E8-AB88-9D1F2C99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5184776"/>
            <a:ext cx="1500188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371" name="Group 3">
            <a:extLst>
              <a:ext uri="{FF2B5EF4-FFF2-40B4-BE49-F238E27FC236}">
                <a16:creationId xmlns:a16="http://schemas.microsoft.com/office/drawing/2014/main" id="{27651858-215F-481B-B7E9-D931EB69866C}"/>
              </a:ext>
            </a:extLst>
          </p:cNvPr>
          <p:cNvGrpSpPr>
            <a:grpSpLocks/>
          </p:cNvGrpSpPr>
          <p:nvPr/>
        </p:nvGrpSpPr>
        <p:grpSpPr bwMode="auto">
          <a:xfrm>
            <a:off x="7400926" y="5167314"/>
            <a:ext cx="1704975" cy="1062037"/>
            <a:chOff x="3819" y="2924"/>
            <a:chExt cx="1074" cy="669"/>
          </a:xfrm>
        </p:grpSpPr>
        <p:sp>
          <p:nvSpPr>
            <p:cNvPr id="58372" name="AutoShape 4">
              <a:extLst>
                <a:ext uri="{FF2B5EF4-FFF2-40B4-BE49-F238E27FC236}">
                  <a16:creationId xmlns:a16="http://schemas.microsoft.com/office/drawing/2014/main" id="{FF1F1621-088A-4107-BD5B-238FC282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924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373" name="Object 5">
              <a:extLst>
                <a:ext uri="{FF2B5EF4-FFF2-40B4-BE49-F238E27FC236}">
                  <a16:creationId xmlns:a16="http://schemas.microsoft.com/office/drawing/2014/main" id="{36F5F6D8-6069-417D-A577-AE36D24CD4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" y="3224"/>
            <a:ext cx="2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" name="Bitmap Image" r:id="rId5" imgW="485586" imgH="476316" progId="Paint.Picture">
                    <p:embed/>
                  </p:oleObj>
                </mc:Choice>
                <mc:Fallback>
                  <p:oleObj name="Bitmap Image" r:id="rId5" imgW="485586" imgH="476316" progId="Paint.Picture">
                    <p:embed/>
                    <p:pic>
                      <p:nvPicPr>
                        <p:cNvPr id="58373" name="Object 5">
                          <a:extLst>
                            <a:ext uri="{FF2B5EF4-FFF2-40B4-BE49-F238E27FC236}">
                              <a16:creationId xmlns:a16="http://schemas.microsoft.com/office/drawing/2014/main" id="{36F5F6D8-6069-417D-A577-AE36D24CD4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3224"/>
                          <a:ext cx="2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4" name="Object 6">
              <a:extLst>
                <a:ext uri="{FF2B5EF4-FFF2-40B4-BE49-F238E27FC236}">
                  <a16:creationId xmlns:a16="http://schemas.microsoft.com/office/drawing/2014/main" id="{9885A933-0743-40BB-9368-90D73679D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2" y="3223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" name="Bitmap Image" r:id="rId7" imgW="380852" imgH="485586" progId="Paint.Picture">
                    <p:embed/>
                  </p:oleObj>
                </mc:Choice>
                <mc:Fallback>
                  <p:oleObj name="Bitmap Image" r:id="rId7" imgW="380852" imgH="485586" progId="Paint.Picture">
                    <p:embed/>
                    <p:pic>
                      <p:nvPicPr>
                        <p:cNvPr id="58374" name="Object 6">
                          <a:extLst>
                            <a:ext uri="{FF2B5EF4-FFF2-40B4-BE49-F238E27FC236}">
                              <a16:creationId xmlns:a16="http://schemas.microsoft.com/office/drawing/2014/main" id="{9885A933-0743-40BB-9368-90D73679DC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3223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375" name="Picture 7">
              <a:extLst>
                <a:ext uri="{FF2B5EF4-FFF2-40B4-BE49-F238E27FC236}">
                  <a16:creationId xmlns:a16="http://schemas.microsoft.com/office/drawing/2014/main" id="{09A3A3F6-90D2-4379-B9EB-E6D50A752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" y="3223"/>
              <a:ext cx="24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376" name="Rectangle 8">
              <a:extLst>
                <a:ext uri="{FF2B5EF4-FFF2-40B4-BE49-F238E27FC236}">
                  <a16:creationId xmlns:a16="http://schemas.microsoft.com/office/drawing/2014/main" id="{92486954-2C17-4C1E-86FA-474AE34B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958"/>
              <a:ext cx="10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Rendered Report</a:t>
              </a:r>
            </a:p>
          </p:txBody>
        </p:sp>
      </p:grpSp>
      <p:sp>
        <p:nvSpPr>
          <p:cNvPr id="58377" name="Freeform 9">
            <a:extLst>
              <a:ext uri="{FF2B5EF4-FFF2-40B4-BE49-F238E27FC236}">
                <a16:creationId xmlns:a16="http://schemas.microsoft.com/office/drawing/2014/main" id="{5DDFD2F5-B984-4482-A2D6-A2C2F33E3F10}"/>
              </a:ext>
            </a:extLst>
          </p:cNvPr>
          <p:cNvSpPr>
            <a:spLocks/>
          </p:cNvSpPr>
          <p:nvPr/>
        </p:nvSpPr>
        <p:spPr bwMode="auto">
          <a:xfrm>
            <a:off x="6650039" y="5716589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885711B1-EDC9-48B3-B1A5-C77936E5E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Using Report History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488F3BAC-7ACF-45DA-9418-5AD153E45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9663" y="1295400"/>
            <a:ext cx="7207250" cy="116840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altLang="ko-KR"/>
              <a:t>Report histories store snapshots for future reference</a:t>
            </a:r>
          </a:p>
          <a:p>
            <a:r>
              <a:rPr lang="en-US" altLang="ko-KR"/>
              <a:t>History requests are satisfied by retrieving a specific historical snapshot</a:t>
            </a:r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0FE833C5-19EE-4AE1-9523-CFED60A2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6294438"/>
            <a:ext cx="186848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80000"/>
              </a:lnSpc>
            </a:pPr>
            <a:r>
              <a:rPr lang="en-US" altLang="ko-KR" b="1">
                <a:latin typeface="Arial Narrow" panose="020B0606020202030204" pitchFamily="34" charset="0"/>
              </a:rPr>
              <a:t>Snapshot History</a:t>
            </a:r>
          </a:p>
        </p:txBody>
      </p:sp>
      <p:sp>
        <p:nvSpPr>
          <p:cNvPr id="58381" name="Freeform 13">
            <a:extLst>
              <a:ext uri="{FF2B5EF4-FFF2-40B4-BE49-F238E27FC236}">
                <a16:creationId xmlns:a16="http://schemas.microsoft.com/office/drawing/2014/main" id="{BC355FFA-2836-4C11-985D-25B79F91C373}"/>
              </a:ext>
            </a:extLst>
          </p:cNvPr>
          <p:cNvSpPr>
            <a:spLocks/>
          </p:cNvSpPr>
          <p:nvPr/>
        </p:nvSpPr>
        <p:spPr bwMode="auto">
          <a:xfrm rot="5400000">
            <a:off x="5555457" y="4747420"/>
            <a:ext cx="862013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82" name="Group 14">
            <a:extLst>
              <a:ext uri="{FF2B5EF4-FFF2-40B4-BE49-F238E27FC236}">
                <a16:creationId xmlns:a16="http://schemas.microsoft.com/office/drawing/2014/main" id="{33402AB8-3E5A-4EDC-B9BC-10FA7C70580C}"/>
              </a:ext>
            </a:extLst>
          </p:cNvPr>
          <p:cNvGrpSpPr>
            <a:grpSpLocks/>
          </p:cNvGrpSpPr>
          <p:nvPr/>
        </p:nvGrpSpPr>
        <p:grpSpPr bwMode="auto">
          <a:xfrm>
            <a:off x="5707063" y="5780088"/>
            <a:ext cx="590550" cy="525462"/>
            <a:chOff x="2766" y="3477"/>
            <a:chExt cx="372" cy="331"/>
          </a:xfrm>
        </p:grpSpPr>
        <p:sp>
          <p:nvSpPr>
            <p:cNvPr id="58383" name="AutoShape 15">
              <a:extLst>
                <a:ext uri="{FF2B5EF4-FFF2-40B4-BE49-F238E27FC236}">
                  <a16:creationId xmlns:a16="http://schemas.microsoft.com/office/drawing/2014/main" id="{C511F172-3321-4CFA-B0D3-2C10B594C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3477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D2C9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84" name="Picture 16" descr="Database01">
              <a:extLst>
                <a:ext uri="{FF2B5EF4-FFF2-40B4-BE49-F238E27FC236}">
                  <a16:creationId xmlns:a16="http://schemas.microsoft.com/office/drawing/2014/main" id="{8D67DF41-D277-4489-92CD-A3F046DB6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" y="3576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85" name="Picture 17" descr="Documen_Writing01">
              <a:extLst>
                <a:ext uri="{FF2B5EF4-FFF2-40B4-BE49-F238E27FC236}">
                  <a16:creationId xmlns:a16="http://schemas.microsoft.com/office/drawing/2014/main" id="{7F78F7C3-72AD-42B4-8939-5BD6BF64D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496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386" name="Group 18">
            <a:extLst>
              <a:ext uri="{FF2B5EF4-FFF2-40B4-BE49-F238E27FC236}">
                <a16:creationId xmlns:a16="http://schemas.microsoft.com/office/drawing/2014/main" id="{7DEE59E2-B9E6-42E7-B9F0-D2EE648F8CB2}"/>
              </a:ext>
            </a:extLst>
          </p:cNvPr>
          <p:cNvGrpSpPr>
            <a:grpSpLocks/>
          </p:cNvGrpSpPr>
          <p:nvPr/>
        </p:nvGrpSpPr>
        <p:grpSpPr bwMode="auto">
          <a:xfrm>
            <a:off x="5299075" y="5208588"/>
            <a:ext cx="590550" cy="525462"/>
            <a:chOff x="2376" y="2985"/>
            <a:chExt cx="372" cy="331"/>
          </a:xfrm>
        </p:grpSpPr>
        <p:sp>
          <p:nvSpPr>
            <p:cNvPr id="58387" name="AutoShape 19">
              <a:extLst>
                <a:ext uri="{FF2B5EF4-FFF2-40B4-BE49-F238E27FC236}">
                  <a16:creationId xmlns:a16="http://schemas.microsoft.com/office/drawing/2014/main" id="{CD98329B-8601-4EBE-94F4-A0E2B905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85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88" name="Picture 20" descr="Database01">
              <a:extLst>
                <a:ext uri="{FF2B5EF4-FFF2-40B4-BE49-F238E27FC236}">
                  <a16:creationId xmlns:a16="http://schemas.microsoft.com/office/drawing/2014/main" id="{7A5F2C8F-B42C-4CC5-8F63-EEEFF5FC4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" y="3084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89" name="Picture 21" descr="Documen_Writing01">
              <a:extLst>
                <a:ext uri="{FF2B5EF4-FFF2-40B4-BE49-F238E27FC236}">
                  <a16:creationId xmlns:a16="http://schemas.microsoft.com/office/drawing/2014/main" id="{64CD96EF-98E3-4692-9EF5-0B1C17EDB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004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390" name="Group 22">
            <a:extLst>
              <a:ext uri="{FF2B5EF4-FFF2-40B4-BE49-F238E27FC236}">
                <a16:creationId xmlns:a16="http://schemas.microsoft.com/office/drawing/2014/main" id="{1FAF5329-F703-4465-A196-8ED7C877D352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5208588"/>
            <a:ext cx="590550" cy="525462"/>
            <a:chOff x="2376" y="2985"/>
            <a:chExt cx="372" cy="331"/>
          </a:xfrm>
        </p:grpSpPr>
        <p:sp>
          <p:nvSpPr>
            <p:cNvPr id="58391" name="AutoShape 23">
              <a:extLst>
                <a:ext uri="{FF2B5EF4-FFF2-40B4-BE49-F238E27FC236}">
                  <a16:creationId xmlns:a16="http://schemas.microsoft.com/office/drawing/2014/main" id="{42C0A83B-1670-43E9-8113-E1EEC3A9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85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92" name="Picture 24" descr="Database01">
              <a:extLst>
                <a:ext uri="{FF2B5EF4-FFF2-40B4-BE49-F238E27FC236}">
                  <a16:creationId xmlns:a16="http://schemas.microsoft.com/office/drawing/2014/main" id="{737856A6-629A-4D34-BF00-0BF592283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" y="3084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93" name="Picture 25" descr="Documen_Writing01">
              <a:extLst>
                <a:ext uri="{FF2B5EF4-FFF2-40B4-BE49-F238E27FC236}">
                  <a16:creationId xmlns:a16="http://schemas.microsoft.com/office/drawing/2014/main" id="{1BDB4A7D-F5ED-4F0C-82B5-130E14B92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004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394" name="Group 26">
            <a:extLst>
              <a:ext uri="{FF2B5EF4-FFF2-40B4-BE49-F238E27FC236}">
                <a16:creationId xmlns:a16="http://schemas.microsoft.com/office/drawing/2014/main" id="{0568332D-6092-403B-87E4-98A8E61165BC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5781675"/>
            <a:ext cx="2965450" cy="381000"/>
            <a:chOff x="783" y="3212"/>
            <a:chExt cx="1840" cy="240"/>
          </a:xfrm>
        </p:grpSpPr>
        <p:sp>
          <p:nvSpPr>
            <p:cNvPr id="58395" name="Line 27">
              <a:extLst>
                <a:ext uri="{FF2B5EF4-FFF2-40B4-BE49-F238E27FC236}">
                  <a16:creationId xmlns:a16="http://schemas.microsoft.com/office/drawing/2014/main" id="{96B7822E-8A0E-4DCC-B058-9452A1F5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3337"/>
              <a:ext cx="817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AutoShape 28">
              <a:extLst>
                <a:ext uri="{FF2B5EF4-FFF2-40B4-BE49-F238E27FC236}">
                  <a16:creationId xmlns:a16="http://schemas.microsoft.com/office/drawing/2014/main" id="{498B0FBE-5AEF-4277-9E14-4E16B64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212"/>
              <a:ext cx="1122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latinLnBrk="0"/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History Request</a:t>
              </a:r>
            </a:p>
          </p:txBody>
        </p:sp>
      </p:grpSp>
      <p:pic>
        <p:nvPicPr>
          <p:cNvPr id="58397" name="Picture 29" descr="Database01">
            <a:extLst>
              <a:ext uri="{FF2B5EF4-FFF2-40B4-BE49-F238E27FC236}">
                <a16:creationId xmlns:a16="http://schemas.microsoft.com/office/drawing/2014/main" id="{087ACF69-29F9-4745-98E1-4CA836F1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9" y="3573463"/>
            <a:ext cx="1500187" cy="12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8" name="AutoShape 30">
            <a:extLst>
              <a:ext uri="{FF2B5EF4-FFF2-40B4-BE49-F238E27FC236}">
                <a16:creationId xmlns:a16="http://schemas.microsoft.com/office/drawing/2014/main" id="{232C51FB-4790-4622-9D15-F8665D6F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4065588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id="{8FB0A29A-DF4D-4534-B21A-26665D33E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9" y="3290888"/>
            <a:ext cx="1044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ko-KR" b="1">
                <a:latin typeface="Arial Narrow" panose="020B0606020202030204" pitchFamily="34" charset="0"/>
              </a:rPr>
              <a:t>Snapshot</a:t>
            </a:r>
          </a:p>
        </p:txBody>
      </p:sp>
      <p:grpSp>
        <p:nvGrpSpPr>
          <p:cNvPr id="58400" name="Group 32">
            <a:extLst>
              <a:ext uri="{FF2B5EF4-FFF2-40B4-BE49-F238E27FC236}">
                <a16:creationId xmlns:a16="http://schemas.microsoft.com/office/drawing/2014/main" id="{A2852F33-431B-4941-9DCB-287C89511BFD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4138613"/>
            <a:ext cx="590550" cy="525462"/>
            <a:chOff x="2766" y="3477"/>
            <a:chExt cx="372" cy="331"/>
          </a:xfrm>
        </p:grpSpPr>
        <p:sp>
          <p:nvSpPr>
            <p:cNvPr id="58401" name="AutoShape 33">
              <a:extLst>
                <a:ext uri="{FF2B5EF4-FFF2-40B4-BE49-F238E27FC236}">
                  <a16:creationId xmlns:a16="http://schemas.microsoft.com/office/drawing/2014/main" id="{2C3CB7C8-AA2A-4063-89CB-7CCF942A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3477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D2C9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402" name="Picture 34" descr="Database01">
              <a:extLst>
                <a:ext uri="{FF2B5EF4-FFF2-40B4-BE49-F238E27FC236}">
                  <a16:creationId xmlns:a16="http://schemas.microsoft.com/office/drawing/2014/main" id="{0BB44092-6178-4C17-9823-E7534EBD0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" y="3576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403" name="Picture 35" descr="Documen_Writing01">
              <a:extLst>
                <a:ext uri="{FF2B5EF4-FFF2-40B4-BE49-F238E27FC236}">
                  <a16:creationId xmlns:a16="http://schemas.microsoft.com/office/drawing/2014/main" id="{B62FDF9B-6850-48E4-A051-6E4BDE38E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496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404" name="Freeform 36">
            <a:extLst>
              <a:ext uri="{FF2B5EF4-FFF2-40B4-BE49-F238E27FC236}">
                <a16:creationId xmlns:a16="http://schemas.microsoft.com/office/drawing/2014/main" id="{2F275126-28D0-4E05-A94E-4F52F5DE7139}"/>
              </a:ext>
            </a:extLst>
          </p:cNvPr>
          <p:cNvSpPr>
            <a:spLocks/>
          </p:cNvSpPr>
          <p:nvPr/>
        </p:nvSpPr>
        <p:spPr bwMode="auto">
          <a:xfrm>
            <a:off x="4479925" y="4111626"/>
            <a:ext cx="858838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5" name="AutoShape 37">
            <a:extLst>
              <a:ext uri="{FF2B5EF4-FFF2-40B4-BE49-F238E27FC236}">
                <a16:creationId xmlns:a16="http://schemas.microsoft.com/office/drawing/2014/main" id="{EF06F175-C6DE-4D7A-B903-276F0AD0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3668714"/>
            <a:ext cx="1670050" cy="106203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777777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6" name="Rectangle 38">
            <a:extLst>
              <a:ext uri="{FF2B5EF4-FFF2-40B4-BE49-F238E27FC236}">
                <a16:creationId xmlns:a16="http://schemas.microsoft.com/office/drawing/2014/main" id="{67F15954-919F-44B8-A7E9-AC59F1A0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3903663"/>
            <a:ext cx="1182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Published Report</a:t>
            </a:r>
          </a:p>
        </p:txBody>
      </p:sp>
      <p:pic>
        <p:nvPicPr>
          <p:cNvPr id="58407" name="Picture 39" descr="Documen_Writing01">
            <a:extLst>
              <a:ext uri="{FF2B5EF4-FFF2-40B4-BE49-F238E27FC236}">
                <a16:creationId xmlns:a16="http://schemas.microsoft.com/office/drawing/2014/main" id="{6B402A0C-9A56-45D6-8027-9F3BF501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3873501"/>
            <a:ext cx="457200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4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3E54AF2-5BAB-4B8C-AE67-38EB5840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Subscriptions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867F747-2C55-4C4F-895D-19818FED3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1435100"/>
            <a:ext cx="7251700" cy="4876800"/>
          </a:xfrm>
        </p:spPr>
        <p:txBody>
          <a:bodyPr/>
          <a:lstStyle/>
          <a:p>
            <a:r>
              <a:rPr lang="en-US" altLang="ko-KR"/>
              <a:t>Mechanisms to execute and deliver rendered reports</a:t>
            </a:r>
          </a:p>
          <a:p>
            <a:r>
              <a:rPr lang="en-US" altLang="ko-KR"/>
              <a:t>Two types of subscriptions:</a:t>
            </a:r>
          </a:p>
          <a:p>
            <a:pPr lvl="1"/>
            <a:r>
              <a:rPr lang="en-US" altLang="ko-KR"/>
              <a:t>Standard – end-user driven</a:t>
            </a:r>
          </a:p>
          <a:p>
            <a:pPr lvl="1"/>
            <a:r>
              <a:rPr lang="en-US" altLang="ko-KR"/>
              <a:t>Data-driven – administrator driven</a:t>
            </a:r>
          </a:p>
          <a:p>
            <a:r>
              <a:rPr lang="en-US" altLang="ko-KR"/>
              <a:t>Default delivery extensions:</a:t>
            </a:r>
          </a:p>
          <a:p>
            <a:pPr lvl="1"/>
            <a:r>
              <a:rPr lang="en-US" altLang="ko-KR"/>
              <a:t>E-mail (SMTP)</a:t>
            </a:r>
          </a:p>
          <a:p>
            <a:pPr lvl="1"/>
            <a:r>
              <a:rPr lang="en-US" altLang="ko-KR"/>
              <a:t>File share </a:t>
            </a:r>
          </a:p>
        </p:txBody>
      </p:sp>
    </p:spTree>
    <p:extLst>
      <p:ext uri="{BB962C8B-B14F-4D97-AF65-F5344CB8AC3E}">
        <p14:creationId xmlns:p14="http://schemas.microsoft.com/office/powerpoint/2010/main" val="401415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Report Development / Authoring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57213" y="1465263"/>
            <a:ext cx="11322050" cy="3776662"/>
          </a:xfrm>
          <a:noFill/>
        </p:spPr>
        <p:txBody>
          <a:bodyPr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Create RS Project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Visual Studio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SQL Server BI Development Studio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Create Report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Data Source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Query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Fields / Layout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Preview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View Code (in XML)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Deploy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670" y="97631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24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Report Development / Authoring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42927" y="1449389"/>
            <a:ext cx="9629775" cy="2130425"/>
          </a:xfrm>
          <a:noFill/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Create RS Project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Open Visual Studio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File – New Project – Business Intelligence Projects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Report Server Project Wizard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Set the Name: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3407" y="116681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485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95DA1-D906-4606-AAF8-8623E411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Single Server Deployment</a:t>
            </a:r>
          </a:p>
        </p:txBody>
      </p:sp>
      <p:sp>
        <p:nvSpPr>
          <p:cNvPr id="13341" name="AutoShape 29">
            <a:extLst>
              <a:ext uri="{FF2B5EF4-FFF2-40B4-BE49-F238E27FC236}">
                <a16:creationId xmlns:a16="http://schemas.microsoft.com/office/drawing/2014/main" id="{4F780E0E-DB8B-422F-8652-BAF4DB13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2781300"/>
            <a:ext cx="2425700" cy="1874838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50C685D1-1EEC-4D27-84A5-CECA41A3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4" y="4262439"/>
            <a:ext cx="28082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altLang="ko-KR" sz="2200" b="1">
                <a:solidFill>
                  <a:srgbClr val="000000"/>
                </a:solidFill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627A22BB-D5B0-4806-8730-F6FBCD2E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1709738"/>
            <a:ext cx="2197100" cy="38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/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Report Author</a:t>
            </a:r>
          </a:p>
        </p:txBody>
      </p:sp>
      <p:sp>
        <p:nvSpPr>
          <p:cNvPr id="13344" name="AutoShape 32">
            <a:extLst>
              <a:ext uri="{FF2B5EF4-FFF2-40B4-BE49-F238E27FC236}">
                <a16:creationId xmlns:a16="http://schemas.microsoft.com/office/drawing/2014/main" id="{00E10569-7F56-404F-9B0D-79978656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1711325"/>
            <a:ext cx="2057400" cy="38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/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User</a:t>
            </a:r>
          </a:p>
        </p:txBody>
      </p:sp>
      <p:sp>
        <p:nvSpPr>
          <p:cNvPr id="13345" name="AutoShape 33">
            <a:extLst>
              <a:ext uri="{FF2B5EF4-FFF2-40B4-BE49-F238E27FC236}">
                <a16:creationId xmlns:a16="http://schemas.microsoft.com/office/drawing/2014/main" id="{6373A169-B270-43C4-960C-9F8C5397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249488"/>
            <a:ext cx="2895600" cy="3827462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id="{C7EEB622-D023-49E4-AE30-67910846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5668964"/>
            <a:ext cx="33909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altLang="ko-KR" sz="2200" b="1">
                <a:solidFill>
                  <a:srgbClr val="000000"/>
                </a:solidFill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13347" name="AutoShape 35">
            <a:extLst>
              <a:ext uri="{FF2B5EF4-FFF2-40B4-BE49-F238E27FC236}">
                <a16:creationId xmlns:a16="http://schemas.microsoft.com/office/drawing/2014/main" id="{C3961D62-3A2A-4DF6-9131-4E87013D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360613"/>
            <a:ext cx="976312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IIS</a:t>
            </a:r>
          </a:p>
        </p:txBody>
      </p:sp>
      <p:sp>
        <p:nvSpPr>
          <p:cNvPr id="13348" name="AutoShape 36">
            <a:extLst>
              <a:ext uri="{FF2B5EF4-FFF2-40B4-BE49-F238E27FC236}">
                <a16:creationId xmlns:a16="http://schemas.microsoft.com/office/drawing/2014/main" id="{A925F910-3ED3-471E-8FBF-6315662C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2916239"/>
            <a:ext cx="1281113" cy="5540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 Report Manager</a:t>
            </a:r>
          </a:p>
        </p:txBody>
      </p:sp>
      <p:pic>
        <p:nvPicPr>
          <p:cNvPr id="13349" name="Picture 37" descr="Internet01">
            <a:extLst>
              <a:ext uri="{FF2B5EF4-FFF2-40B4-BE49-F238E27FC236}">
                <a16:creationId xmlns:a16="http://schemas.microsoft.com/office/drawing/2014/main" id="{579CEC2A-0057-4EC4-99C4-B54FC65A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654301"/>
            <a:ext cx="68738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0" name="AutoShape 38">
            <a:extLst>
              <a:ext uri="{FF2B5EF4-FFF2-40B4-BE49-F238E27FC236}">
                <a16:creationId xmlns:a16="http://schemas.microsoft.com/office/drawing/2014/main" id="{04F294CE-3A38-408E-8296-ADD4F5C4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3668713"/>
            <a:ext cx="2490787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</a:t>
            </a:r>
          </a:p>
        </p:txBody>
      </p:sp>
      <p:cxnSp>
        <p:nvCxnSpPr>
          <p:cNvPr id="13351" name="AutoShape 39">
            <a:extLst>
              <a:ext uri="{FF2B5EF4-FFF2-40B4-BE49-F238E27FC236}">
                <a16:creationId xmlns:a16="http://schemas.microsoft.com/office/drawing/2014/main" id="{A5A4E896-F3BD-48C8-8D57-79B2CC9F85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97388" y="268128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2" name="AutoShape 40">
            <a:extLst>
              <a:ext uri="{FF2B5EF4-FFF2-40B4-BE49-F238E27FC236}">
                <a16:creationId xmlns:a16="http://schemas.microsoft.com/office/drawing/2014/main" id="{A0A58D44-7C0D-4BE9-8BDB-D5B7A687AD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95800" y="342423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53" name="Picture 41" descr="Database01">
            <a:extLst>
              <a:ext uri="{FF2B5EF4-FFF2-40B4-BE49-F238E27FC236}">
                <a16:creationId xmlns:a16="http://schemas.microsoft.com/office/drawing/2014/main" id="{0BCA7529-E533-4EC4-8C8F-E091A605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4332288"/>
            <a:ext cx="110966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4" name="Text Box 42">
            <a:extLst>
              <a:ext uri="{FF2B5EF4-FFF2-40B4-BE49-F238E27FC236}">
                <a16:creationId xmlns:a16="http://schemas.microsoft.com/office/drawing/2014/main" id="{B7C14172-C6AC-4A9E-8BE9-3ED628A5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6" y="5235576"/>
            <a:ext cx="13001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 Database</a:t>
            </a:r>
          </a:p>
        </p:txBody>
      </p:sp>
      <p:cxnSp>
        <p:nvCxnSpPr>
          <p:cNvPr id="13355" name="AutoShape 43">
            <a:extLst>
              <a:ext uri="{FF2B5EF4-FFF2-40B4-BE49-F238E27FC236}">
                <a16:creationId xmlns:a16="http://schemas.microsoft.com/office/drawing/2014/main" id="{8A0FC0DC-70AF-44EE-9CF9-54791C0B19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433220" y="1431132"/>
            <a:ext cx="377825" cy="1281113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6" name="Line 44">
            <a:extLst>
              <a:ext uri="{FF2B5EF4-FFF2-40B4-BE49-F238E27FC236}">
                <a16:creationId xmlns:a16="http://schemas.microsoft.com/office/drawing/2014/main" id="{A7218239-473C-40E6-A664-3A8F4D4337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700" y="2025651"/>
            <a:ext cx="0" cy="17176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AutoShape 45">
            <a:extLst>
              <a:ext uri="{FF2B5EF4-FFF2-40B4-BE49-F238E27FC236}">
                <a16:creationId xmlns:a16="http://schemas.microsoft.com/office/drawing/2014/main" id="{A8CD9BE8-97C5-48A7-AB30-9AD1E04B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2089150"/>
            <a:ext cx="976312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SMTP</a:t>
            </a:r>
          </a:p>
        </p:txBody>
      </p:sp>
      <p:sp>
        <p:nvSpPr>
          <p:cNvPr id="13358" name="AutoShape 46">
            <a:extLst>
              <a:ext uri="{FF2B5EF4-FFF2-40B4-BE49-F238E27FC236}">
                <a16:creationId xmlns:a16="http://schemas.microsoft.com/office/drawing/2014/main" id="{92C55B66-A464-42EC-BC1C-636A7BD3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3659188"/>
            <a:ext cx="2157412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" panose="020B0604020202020204" pitchFamily="34" charset="0"/>
              </a:rPr>
              <a:t>Report Designer</a:t>
            </a:r>
          </a:p>
        </p:txBody>
      </p:sp>
      <p:cxnSp>
        <p:nvCxnSpPr>
          <p:cNvPr id="13359" name="AutoShape 47">
            <a:extLst>
              <a:ext uri="{FF2B5EF4-FFF2-40B4-BE49-F238E27FC236}">
                <a16:creationId xmlns:a16="http://schemas.microsoft.com/office/drawing/2014/main" id="{2C08B323-2419-4290-992D-C981B0245D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24313" y="407828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Line 48">
            <a:extLst>
              <a:ext uri="{FF2B5EF4-FFF2-40B4-BE49-F238E27FC236}">
                <a16:creationId xmlns:a16="http://schemas.microsoft.com/office/drawing/2014/main" id="{BF7E717B-5BA1-4CD7-A7B1-8F5CC5A25B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2714" y="3986213"/>
            <a:ext cx="20653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361" name="AutoShape 49">
            <a:extLst>
              <a:ext uri="{FF2B5EF4-FFF2-40B4-BE49-F238E27FC236}">
                <a16:creationId xmlns:a16="http://schemas.microsoft.com/office/drawing/2014/main" id="{A93A94C6-E477-49BA-BEE3-F3DABF8C337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64150" y="2413001"/>
            <a:ext cx="998538" cy="1427163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2" name="AutoShape 50">
            <a:extLst>
              <a:ext uri="{FF2B5EF4-FFF2-40B4-BE49-F238E27FC236}">
                <a16:creationId xmlns:a16="http://schemas.microsoft.com/office/drawing/2014/main" id="{CEF50439-982B-4651-BD1D-0F35805A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2876550"/>
            <a:ext cx="2157412" cy="596900"/>
          </a:xfrm>
          <a:prstGeom prst="roundRect">
            <a:avLst>
              <a:gd name="adj" fmla="val 4167"/>
            </a:avLst>
          </a:prstGeom>
          <a:solidFill>
            <a:srgbClr val="8DACD0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FFFFFF"/>
                </a:solidFill>
                <a:latin typeface="Arial" panose="020B0604020202020204" pitchFamily="34" charset="0"/>
              </a:rPr>
              <a:t>Visual Studio .NET</a:t>
            </a:r>
          </a:p>
        </p:txBody>
      </p:sp>
      <p:sp>
        <p:nvSpPr>
          <p:cNvPr id="13363" name="Line 51">
            <a:extLst>
              <a:ext uri="{FF2B5EF4-FFF2-40B4-BE49-F238E27FC236}">
                <a16:creationId xmlns:a16="http://schemas.microsoft.com/office/drawing/2014/main" id="{3021BDA0-6B50-476E-9449-821DB953B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2041526"/>
            <a:ext cx="0" cy="9001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2">
            <a:extLst>
              <a:ext uri="{FF2B5EF4-FFF2-40B4-BE49-F238E27FC236}">
                <a16:creationId xmlns:a16="http://schemas.microsoft.com/office/drawing/2014/main" id="{3EC7D1F0-E4D9-43DE-A016-51208CD15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3402013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3">
            <a:extLst>
              <a:ext uri="{FF2B5EF4-FFF2-40B4-BE49-F238E27FC236}">
                <a16:creationId xmlns:a16="http://schemas.microsoft.com/office/drawing/2014/main" id="{797715AF-27CD-4BA4-A4F8-7AA7AFC32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008189"/>
            <a:ext cx="0" cy="4016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3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94E7CD4-5BFE-4ABC-9561-97676A43F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Farm Deployment</a:t>
            </a:r>
          </a:p>
        </p:txBody>
      </p:sp>
      <p:sp>
        <p:nvSpPr>
          <p:cNvPr id="14364" name="AutoShape 28">
            <a:extLst>
              <a:ext uri="{FF2B5EF4-FFF2-40B4-BE49-F238E27FC236}">
                <a16:creationId xmlns:a16="http://schemas.microsoft.com/office/drawing/2014/main" id="{BCFE8587-07E2-45DD-97EA-E2756C4A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366838"/>
            <a:ext cx="2057400" cy="38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/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User</a:t>
            </a:r>
          </a:p>
        </p:txBody>
      </p:sp>
      <p:sp>
        <p:nvSpPr>
          <p:cNvPr id="14365" name="AutoShape 29">
            <a:extLst>
              <a:ext uri="{FF2B5EF4-FFF2-40B4-BE49-F238E27FC236}">
                <a16:creationId xmlns:a16="http://schemas.microsoft.com/office/drawing/2014/main" id="{6B0B0CC5-709A-4F1E-9D8A-994DE1D6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5005389"/>
            <a:ext cx="2784475" cy="143827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endParaRPr lang="en-US" altLang="en-US" b="1"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366" name="AutoShape 30">
            <a:extLst>
              <a:ext uri="{FF2B5EF4-FFF2-40B4-BE49-F238E27FC236}">
                <a16:creationId xmlns:a16="http://schemas.microsoft.com/office/drawing/2014/main" id="{45582AF9-8116-46D1-9FB9-D8CA7F0F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2063750"/>
            <a:ext cx="5973762" cy="2624138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B2435516-D691-47C7-8E54-50FB7EBC1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1" y="4071938"/>
            <a:ext cx="22018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2200" b="1">
                <a:solidFill>
                  <a:srgbClr val="000000"/>
                </a:solidFill>
                <a:latin typeface="Arial Narrow" panose="020B0606020202030204" pitchFamily="34" charset="0"/>
              </a:rPr>
              <a:t>Web Farm Virtual Report Server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A18FB92B-15DF-4D7D-8574-167AB363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1" y="6057900"/>
            <a:ext cx="11144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MSSQL</a:t>
            </a:r>
          </a:p>
        </p:txBody>
      </p:sp>
      <p:pic>
        <p:nvPicPr>
          <p:cNvPr id="14369" name="Picture 33" descr="Server">
            <a:extLst>
              <a:ext uri="{FF2B5EF4-FFF2-40B4-BE49-F238E27FC236}">
                <a16:creationId xmlns:a16="http://schemas.microsoft.com/office/drawing/2014/main" id="{941B4FAD-F635-4049-8424-4248F3371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962151"/>
            <a:ext cx="1003300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0" name="Text Box 34">
            <a:extLst>
              <a:ext uri="{FF2B5EF4-FFF2-40B4-BE49-F238E27FC236}">
                <a16:creationId xmlns:a16="http://schemas.microsoft.com/office/drawing/2014/main" id="{4AD706D6-2C09-4A28-BB91-8CCA6994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3155950"/>
            <a:ext cx="9906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MSRS</a:t>
            </a:r>
          </a:p>
        </p:txBody>
      </p:sp>
      <p:pic>
        <p:nvPicPr>
          <p:cNvPr id="14371" name="Picture 35" descr="Server">
            <a:extLst>
              <a:ext uri="{FF2B5EF4-FFF2-40B4-BE49-F238E27FC236}">
                <a16:creationId xmlns:a16="http://schemas.microsoft.com/office/drawing/2014/main" id="{E82060C1-FC86-4E43-9C41-54FEC578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1965326"/>
            <a:ext cx="1003300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2" name="Picture 36" descr="Database01">
            <a:extLst>
              <a:ext uri="{FF2B5EF4-FFF2-40B4-BE49-F238E27FC236}">
                <a16:creationId xmlns:a16="http://schemas.microsoft.com/office/drawing/2014/main" id="{0901A161-CF98-42E2-B677-934C4129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740400"/>
            <a:ext cx="110966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3" name="Text Box 37">
            <a:extLst>
              <a:ext uri="{FF2B5EF4-FFF2-40B4-BE49-F238E27FC236}">
                <a16:creationId xmlns:a16="http://schemas.microsoft.com/office/drawing/2014/main" id="{2604DDB9-296E-42FD-A6C0-89309597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6" y="5243514"/>
            <a:ext cx="13001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 Database</a:t>
            </a:r>
          </a:p>
        </p:txBody>
      </p:sp>
      <p:pic>
        <p:nvPicPr>
          <p:cNvPr id="14374" name="Picture 38" descr="Server">
            <a:extLst>
              <a:ext uri="{FF2B5EF4-FFF2-40B4-BE49-F238E27FC236}">
                <a16:creationId xmlns:a16="http://schemas.microsoft.com/office/drawing/2014/main" id="{82397443-82A5-41AA-AE38-A65568D75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4918076"/>
            <a:ext cx="1003300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5" name="Text Box 39">
            <a:extLst>
              <a:ext uri="{FF2B5EF4-FFF2-40B4-BE49-F238E27FC236}">
                <a16:creationId xmlns:a16="http://schemas.microsoft.com/office/drawing/2014/main" id="{F8678CF3-3D73-472B-B313-0E597CCE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3154363"/>
            <a:ext cx="9906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MSRS</a:t>
            </a:r>
          </a:p>
        </p:txBody>
      </p:sp>
      <p:sp>
        <p:nvSpPr>
          <p:cNvPr id="14376" name="AutoShape 40">
            <a:extLst>
              <a:ext uri="{FF2B5EF4-FFF2-40B4-BE49-F238E27FC236}">
                <a16:creationId xmlns:a16="http://schemas.microsoft.com/office/drawing/2014/main" id="{E715CB8B-49DF-4AB7-8C4A-8A129D1A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826" y="3627438"/>
            <a:ext cx="976313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SMTP</a:t>
            </a:r>
          </a:p>
        </p:txBody>
      </p:sp>
      <p:sp>
        <p:nvSpPr>
          <p:cNvPr id="14377" name="AutoShape 41">
            <a:extLst>
              <a:ext uri="{FF2B5EF4-FFF2-40B4-BE49-F238E27FC236}">
                <a16:creationId xmlns:a16="http://schemas.microsoft.com/office/drawing/2014/main" id="{45D199D3-1712-43B5-AD7D-4E2D5036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2308225"/>
            <a:ext cx="976312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IIS</a:t>
            </a:r>
          </a:p>
        </p:txBody>
      </p:sp>
      <p:sp>
        <p:nvSpPr>
          <p:cNvPr id="14378" name="AutoShape 42">
            <a:extLst>
              <a:ext uri="{FF2B5EF4-FFF2-40B4-BE49-F238E27FC236}">
                <a16:creationId xmlns:a16="http://schemas.microsoft.com/office/drawing/2014/main" id="{C47B3225-EFD3-4E5A-BD47-0CB20CF0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2921000"/>
            <a:ext cx="1905000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 Report Manager</a:t>
            </a:r>
          </a:p>
        </p:txBody>
      </p:sp>
      <p:pic>
        <p:nvPicPr>
          <p:cNvPr id="14379" name="Picture 43" descr="Internet01">
            <a:extLst>
              <a:ext uri="{FF2B5EF4-FFF2-40B4-BE49-F238E27FC236}">
                <a16:creationId xmlns:a16="http://schemas.microsoft.com/office/drawing/2014/main" id="{62850E51-5899-4F88-8985-9C9A6565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617788"/>
            <a:ext cx="687388" cy="6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80" name="AutoShape 44">
            <a:extLst>
              <a:ext uri="{FF2B5EF4-FFF2-40B4-BE49-F238E27FC236}">
                <a16:creationId xmlns:a16="http://schemas.microsoft.com/office/drawing/2014/main" id="{48AC7A39-EE22-4840-86E8-B2E8CED8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587750"/>
            <a:ext cx="2490788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</a:t>
            </a:r>
          </a:p>
        </p:txBody>
      </p:sp>
      <p:cxnSp>
        <p:nvCxnSpPr>
          <p:cNvPr id="14381" name="AutoShape 45">
            <a:extLst>
              <a:ext uri="{FF2B5EF4-FFF2-40B4-BE49-F238E27FC236}">
                <a16:creationId xmlns:a16="http://schemas.microsoft.com/office/drawing/2014/main" id="{E7C6658E-3EA0-43DE-A9F7-1A78F636FE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9225" y="2657476"/>
            <a:ext cx="0" cy="309563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2" name="AutoShape 46">
            <a:extLst>
              <a:ext uri="{FF2B5EF4-FFF2-40B4-BE49-F238E27FC236}">
                <a16:creationId xmlns:a16="http://schemas.microsoft.com/office/drawing/2014/main" id="{557FB164-0E50-4714-9617-72984451F0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9225" y="332898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3" name="Line 47">
            <a:extLst>
              <a:ext uri="{FF2B5EF4-FFF2-40B4-BE49-F238E27FC236}">
                <a16:creationId xmlns:a16="http://schemas.microsoft.com/office/drawing/2014/main" id="{6AE3B4F4-865D-42E6-867A-729BA1D324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685925"/>
            <a:ext cx="0" cy="19573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4384" name="AutoShape 48">
            <a:extLst>
              <a:ext uri="{FF2B5EF4-FFF2-40B4-BE49-F238E27FC236}">
                <a16:creationId xmlns:a16="http://schemas.microsoft.com/office/drawing/2014/main" id="{E174E0EF-448B-42FF-95CE-3391090E6A6F}"/>
              </a:ext>
            </a:extLst>
          </p:cNvPr>
          <p:cNvCxnSpPr>
            <a:cxnSpLocks noChangeShapeType="1"/>
            <a:stCxn id="14376" idx="0"/>
            <a:endCxn id="14364" idx="3"/>
          </p:cNvCxnSpPr>
          <p:nvPr/>
        </p:nvCxnSpPr>
        <p:spPr bwMode="auto">
          <a:xfrm rot="5400000" flipH="1">
            <a:off x="6997700" y="1630363"/>
            <a:ext cx="2070100" cy="1924050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5" name="AutoShape 49">
            <a:extLst>
              <a:ext uri="{FF2B5EF4-FFF2-40B4-BE49-F238E27FC236}">
                <a16:creationId xmlns:a16="http://schemas.microsoft.com/office/drawing/2014/main" id="{5F854631-69B1-46D1-90F1-B7D39856C992}"/>
              </a:ext>
            </a:extLst>
          </p:cNvPr>
          <p:cNvCxnSpPr>
            <a:cxnSpLocks noChangeShapeType="1"/>
            <a:stCxn id="14380" idx="3"/>
            <a:endCxn id="14376" idx="1"/>
          </p:cNvCxnSpPr>
          <p:nvPr/>
        </p:nvCxnSpPr>
        <p:spPr bwMode="auto">
          <a:xfrm>
            <a:off x="6469063" y="3816350"/>
            <a:ext cx="2036762" cy="1588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6" name="Line 50">
            <a:extLst>
              <a:ext uri="{FF2B5EF4-FFF2-40B4-BE49-F238E27FC236}">
                <a16:creationId xmlns:a16="http://schemas.microsoft.com/office/drawing/2014/main" id="{B510AEA7-0D4F-4BFB-81E8-CFB1FC237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75" y="1685926"/>
            <a:ext cx="0" cy="4429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87" name="Line 51">
            <a:extLst>
              <a:ext uri="{FF2B5EF4-FFF2-40B4-BE49-F238E27FC236}">
                <a16:creationId xmlns:a16="http://schemas.microsoft.com/office/drawing/2014/main" id="{40C58DFE-4618-46DA-8503-BA5D89989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988" y="4638676"/>
            <a:ext cx="0" cy="4429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94C9-E474-4FA3-BD2B-DC432A0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cont’d</a:t>
            </a:r>
          </a:p>
        </p:txBody>
      </p:sp>
      <p:pic>
        <p:nvPicPr>
          <p:cNvPr id="6146" name="Picture 2" descr="Image result for sample reports from IT">
            <a:extLst>
              <a:ext uri="{FF2B5EF4-FFF2-40B4-BE49-F238E27FC236}">
                <a16:creationId xmlns:a16="http://schemas.microsoft.com/office/drawing/2014/main" id="{4C425901-057C-4051-B9D7-21FB1620A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78" y="1825625"/>
            <a:ext cx="877146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7E9F-7947-4AB3-AA26-A68AEADE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cont’d</a:t>
            </a:r>
          </a:p>
        </p:txBody>
      </p:sp>
      <p:pic>
        <p:nvPicPr>
          <p:cNvPr id="7170" name="Picture 2" descr="Image result for sample reports from cobol">
            <a:extLst>
              <a:ext uri="{FF2B5EF4-FFF2-40B4-BE49-F238E27FC236}">
                <a16:creationId xmlns:a16="http://schemas.microsoft.com/office/drawing/2014/main" id="{66AE0027-428B-4018-80DC-52D61B3D2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8" y="2496344"/>
            <a:ext cx="7572022" cy="388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C70E-9621-41EC-A351-9410F7C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sample cont’d</a:t>
            </a:r>
          </a:p>
        </p:txBody>
      </p:sp>
      <p:pic>
        <p:nvPicPr>
          <p:cNvPr id="8194" name="Picture 2" descr="Image result for sample reports from IT">
            <a:extLst>
              <a:ext uri="{FF2B5EF4-FFF2-40B4-BE49-F238E27FC236}">
                <a16:creationId xmlns:a16="http://schemas.microsoft.com/office/drawing/2014/main" id="{E4F0272A-9DFC-4A26-9385-D525A113E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21" y="2742573"/>
            <a:ext cx="8218311" cy="36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RPG is a high-</a:t>
            </a:r>
            <a:r>
              <a:rPr lang="en-CA" dirty="0" err="1"/>
              <a:t>lvl</a:t>
            </a:r>
            <a:r>
              <a:rPr lang="en-CA" dirty="0"/>
              <a:t> </a:t>
            </a:r>
            <a:r>
              <a:rPr lang="en-CA" dirty="0" err="1"/>
              <a:t>prog</a:t>
            </a:r>
            <a:r>
              <a:rPr lang="en-CA" dirty="0"/>
              <a:t> </a:t>
            </a:r>
            <a:r>
              <a:rPr lang="en-CA" dirty="0" err="1"/>
              <a:t>lang</a:t>
            </a:r>
            <a:r>
              <a:rPr lang="en-CA" dirty="0"/>
              <a:t> (HLL) for business apps</a:t>
            </a:r>
          </a:p>
          <a:p>
            <a:r>
              <a:rPr lang="en-CA" dirty="0"/>
              <a:t>Is a IBM proprietary </a:t>
            </a:r>
            <a:r>
              <a:rPr lang="en-CA" dirty="0" err="1"/>
              <a:t>lang</a:t>
            </a:r>
            <a:r>
              <a:rPr lang="en-CA" dirty="0"/>
              <a:t> avail only on IBM OS/400-based sys</a:t>
            </a:r>
          </a:p>
          <a:p>
            <a:endParaRPr lang="en-CA" dirty="0"/>
          </a:p>
          <a:p>
            <a:r>
              <a:rPr lang="en-CA" dirty="0"/>
              <a:t>Dev by IBM in 1959 as the Report Program Generator – tool to replicate punched card processing on IBM 1401</a:t>
            </a:r>
          </a:p>
          <a:p>
            <a:endParaRPr lang="en-CA" dirty="0"/>
          </a:p>
          <a:p>
            <a:r>
              <a:rPr lang="en-CA" dirty="0"/>
              <a:t>Updated to PG II for the IBM System/3 in the late 1960s, since evolved into HLL equivalent for COBOL</a:t>
            </a:r>
          </a:p>
        </p:txBody>
      </p:sp>
    </p:spTree>
    <p:extLst>
      <p:ext uri="{BB962C8B-B14F-4D97-AF65-F5344CB8AC3E}">
        <p14:creationId xmlns:p14="http://schemas.microsoft.com/office/powerpoint/2010/main" val="220056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sample file online, don’t need to know this on the test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18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RPG…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Cont’d from </a:t>
            </a:r>
            <a:r>
              <a:rPr lang="en-CA" dirty="0" err="1"/>
              <a:t>prev</a:t>
            </a:r>
            <a:r>
              <a:rPr lang="en-CA" dirty="0"/>
              <a:t> slide, examples of RPG code</a:t>
            </a:r>
          </a:p>
        </p:txBody>
      </p:sp>
    </p:spTree>
    <p:extLst>
      <p:ext uri="{BB962C8B-B14F-4D97-AF65-F5344CB8AC3E}">
        <p14:creationId xmlns:p14="http://schemas.microsoft.com/office/powerpoint/2010/main" val="37847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1291</Words>
  <Application>Microsoft Office PowerPoint</Application>
  <PresentationFormat>Widescreen</PresentationFormat>
  <Paragraphs>376</Paragraphs>
  <Slides>36</Slides>
  <Notes>29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맑은 고딕</vt:lpstr>
      <vt:lpstr>Arial</vt:lpstr>
      <vt:lpstr>Arial Narrow</vt:lpstr>
      <vt:lpstr>Calibri</vt:lpstr>
      <vt:lpstr>Calibri Light</vt:lpstr>
      <vt:lpstr>Segoe Semibold</vt:lpstr>
      <vt:lpstr>Segoe UI</vt:lpstr>
      <vt:lpstr>Wingdings</vt:lpstr>
      <vt:lpstr>Office Theme</vt:lpstr>
      <vt:lpstr>Bitmap Image</vt:lpstr>
      <vt:lpstr>Outline</vt:lpstr>
      <vt:lpstr>Business Value &amp; Impact Reporting</vt:lpstr>
      <vt:lpstr>Sample Reports</vt:lpstr>
      <vt:lpstr>Samples cont’d</vt:lpstr>
      <vt:lpstr>Sample cont’d</vt:lpstr>
      <vt:lpstr>Report sample cont’d</vt:lpstr>
      <vt:lpstr>RPG</vt:lpstr>
      <vt:lpstr>RPG</vt:lpstr>
      <vt:lpstr>RPG…</vt:lpstr>
      <vt:lpstr>Microsoft Business Intelligence </vt:lpstr>
      <vt:lpstr> Reporting Services Architecture  </vt:lpstr>
      <vt:lpstr>Reporting Services  How Report Execution Works</vt:lpstr>
      <vt:lpstr>Highlights of Reporting Services – reporting life cycle</vt:lpstr>
      <vt:lpstr>Managing Reports</vt:lpstr>
      <vt:lpstr>Reporting Services Scenarios</vt:lpstr>
      <vt:lpstr>SSRS Components</vt:lpstr>
      <vt:lpstr>Delivering Reports</vt:lpstr>
      <vt:lpstr>The Reporting Lifecycle</vt:lpstr>
      <vt:lpstr>SSRS Components</vt:lpstr>
      <vt:lpstr>SSRS Components</vt:lpstr>
      <vt:lpstr>SSRS Components</vt:lpstr>
      <vt:lpstr>SSRS Components</vt:lpstr>
      <vt:lpstr>SSRS Components</vt:lpstr>
      <vt:lpstr>SSRS Components</vt:lpstr>
      <vt:lpstr>SSRS Setups</vt:lpstr>
      <vt:lpstr>PowerPoint Presentation</vt:lpstr>
      <vt:lpstr>Reporting Services</vt:lpstr>
      <vt:lpstr>Executing Reports On-Demand</vt:lpstr>
      <vt:lpstr>Executing Cached Instances </vt:lpstr>
      <vt:lpstr>Executing Snapshot Reports</vt:lpstr>
      <vt:lpstr>Using Report History</vt:lpstr>
      <vt:lpstr>Subscriptions</vt:lpstr>
      <vt:lpstr>Report Development / Authoring</vt:lpstr>
      <vt:lpstr>Report Development / Authoring</vt:lpstr>
      <vt:lpstr>Single Server Deployment</vt:lpstr>
      <vt:lpstr>Web Farm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Peter</dc:creator>
  <cp:lastModifiedBy>Kevin Ma</cp:lastModifiedBy>
  <cp:revision>63</cp:revision>
  <dcterms:created xsi:type="dcterms:W3CDTF">2017-09-13T21:04:28Z</dcterms:created>
  <dcterms:modified xsi:type="dcterms:W3CDTF">2018-10-18T01:16:24Z</dcterms:modified>
</cp:coreProperties>
</file>