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7" r:id="rId2"/>
    <p:sldId id="274" r:id="rId3"/>
    <p:sldId id="275" r:id="rId4"/>
    <p:sldId id="276" r:id="rId5"/>
    <p:sldId id="309" r:id="rId6"/>
    <p:sldId id="277" r:id="rId7"/>
    <p:sldId id="278" r:id="rId8"/>
    <p:sldId id="279" r:id="rId9"/>
    <p:sldId id="280" r:id="rId10"/>
    <p:sldId id="281" r:id="rId11"/>
    <p:sldId id="282" r:id="rId12"/>
    <p:sldId id="283" r:id="rId13"/>
    <p:sldId id="284" r:id="rId14"/>
    <p:sldId id="285" r:id="rId15"/>
    <p:sldId id="287" r:id="rId16"/>
    <p:sldId id="286" r:id="rId17"/>
    <p:sldId id="288" r:id="rId18"/>
    <p:sldId id="289" r:id="rId19"/>
    <p:sldId id="290" r:id="rId20"/>
    <p:sldId id="31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6" r:id="rId36"/>
    <p:sldId id="307"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61037" autoAdjust="0"/>
  </p:normalViewPr>
  <p:slideViewPr>
    <p:cSldViewPr>
      <p:cViewPr varScale="1">
        <p:scale>
          <a:sx n="113" d="100"/>
          <a:sy n="113" d="100"/>
        </p:scale>
        <p:origin x="1452" y="96"/>
      </p:cViewPr>
      <p:guideLst>
        <p:guide orient="horz" pos="1008"/>
        <p:guide pos="2880"/>
      </p:guideLst>
    </p:cSldViewPr>
  </p:slid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663E33-BCE4-40ED-9F9F-313290B2A71B}" type="datetimeFigureOut">
              <a:rPr lang="en-US" smtClean="0"/>
              <a:pPr/>
              <a:t>1/12/2016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626B9F-8B65-47C5-8526-E3F24836486D}" type="slidenum">
              <a:rPr lang="en-US" smtClean="0"/>
              <a:pPr/>
              <a:t>‹#›</a:t>
            </a:fld>
            <a:endParaRPr lang="en-US" dirty="0"/>
          </a:p>
        </p:txBody>
      </p:sp>
    </p:spTree>
    <p:extLst>
      <p:ext uri="{BB962C8B-B14F-4D97-AF65-F5344CB8AC3E}">
        <p14:creationId xmlns:p14="http://schemas.microsoft.com/office/powerpoint/2010/main" val="689354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F89F8-590B-495C-82B9-D20B8BEA426D}" type="datetimeFigureOut">
              <a:rPr lang="en-US" smtClean="0"/>
              <a:pPr/>
              <a:t>1/12/2016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2CA7C-7ACD-401F-82CE-722E7B330B53}" type="slidenum">
              <a:rPr lang="en-US" smtClean="0"/>
              <a:pPr/>
              <a:t>‹#›</a:t>
            </a:fld>
            <a:endParaRPr lang="en-US" dirty="0"/>
          </a:p>
        </p:txBody>
      </p:sp>
    </p:spTree>
    <p:extLst>
      <p:ext uri="{BB962C8B-B14F-4D97-AF65-F5344CB8AC3E}">
        <p14:creationId xmlns:p14="http://schemas.microsoft.com/office/powerpoint/2010/main" val="291578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E46C6F-9329-464F-939F-F26D3BD78C7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694026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A2CA7C-7ACD-401F-82CE-722E7B330B53}" type="slidenum">
              <a:rPr lang="en-US" smtClean="0"/>
              <a:pPr/>
              <a:t>6</a:t>
            </a:fld>
            <a:endParaRPr lang="en-US" dirty="0"/>
          </a:p>
        </p:txBody>
      </p:sp>
    </p:spTree>
    <p:extLst>
      <p:ext uri="{BB962C8B-B14F-4D97-AF65-F5344CB8AC3E}">
        <p14:creationId xmlns:p14="http://schemas.microsoft.com/office/powerpoint/2010/main" val="82964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dirty="0" smtClean="0"/>
          </a:p>
        </p:txBody>
      </p:sp>
      <p:sp>
        <p:nvSpPr>
          <p:cNvPr id="38916" name="Slide Number Placeholder 3"/>
          <p:cNvSpPr>
            <a:spLocks noGrp="1"/>
          </p:cNvSpPr>
          <p:nvPr>
            <p:ph type="sldNum" sz="quarter" idx="5"/>
          </p:nvPr>
        </p:nvSpPr>
        <p:spPr/>
        <p:txBody>
          <a:bodyPr/>
          <a:lstStyle/>
          <a:p>
            <a:pPr>
              <a:defRPr/>
            </a:pPr>
            <a:fld id="{91F30857-C5CD-448B-B0B8-6AD7A4D7F85D}" type="slidenum">
              <a:rPr lang="en-US" smtClean="0"/>
              <a:pPr>
                <a:defRPr/>
              </a:pPr>
              <a:t>10</a:t>
            </a:fld>
            <a:endParaRPr lang="en-US" dirty="0" smtClean="0"/>
          </a:p>
        </p:txBody>
      </p:sp>
    </p:spTree>
    <p:extLst>
      <p:ext uri="{BB962C8B-B14F-4D97-AF65-F5344CB8AC3E}">
        <p14:creationId xmlns:p14="http://schemas.microsoft.com/office/powerpoint/2010/main" val="47321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dirty="0" smtClean="0"/>
          </a:p>
        </p:txBody>
      </p:sp>
      <p:sp>
        <p:nvSpPr>
          <p:cNvPr id="39940" name="Slide Number Placeholder 3"/>
          <p:cNvSpPr>
            <a:spLocks noGrp="1"/>
          </p:cNvSpPr>
          <p:nvPr>
            <p:ph type="sldNum" sz="quarter" idx="5"/>
          </p:nvPr>
        </p:nvSpPr>
        <p:spPr/>
        <p:txBody>
          <a:bodyPr/>
          <a:lstStyle/>
          <a:p>
            <a:pPr>
              <a:defRPr/>
            </a:pPr>
            <a:fld id="{1037DAE6-69D2-41D7-88CC-CB09C63F4914}" type="slidenum">
              <a:rPr lang="en-US" smtClean="0"/>
              <a:pPr>
                <a:defRPr/>
              </a:pPr>
              <a:t>12</a:t>
            </a:fld>
            <a:endParaRPr lang="en-US" dirty="0" smtClean="0"/>
          </a:p>
        </p:txBody>
      </p:sp>
    </p:spTree>
    <p:extLst>
      <p:ext uri="{BB962C8B-B14F-4D97-AF65-F5344CB8AC3E}">
        <p14:creationId xmlns:p14="http://schemas.microsoft.com/office/powerpoint/2010/main" val="157133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
        <p:nvSpPr>
          <p:cNvPr id="30724" name="Slide Number Placeholder 3"/>
          <p:cNvSpPr>
            <a:spLocks noGrp="1"/>
          </p:cNvSpPr>
          <p:nvPr>
            <p:ph type="sldNum" sz="quarter" idx="5"/>
          </p:nvPr>
        </p:nvSpPr>
        <p:spPr/>
        <p:txBody>
          <a:bodyPr/>
          <a:lstStyle/>
          <a:p>
            <a:pPr>
              <a:defRPr/>
            </a:pPr>
            <a:fld id="{87ACF794-24C5-42E5-9DA2-A5360E5A1131}" type="slidenum">
              <a:rPr lang="en-US" smtClean="0"/>
              <a:pPr>
                <a:defRPr/>
              </a:pPr>
              <a:t>27</a:t>
            </a:fld>
            <a:endParaRPr lang="en-US" dirty="0" smtClean="0"/>
          </a:p>
        </p:txBody>
      </p:sp>
    </p:spTree>
    <p:extLst>
      <p:ext uri="{BB962C8B-B14F-4D97-AF65-F5344CB8AC3E}">
        <p14:creationId xmlns:p14="http://schemas.microsoft.com/office/powerpoint/2010/main" val="327760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4B8856-7987-4C3F-A149-89D94E21E843}" type="slidenum">
              <a:rPr lang="en-US" smtClean="0"/>
              <a:pPr/>
              <a:t>31</a:t>
            </a:fld>
            <a:endParaRPr lang="en-US" dirty="0"/>
          </a:p>
        </p:txBody>
      </p:sp>
    </p:spTree>
    <p:extLst>
      <p:ext uri="{BB962C8B-B14F-4D97-AF65-F5344CB8AC3E}">
        <p14:creationId xmlns:p14="http://schemas.microsoft.com/office/powerpoint/2010/main" val="2517783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eneric">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3042"/>
          <a:stretch/>
        </p:blipFill>
        <p:spPr>
          <a:xfrm>
            <a:off x="0" y="0"/>
            <a:ext cx="9143998" cy="6858000"/>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l="8696" b="49615"/>
          <a:stretch/>
        </p:blipFill>
        <p:spPr>
          <a:xfrm>
            <a:off x="-190500" y="19050"/>
            <a:ext cx="9601199" cy="6854845"/>
          </a:xfrm>
          <a:prstGeom prst="rect">
            <a:avLst/>
          </a:prstGeom>
        </p:spPr>
      </p:pic>
      <p:sp>
        <p:nvSpPr>
          <p:cNvPr id="16" name="Text Placeholder 21"/>
          <p:cNvSpPr>
            <a:spLocks noGrp="1"/>
          </p:cNvSpPr>
          <p:nvPr userDrawn="1">
            <p:ph type="body" sz="quarter" idx="15" hasCustomPrompt="1"/>
          </p:nvPr>
        </p:nvSpPr>
        <p:spPr>
          <a:xfrm>
            <a:off x="6477000" y="6248400"/>
            <a:ext cx="2191295" cy="425787"/>
          </a:xfrm>
        </p:spPr>
        <p:txBody>
          <a:bodyPr>
            <a:normAutofit/>
          </a:bodyPr>
          <a:lstStyle>
            <a:lvl1pPr algn="r">
              <a:buNone/>
              <a:defRPr sz="1200">
                <a:solidFill>
                  <a:schemeClr val="tx1"/>
                </a:solidFill>
              </a:defRPr>
            </a:lvl1pPr>
          </a:lstStyle>
          <a:p>
            <a:pPr lvl="0"/>
            <a:r>
              <a:rPr lang="en-US" dirty="0" smtClean="0"/>
              <a:t>Click to add date</a:t>
            </a:r>
          </a:p>
        </p:txBody>
      </p:sp>
      <p:sp>
        <p:nvSpPr>
          <p:cNvPr id="19" name="Text Placeholder 21"/>
          <p:cNvSpPr>
            <a:spLocks noGrp="1"/>
          </p:cNvSpPr>
          <p:nvPr userDrawn="1">
            <p:ph type="body" sz="quarter" idx="16" hasCustomPrompt="1"/>
          </p:nvPr>
        </p:nvSpPr>
        <p:spPr>
          <a:xfrm>
            <a:off x="4953000" y="5410200"/>
            <a:ext cx="3715295" cy="802768"/>
          </a:xfrm>
        </p:spPr>
        <p:txBody>
          <a:bodyPr>
            <a:noAutofit/>
          </a:bodyPr>
          <a:lstStyle>
            <a:lvl1pPr marL="0" indent="0" algn="r">
              <a:buNone/>
              <a:defRPr sz="1500">
                <a:solidFill>
                  <a:schemeClr val="tx1"/>
                </a:solidFill>
              </a:defRPr>
            </a:lvl1pPr>
          </a:lstStyle>
          <a:p>
            <a:pPr lvl="0"/>
            <a:r>
              <a:rPr lang="en-US" dirty="0" smtClean="0"/>
              <a:t>Click to add presenter(s) name, title and presentation type</a:t>
            </a:r>
          </a:p>
        </p:txBody>
      </p:sp>
      <p:sp>
        <p:nvSpPr>
          <p:cNvPr id="34" name="Title 1"/>
          <p:cNvSpPr>
            <a:spLocks noGrp="1"/>
          </p:cNvSpPr>
          <p:nvPr userDrawn="1">
            <p:ph type="title"/>
          </p:nvPr>
        </p:nvSpPr>
        <p:spPr>
          <a:xfrm>
            <a:off x="685800" y="954024"/>
            <a:ext cx="6879265" cy="722376"/>
          </a:xfrm>
        </p:spPr>
        <p:txBody>
          <a:bodyPr anchor="b">
            <a:noAutofit/>
          </a:bodyPr>
          <a:lstStyle>
            <a:lvl1pPr algn="l">
              <a:defRPr sz="6000" b="0" i="0" cap="none">
                <a:solidFill>
                  <a:schemeClr val="tx2"/>
                </a:solidFill>
              </a:defRPr>
            </a:lvl1pPr>
          </a:lstStyle>
          <a:p>
            <a:endParaRPr lang="en-US" dirty="0"/>
          </a:p>
        </p:txBody>
      </p:sp>
      <p:sp>
        <p:nvSpPr>
          <p:cNvPr id="35" name="Text Placeholder 2"/>
          <p:cNvSpPr>
            <a:spLocks noGrp="1"/>
          </p:cNvSpPr>
          <p:nvPr userDrawn="1">
            <p:ph type="body" idx="1" hasCustomPrompt="1"/>
          </p:nvPr>
        </p:nvSpPr>
        <p:spPr>
          <a:xfrm>
            <a:off x="838200" y="1828800"/>
            <a:ext cx="5867400" cy="466344"/>
          </a:xfrm>
        </p:spPr>
        <p:txBody>
          <a:bodyPr anchor="ctr">
            <a:noAutofit/>
          </a:bodyPr>
          <a:lstStyle>
            <a:lvl1pPr marL="0" indent="0" algn="l">
              <a:buNone/>
              <a:defRPr sz="4000" i="1">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12" r="3935" b="7817"/>
          <a:stretch/>
        </p:blipFill>
        <p:spPr>
          <a:xfrm>
            <a:off x="-76200" y="2520784"/>
            <a:ext cx="9308592" cy="27940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2279996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1066800"/>
          </a:xfrm>
        </p:spPr>
        <p:txBody>
          <a:bodyPr/>
          <a:lstStyle>
            <a:lvl1pPr>
              <a:lnSpc>
                <a:spcPct val="90000"/>
              </a:lnSpc>
              <a:defRPr sz="3600" b="1" i="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92653"/>
            <a:ext cx="8077200" cy="4631922"/>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
          <p:cNvSpPr>
            <a:spLocks noGrp="1"/>
          </p:cNvSpPr>
          <p:nvPr>
            <p:ph type="sldNum" sz="quarter" idx="4"/>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cxnSp>
        <p:nvCxnSpPr>
          <p:cNvPr id="6" name="Straight Connector 5"/>
          <p:cNvCxnSpPr/>
          <p:nvPr userDrawn="1"/>
        </p:nvCxnSpPr>
        <p:spPr>
          <a:xfrm>
            <a:off x="-106680" y="6248400"/>
            <a:ext cx="9326880" cy="0"/>
          </a:xfrm>
          <a:prstGeom prst="line">
            <a:avLst/>
          </a:prstGeom>
          <a:ln>
            <a:solidFill>
              <a:schemeClr val="tx2"/>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375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rotWithShape="1">
          <a:gsLst>
            <a:gs pos="0">
              <a:schemeClr val="bg2">
                <a:lumMod val="20000"/>
                <a:lumOff val="80000"/>
              </a:schemeClr>
            </a:gs>
            <a:gs pos="40000">
              <a:schemeClr val="bg2">
                <a:lumMod val="40000"/>
                <a:lumOff val="60000"/>
              </a:schemeClr>
            </a:gs>
            <a:gs pos="100000">
              <a:schemeClr val="bg2"/>
            </a:gs>
          </a:gsLst>
          <a:path path="circle">
            <a:fillToRect l="50000" t="-80000" r="50000" b="180000"/>
          </a:path>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1600" y="0"/>
            <a:ext cx="10515600" cy="6858000"/>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49615"/>
          <a:stretch/>
        </p:blipFill>
        <p:spPr>
          <a:xfrm>
            <a:off x="-1371600" y="3155"/>
            <a:ext cx="10515599" cy="6854845"/>
          </a:xfrm>
          <a:prstGeom prst="rect">
            <a:avLst/>
          </a:prstGeom>
        </p:spPr>
      </p:pic>
      <p:sp>
        <p:nvSpPr>
          <p:cNvPr id="17" name="Title 1"/>
          <p:cNvSpPr>
            <a:spLocks noGrp="1"/>
          </p:cNvSpPr>
          <p:nvPr>
            <p:ph type="title" hasCustomPrompt="1"/>
          </p:nvPr>
        </p:nvSpPr>
        <p:spPr>
          <a:xfrm>
            <a:off x="904646" y="1661160"/>
            <a:ext cx="7600432" cy="722376"/>
          </a:xfrm>
        </p:spPr>
        <p:txBody>
          <a:bodyPr anchor="t">
            <a:normAutofit/>
          </a:bodyPr>
          <a:lstStyle>
            <a:lvl1pPr algn="r">
              <a:defRPr sz="3700" b="0" i="0" cap="none">
                <a:solidFill>
                  <a:schemeClr val="tx1"/>
                </a:solidFill>
              </a:defRPr>
            </a:lvl1pPr>
          </a:lstStyle>
          <a:p>
            <a:r>
              <a:rPr lang="en-US" dirty="0" smtClean="0"/>
              <a:t>Click to edit master title style</a:t>
            </a:r>
            <a:endParaRPr lang="en-US" dirty="0"/>
          </a:p>
        </p:txBody>
      </p:sp>
      <p:sp>
        <p:nvSpPr>
          <p:cNvPr id="18" name="Text Placeholder 2"/>
          <p:cNvSpPr>
            <a:spLocks noGrp="1"/>
          </p:cNvSpPr>
          <p:nvPr>
            <p:ph type="body" idx="1"/>
          </p:nvPr>
        </p:nvSpPr>
        <p:spPr>
          <a:xfrm>
            <a:off x="914400" y="2514600"/>
            <a:ext cx="7600432" cy="466344"/>
          </a:xfrm>
        </p:spPr>
        <p:txBody>
          <a:bodyPr anchor="b"/>
          <a:lstStyle>
            <a:lvl1pPr marL="0" indent="0" algn="r">
              <a:buNone/>
              <a:defRPr sz="2400" b="1" i="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12" r="3935" b="7817"/>
          <a:stretch/>
        </p:blipFill>
        <p:spPr>
          <a:xfrm>
            <a:off x="0" y="3102483"/>
            <a:ext cx="9220200" cy="276747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44379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576070" y="1447800"/>
            <a:ext cx="4038600" cy="4572000"/>
          </a:xfrm>
        </p:spPr>
        <p:txBody>
          <a:bodyPr/>
          <a:lstStyle>
            <a:lvl1pPr>
              <a:buClr>
                <a:schemeClr val="tx2"/>
              </a:buClr>
              <a:defRPr sz="24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447800"/>
            <a:ext cx="4038600" cy="4572000"/>
          </a:xfrm>
        </p:spPr>
        <p:txBody>
          <a:bodyPr/>
          <a:lstStyle>
            <a:lvl1pPr>
              <a:buClr>
                <a:schemeClr val="tx2"/>
              </a:buClr>
              <a:defRPr sz="24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2"/>
          <p:cNvSpPr>
            <a:spLocks noGrp="1"/>
          </p:cNvSpPr>
          <p:nvPr>
            <p:ph type="sldNum" sz="quarter" idx="11"/>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spTree>
    <p:extLst>
      <p:ext uri="{BB962C8B-B14F-4D97-AF65-F5344CB8AC3E}">
        <p14:creationId xmlns:p14="http://schemas.microsoft.com/office/powerpoint/2010/main" val="332251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533400" y="1458914"/>
            <a:ext cx="4005072" cy="639762"/>
          </a:xfrm>
        </p:spPr>
        <p:txBody>
          <a:bodyPr anchor="b"/>
          <a:lstStyle>
            <a:lvl1pPr marL="0" indent="0">
              <a:buNone/>
              <a:defRPr sz="2800" b="1" i="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2098675"/>
            <a:ext cx="4005072" cy="4149725"/>
          </a:xfrm>
        </p:spPr>
        <p:txBody>
          <a:bodyPr/>
          <a:lstStyle>
            <a:lvl1pPr>
              <a:defRPr sz="2400"/>
            </a:lvl1pPr>
            <a:lvl2pPr>
              <a:defRPr sz="2400"/>
            </a:lvl2pPr>
            <a:lvl3pPr>
              <a:defRPr sz="2000"/>
            </a:lvl3pPr>
            <a:lvl4pPr>
              <a:buClr>
                <a:schemeClr val="tx2"/>
              </a:buClr>
              <a:defRPr sz="18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7928" y="1458914"/>
            <a:ext cx="4005072" cy="639762"/>
          </a:xfrm>
        </p:spPr>
        <p:txBody>
          <a:bodyPr anchor="b"/>
          <a:lstStyle>
            <a:lvl1pPr marL="0" indent="0">
              <a:buNone/>
              <a:defRPr sz="2800" b="1" i="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7928" y="2098675"/>
            <a:ext cx="4005072" cy="4149725"/>
          </a:xfrm>
        </p:spPr>
        <p:txBody>
          <a:bodyPr/>
          <a:lstStyle>
            <a:lvl1pPr>
              <a:buClr>
                <a:schemeClr val="tx2"/>
              </a:buClr>
              <a:defRPr sz="24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2"/>
          <p:cNvSpPr>
            <a:spLocks noGrp="1"/>
          </p:cNvSpPr>
          <p:nvPr>
            <p:ph type="sldNum" sz="quarter" idx="11"/>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spTree>
    <p:extLst>
      <p:ext uri="{BB962C8B-B14F-4D97-AF65-F5344CB8AC3E}">
        <p14:creationId xmlns:p14="http://schemas.microsoft.com/office/powerpoint/2010/main" val="39742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4" name="Slide Number Placeholder 2"/>
          <p:cNvSpPr>
            <a:spLocks noGrp="1"/>
          </p:cNvSpPr>
          <p:nvPr>
            <p:ph type="sldNum" sz="quarter" idx="4"/>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spTree>
    <p:extLst>
      <p:ext uri="{BB962C8B-B14F-4D97-AF65-F5344CB8AC3E}">
        <p14:creationId xmlns:p14="http://schemas.microsoft.com/office/powerpoint/2010/main" val="428002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Slide Number Placeholder 2"/>
          <p:cNvSpPr>
            <a:spLocks noGrp="1"/>
          </p:cNvSpPr>
          <p:nvPr>
            <p:ph type="sldNum" sz="quarter" idx="4"/>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cxnSp>
        <p:nvCxnSpPr>
          <p:cNvPr id="9" name="Straight Connector 8"/>
          <p:cNvCxnSpPr/>
          <p:nvPr userDrawn="1"/>
        </p:nvCxnSpPr>
        <p:spPr>
          <a:xfrm>
            <a:off x="-106680" y="6248400"/>
            <a:ext cx="9326880" cy="0"/>
          </a:xfrm>
          <a:prstGeom prst="line">
            <a:avLst/>
          </a:prstGeom>
          <a:ln>
            <a:solidFill>
              <a:schemeClr val="tx2"/>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2586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457200" y="6356350"/>
            <a:ext cx="2133600" cy="365125"/>
          </a:xfrm>
          <a:prstGeom prst="rect">
            <a:avLst/>
          </a:prstGeom>
        </p:spPr>
        <p:txBody>
          <a:bodyPr/>
          <a:lstStyle/>
          <a:p>
            <a:pPr>
              <a:defRPr/>
            </a:pPr>
            <a:endParaRPr lang="en-US" altLang="en-US" dirty="0"/>
          </a:p>
        </p:txBody>
      </p:sp>
      <p:sp>
        <p:nvSpPr>
          <p:cNvPr id="17" name="Footer Placeholder 16"/>
          <p:cNvSpPr>
            <a:spLocks noGrp="1"/>
          </p:cNvSpPr>
          <p:nvPr>
            <p:ph type="ftr" sz="quarter" idx="11"/>
          </p:nvPr>
        </p:nvSpPr>
        <p:spPr>
          <a:xfrm>
            <a:off x="3124200" y="6356350"/>
            <a:ext cx="2895600" cy="365125"/>
          </a:xfrm>
          <a:prstGeom prst="rect">
            <a:avLst/>
          </a:prstGeom>
        </p:spPr>
        <p:txBody>
          <a:bodyPr/>
          <a:lstStyle/>
          <a:p>
            <a:pPr>
              <a:defRPr/>
            </a:pPr>
            <a:endParaRPr lang="en-US" alt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7F6B52B4-BD0C-42DC-8775-3CDE5EFA14FE}" type="slidenum">
              <a:rPr lang="en-US" altLang="en-US" smtClean="0"/>
              <a:pPr>
                <a:defRPr/>
              </a:pPr>
              <a:t>‹#›</a:t>
            </a:fld>
            <a:endParaRPr lang="en-US" altLang="en-US" dirty="0"/>
          </a:p>
        </p:txBody>
      </p:sp>
    </p:spTree>
    <p:extLst>
      <p:ext uri="{BB962C8B-B14F-4D97-AF65-F5344CB8AC3E}">
        <p14:creationId xmlns:p14="http://schemas.microsoft.com/office/powerpoint/2010/main" val="950725936"/>
      </p:ext>
    </p:extLst>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9" name="Title Placeholder 1"/>
          <p:cNvSpPr>
            <a:spLocks noGrp="1"/>
          </p:cNvSpPr>
          <p:nvPr userDrawn="1">
            <p:ph type="title"/>
          </p:nvPr>
        </p:nvSpPr>
        <p:spPr bwMode="auto">
          <a:xfrm>
            <a:off x="381000" y="301155"/>
            <a:ext cx="8348662" cy="9942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40" name="Text Placeholder 2"/>
          <p:cNvSpPr>
            <a:spLocks noGrp="1"/>
          </p:cNvSpPr>
          <p:nvPr userDrawn="1">
            <p:ph type="body" idx="1"/>
          </p:nvPr>
        </p:nvSpPr>
        <p:spPr bwMode="auto">
          <a:xfrm>
            <a:off x="609600" y="1371600"/>
            <a:ext cx="8120062" cy="4761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 Number Placeholder 2"/>
          <p:cNvSpPr>
            <a:spLocks noGrp="1"/>
          </p:cNvSpPr>
          <p:nvPr>
            <p:ph type="sldNum" sz="quarter" idx="4"/>
          </p:nvPr>
        </p:nvSpPr>
        <p:spPr>
          <a:xfrm>
            <a:off x="6693044" y="6369454"/>
            <a:ext cx="2057400" cy="365125"/>
          </a:xfrm>
          <a:prstGeom prst="rect">
            <a:avLst/>
          </a:prstGeom>
        </p:spPr>
        <p:txBody>
          <a:bodyPr vert="horz" lIns="91440" tIns="45720" rIns="91440" bIns="45720" rtlCol="0" anchor="ctr"/>
          <a:lstStyle>
            <a:lvl1pPr algn="r">
              <a:defRPr sz="1200">
                <a:solidFill>
                  <a:schemeClr val="tx1"/>
                </a:solidFill>
              </a:defRPr>
            </a:lvl1pPr>
          </a:lstStyle>
          <a:p>
            <a:fld id="{F60E1ACD-54E7-4E93-8CB7-920190DA3BE7}" type="slidenum">
              <a:rPr lang="en-US" smtClean="0"/>
              <a:pPr/>
              <a:t>‹#›</a:t>
            </a:fld>
            <a:endParaRPr lang="en-US" dirty="0"/>
          </a:p>
        </p:txBody>
      </p:sp>
      <p:cxnSp>
        <p:nvCxnSpPr>
          <p:cNvPr id="9" name="Straight Connector 8"/>
          <p:cNvCxnSpPr/>
          <p:nvPr userDrawn="1"/>
        </p:nvCxnSpPr>
        <p:spPr>
          <a:xfrm>
            <a:off x="-106680" y="6248400"/>
            <a:ext cx="9326880" cy="0"/>
          </a:xfrm>
          <a:prstGeom prst="line">
            <a:avLst/>
          </a:prstGeom>
          <a:ln>
            <a:solidFill>
              <a:schemeClr val="tx2"/>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40055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1" fontAlgn="base" hangingPunct="1">
        <a:lnSpc>
          <a:spcPct val="90000"/>
        </a:lnSpc>
        <a:spcBef>
          <a:spcPct val="0"/>
        </a:spcBef>
        <a:spcAft>
          <a:spcPct val="0"/>
        </a:spcAft>
        <a:defRPr sz="3200" b="1" i="0" kern="1200">
          <a:solidFill>
            <a:schemeClr val="tx1"/>
          </a:solidFill>
          <a:latin typeface="+mj-lt"/>
          <a:ea typeface="+mj-ea"/>
          <a:cs typeface="+mj-cs"/>
        </a:defRPr>
      </a:lvl1pPr>
      <a:lvl2pPr algn="l" rtl="0" eaLnBrk="1" fontAlgn="base" hangingPunct="1">
        <a:lnSpc>
          <a:spcPts val="4400"/>
        </a:lnSpc>
        <a:spcBef>
          <a:spcPct val="0"/>
        </a:spcBef>
        <a:spcAft>
          <a:spcPct val="0"/>
        </a:spcAft>
        <a:defRPr sz="4400">
          <a:solidFill>
            <a:schemeClr val="bg1"/>
          </a:solidFill>
          <a:latin typeface="Calibri" pitchFamily="34" charset="0"/>
        </a:defRPr>
      </a:lvl2pPr>
      <a:lvl3pPr algn="l" rtl="0" eaLnBrk="1" fontAlgn="base" hangingPunct="1">
        <a:lnSpc>
          <a:spcPts val="4400"/>
        </a:lnSpc>
        <a:spcBef>
          <a:spcPct val="0"/>
        </a:spcBef>
        <a:spcAft>
          <a:spcPct val="0"/>
        </a:spcAft>
        <a:defRPr sz="4400">
          <a:solidFill>
            <a:schemeClr val="bg1"/>
          </a:solidFill>
          <a:latin typeface="Calibri" pitchFamily="34" charset="0"/>
        </a:defRPr>
      </a:lvl3pPr>
      <a:lvl4pPr algn="l" rtl="0" eaLnBrk="1" fontAlgn="base" hangingPunct="1">
        <a:lnSpc>
          <a:spcPts val="4400"/>
        </a:lnSpc>
        <a:spcBef>
          <a:spcPct val="0"/>
        </a:spcBef>
        <a:spcAft>
          <a:spcPct val="0"/>
        </a:spcAft>
        <a:defRPr sz="4400">
          <a:solidFill>
            <a:schemeClr val="bg1"/>
          </a:solidFill>
          <a:latin typeface="Calibri" pitchFamily="34" charset="0"/>
        </a:defRPr>
      </a:lvl4pPr>
      <a:lvl5pPr algn="l" rtl="0" eaLnBrk="1" fontAlgn="base" hangingPunct="1">
        <a:lnSpc>
          <a:spcPts val="4400"/>
        </a:lnSpc>
        <a:spcBef>
          <a:spcPct val="0"/>
        </a:spcBef>
        <a:spcAft>
          <a:spcPct val="0"/>
        </a:spcAft>
        <a:defRPr sz="4400">
          <a:solidFill>
            <a:schemeClr val="bg1"/>
          </a:solidFill>
          <a:latin typeface="Calibri" pitchFamily="34" charset="0"/>
        </a:defRPr>
      </a:lvl5pPr>
      <a:lvl6pPr marL="457200" algn="l" rtl="0" eaLnBrk="1" fontAlgn="base" hangingPunct="1">
        <a:lnSpc>
          <a:spcPts val="4400"/>
        </a:lnSpc>
        <a:spcBef>
          <a:spcPct val="0"/>
        </a:spcBef>
        <a:spcAft>
          <a:spcPct val="0"/>
        </a:spcAft>
        <a:defRPr sz="4400">
          <a:solidFill>
            <a:schemeClr val="bg1"/>
          </a:solidFill>
          <a:latin typeface="Calibri" pitchFamily="34" charset="0"/>
        </a:defRPr>
      </a:lvl6pPr>
      <a:lvl7pPr marL="914400" algn="l" rtl="0" eaLnBrk="1" fontAlgn="base" hangingPunct="1">
        <a:lnSpc>
          <a:spcPts val="4400"/>
        </a:lnSpc>
        <a:spcBef>
          <a:spcPct val="0"/>
        </a:spcBef>
        <a:spcAft>
          <a:spcPct val="0"/>
        </a:spcAft>
        <a:defRPr sz="4400">
          <a:solidFill>
            <a:schemeClr val="bg1"/>
          </a:solidFill>
          <a:latin typeface="Calibri" pitchFamily="34" charset="0"/>
        </a:defRPr>
      </a:lvl7pPr>
      <a:lvl8pPr marL="1371600" algn="l" rtl="0" eaLnBrk="1" fontAlgn="base" hangingPunct="1">
        <a:lnSpc>
          <a:spcPts val="4400"/>
        </a:lnSpc>
        <a:spcBef>
          <a:spcPct val="0"/>
        </a:spcBef>
        <a:spcAft>
          <a:spcPct val="0"/>
        </a:spcAft>
        <a:defRPr sz="4400">
          <a:solidFill>
            <a:schemeClr val="bg1"/>
          </a:solidFill>
          <a:latin typeface="Calibri" pitchFamily="34" charset="0"/>
        </a:defRPr>
      </a:lvl8pPr>
      <a:lvl9pPr marL="1828800" algn="l" rtl="0" eaLnBrk="1" fontAlgn="base" hangingPunct="1">
        <a:lnSpc>
          <a:spcPts val="4400"/>
        </a:lnSpc>
        <a:spcBef>
          <a:spcPct val="0"/>
        </a:spcBef>
        <a:spcAft>
          <a:spcPct val="0"/>
        </a:spcAft>
        <a:defRPr sz="4400">
          <a:solidFill>
            <a:schemeClr val="bg1"/>
          </a:solidFill>
          <a:latin typeface="Calibri" pitchFamily="34" charset="0"/>
        </a:defRPr>
      </a:lvl9pPr>
    </p:titleStyle>
    <p:bodyStyle>
      <a:lvl1pPr marL="228600" indent="-228600" algn="l" rtl="0" eaLnBrk="1" fontAlgn="base" hangingPunct="1">
        <a:lnSpc>
          <a:spcPct val="90000"/>
        </a:lnSpc>
        <a:spcBef>
          <a:spcPts val="300"/>
        </a:spcBef>
        <a:spcAft>
          <a:spcPts val="300"/>
        </a:spcAft>
        <a:buClr>
          <a:schemeClr val="tx2"/>
        </a:buClr>
        <a:buFont typeface="Wingdings" pitchFamily="2" charset="2"/>
        <a:buChar char="§"/>
        <a:defRPr sz="2400" kern="1200">
          <a:solidFill>
            <a:schemeClr val="tx1"/>
          </a:solidFill>
          <a:latin typeface="+mn-lt"/>
          <a:ea typeface="+mn-ea"/>
          <a:cs typeface="+mn-cs"/>
        </a:defRPr>
      </a:lvl1pPr>
      <a:lvl2pPr marL="457200" indent="-228600" algn="l" rtl="0" eaLnBrk="1" fontAlgn="base" hangingPunct="1">
        <a:lnSpc>
          <a:spcPct val="90000"/>
        </a:lnSpc>
        <a:spcBef>
          <a:spcPts val="200"/>
        </a:spcBef>
        <a:spcAft>
          <a:spcPts val="300"/>
        </a:spcAft>
        <a:buClr>
          <a:schemeClr val="tx2"/>
        </a:buClr>
        <a:buFont typeface="Arial" charset="0"/>
        <a:buChar char="–"/>
        <a:defRPr sz="2200" kern="1200">
          <a:solidFill>
            <a:schemeClr val="tx1"/>
          </a:solidFill>
          <a:latin typeface="+mn-lt"/>
          <a:ea typeface="+mn-ea"/>
          <a:cs typeface="+mn-cs"/>
        </a:defRPr>
      </a:lvl2pPr>
      <a:lvl3pPr marL="685800" indent="-228600" algn="l" rtl="0" eaLnBrk="1" fontAlgn="base" hangingPunct="1">
        <a:lnSpc>
          <a:spcPct val="90000"/>
        </a:lnSpc>
        <a:spcBef>
          <a:spcPts val="200"/>
        </a:spcBef>
        <a:spcAft>
          <a:spcPts val="250"/>
        </a:spcAft>
        <a:buClr>
          <a:schemeClr val="tx2"/>
        </a:buClr>
        <a:buFont typeface="Arial" panose="020B0604020202020204" pitchFamily="34" charset="0"/>
        <a:buChar char="•"/>
        <a:defRPr sz="2000" kern="1200">
          <a:solidFill>
            <a:schemeClr val="tx1"/>
          </a:solidFill>
          <a:latin typeface="+mn-lt"/>
          <a:ea typeface="+mn-ea"/>
          <a:cs typeface="+mn-cs"/>
        </a:defRPr>
      </a:lvl3pPr>
      <a:lvl4pPr marL="914400" indent="-228600" algn="l" rtl="0" eaLnBrk="1" fontAlgn="base" hangingPunct="1">
        <a:lnSpc>
          <a:spcPct val="90000"/>
        </a:lnSpc>
        <a:spcBef>
          <a:spcPts val="200"/>
        </a:spcBef>
        <a:spcAft>
          <a:spcPts val="200"/>
        </a:spcAft>
        <a:buClr>
          <a:schemeClr val="accent1"/>
        </a:buClr>
        <a:buFont typeface="Arial" charset="0"/>
        <a:buChar char="–"/>
        <a:defRPr sz="1800" kern="1200">
          <a:solidFill>
            <a:schemeClr val="tx2"/>
          </a:solidFill>
          <a:latin typeface="+mn-lt"/>
          <a:ea typeface="+mn-ea"/>
          <a:cs typeface="+mn-cs"/>
        </a:defRPr>
      </a:lvl4pPr>
      <a:lvl5pPr marL="1143000" indent="-228600" algn="l" rtl="0" eaLnBrk="1" fontAlgn="base" hangingPunct="1">
        <a:lnSpc>
          <a:spcPct val="90000"/>
        </a:lnSpc>
        <a:spcBef>
          <a:spcPts val="200"/>
        </a:spcBef>
        <a:spcAft>
          <a:spcPts val="200"/>
        </a:spcAft>
        <a:buClr>
          <a:schemeClr val="accent1"/>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Word_Document1.doc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18067" y="762000"/>
            <a:ext cx="6879265" cy="722376"/>
          </a:xfrm>
        </p:spPr>
        <p:txBody>
          <a:bodyPr/>
          <a:lstStyle/>
          <a:p>
            <a:pPr lvl="0" algn="ctr" fontAlgn="auto">
              <a:lnSpc>
                <a:spcPct val="100000"/>
              </a:lnSpc>
              <a:spcBef>
                <a:spcPts val="580"/>
              </a:spcBef>
              <a:spcAft>
                <a:spcPts val="0"/>
              </a:spcAft>
              <a:defRPr/>
            </a:pPr>
            <a:r>
              <a:rPr lang="en-US" sz="4400" b="1" dirty="0">
                <a:latin typeface="Felix Titling" pitchFamily="82" charset="0"/>
                <a:ea typeface="Batang" panose="02030600000101010101" pitchFamily="18" charset="-127"/>
                <a:cs typeface="+mn-cs"/>
              </a:rPr>
              <a:t>MODERN ERP</a:t>
            </a:r>
          </a:p>
        </p:txBody>
      </p:sp>
      <p:sp>
        <p:nvSpPr>
          <p:cNvPr id="9" name="Text Placeholder 8"/>
          <p:cNvSpPr>
            <a:spLocks noGrp="1"/>
          </p:cNvSpPr>
          <p:nvPr>
            <p:ph type="body" idx="1"/>
          </p:nvPr>
        </p:nvSpPr>
        <p:spPr>
          <a:xfrm>
            <a:off x="609600" y="1752600"/>
            <a:ext cx="7696200" cy="457200"/>
          </a:xfrm>
        </p:spPr>
        <p:txBody>
          <a:bodyPr/>
          <a:lstStyle/>
          <a:p>
            <a:pPr lvl="0" algn="ctr" fontAlgn="auto">
              <a:lnSpc>
                <a:spcPct val="100000"/>
              </a:lnSpc>
              <a:spcBef>
                <a:spcPts val="580"/>
              </a:spcBef>
              <a:spcAft>
                <a:spcPts val="0"/>
              </a:spcAft>
              <a:buClr>
                <a:srgbClr val="7BC143"/>
              </a:buClr>
              <a:defRPr/>
            </a:pPr>
            <a:r>
              <a:rPr lang="en-US" sz="2600" b="1" i="0" dirty="0">
                <a:solidFill>
                  <a:schemeClr val="tx1"/>
                </a:solidFill>
                <a:latin typeface="Felix Titling" pitchFamily="82" charset="0"/>
                <a:ea typeface="Batang" panose="02030600000101010101" pitchFamily="18" charset="-127"/>
              </a:rPr>
              <a:t>SELECT, </a:t>
            </a:r>
            <a:r>
              <a:rPr lang="en-US" sz="2600" b="1" i="0" dirty="0" smtClean="0">
                <a:solidFill>
                  <a:schemeClr val="tx1"/>
                </a:solidFill>
                <a:latin typeface="Felix Titling" pitchFamily="82" charset="0"/>
                <a:ea typeface="Batang" panose="02030600000101010101" pitchFamily="18" charset="-127"/>
              </a:rPr>
              <a:t>IMPLEMENT, </a:t>
            </a:r>
            <a:r>
              <a:rPr lang="en-US" sz="2600" b="1" i="0" dirty="0">
                <a:solidFill>
                  <a:schemeClr val="tx1"/>
                </a:solidFill>
                <a:latin typeface="Felix Titling" pitchFamily="82" charset="0"/>
                <a:ea typeface="Batang" panose="02030600000101010101" pitchFamily="18" charset="-127"/>
              </a:rPr>
              <a:t>&amp; USE TODAY’S ADVANCED BUSINESS SYSTEMS</a:t>
            </a:r>
          </a:p>
        </p:txBody>
      </p:sp>
      <p:sp>
        <p:nvSpPr>
          <p:cNvPr id="2" name="Text Placeholder 1"/>
          <p:cNvSpPr>
            <a:spLocks noGrp="1"/>
          </p:cNvSpPr>
          <p:nvPr>
            <p:ph type="body" sz="quarter" idx="16"/>
          </p:nvPr>
        </p:nvSpPr>
        <p:spPr>
          <a:xfrm>
            <a:off x="3962400" y="5486400"/>
            <a:ext cx="4705895" cy="880456"/>
          </a:xfrm>
        </p:spPr>
        <p:txBody>
          <a:bodyPr/>
          <a:lstStyle/>
          <a:p>
            <a:r>
              <a:rPr lang="en-US" sz="2000" b="1" dirty="0" smtClean="0">
                <a:ea typeface="Batang" panose="02030600000101010101" pitchFamily="18" charset="-127"/>
              </a:rPr>
              <a:t>CHAPTER 2: </a:t>
            </a:r>
          </a:p>
          <a:p>
            <a:r>
              <a:rPr lang="en-US" sz="2000" b="1" dirty="0" smtClean="0">
                <a:ea typeface="Batang" panose="02030600000101010101" pitchFamily="18" charset="-127"/>
              </a:rPr>
              <a:t>ERP Technology</a:t>
            </a:r>
            <a:endParaRPr lang="en-US" sz="2000" b="1" dirty="0">
              <a:ea typeface="Batang" panose="02030600000101010101" pitchFamily="18" charset="-127"/>
            </a:endParaRPr>
          </a:p>
        </p:txBody>
      </p:sp>
      <p:sp>
        <p:nvSpPr>
          <p:cNvPr id="10" name="TextBox 9"/>
          <p:cNvSpPr txBox="1"/>
          <p:nvPr/>
        </p:nvSpPr>
        <p:spPr>
          <a:xfrm>
            <a:off x="609600" y="6059079"/>
            <a:ext cx="1329210" cy="307777"/>
          </a:xfrm>
          <a:prstGeom prst="rect">
            <a:avLst/>
          </a:prstGeom>
          <a:noFill/>
        </p:spPr>
        <p:txBody>
          <a:bodyPr wrap="none" rtlCol="0">
            <a:spAutoFit/>
          </a:bodyPr>
          <a:lstStyle/>
          <a:p>
            <a:r>
              <a:rPr lang="en-US" sz="1400" b="1" dirty="0" smtClean="0">
                <a:latin typeface="Felix Titling" pitchFamily="82" charset="0"/>
                <a:ea typeface="Batang" panose="02030600000101010101" pitchFamily="18" charset="-127"/>
              </a:rPr>
              <a:t>3</a:t>
            </a:r>
            <a:r>
              <a:rPr lang="en-US" sz="1400" b="1" baseline="30000" dirty="0" smtClean="0">
                <a:latin typeface="Felix Titling" pitchFamily="82" charset="0"/>
                <a:ea typeface="Batang" panose="02030600000101010101" pitchFamily="18" charset="-127"/>
              </a:rPr>
              <a:t>rd</a:t>
            </a:r>
            <a:r>
              <a:rPr lang="en-US" sz="1400" b="1" dirty="0" smtClean="0">
                <a:latin typeface="Felix Titling" pitchFamily="82" charset="0"/>
                <a:ea typeface="Batang" panose="02030600000101010101" pitchFamily="18" charset="-127"/>
              </a:rPr>
              <a:t> Edition </a:t>
            </a:r>
            <a:endParaRPr lang="en-US" sz="1400" b="1" dirty="0">
              <a:latin typeface="Felix Titling" pitchFamily="82" charset="0"/>
              <a:ea typeface="Batang" panose="02030600000101010101" pitchFamily="18" charset="-127"/>
            </a:endParaRPr>
          </a:p>
        </p:txBody>
      </p:sp>
    </p:spTree>
    <p:extLst>
      <p:ext uri="{BB962C8B-B14F-4D97-AF65-F5344CB8AC3E}">
        <p14:creationId xmlns:p14="http://schemas.microsoft.com/office/powerpoint/2010/main" val="40720686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458200" cy="838200"/>
          </a:xfrm>
        </p:spPr>
        <p:txBody>
          <a:bodyPr>
            <a:noAutofit/>
          </a:bodyPr>
          <a:lstStyle/>
          <a:p>
            <a:pPr algn="ctr"/>
            <a:r>
              <a:rPr lang="en-US" sz="4000" b="1" dirty="0" smtClean="0"/>
              <a:t>Database Terminology </a:t>
            </a:r>
          </a:p>
        </p:txBody>
      </p:sp>
      <p:sp>
        <p:nvSpPr>
          <p:cNvPr id="20483" name="Rectangle 3"/>
          <p:cNvSpPr>
            <a:spLocks noGrp="1" noChangeArrowheads="1"/>
          </p:cNvSpPr>
          <p:nvPr>
            <p:ph sz="quarter" idx="1"/>
          </p:nvPr>
        </p:nvSpPr>
        <p:spPr>
          <a:xfrm>
            <a:off x="554711" y="1143000"/>
            <a:ext cx="8229600" cy="4343400"/>
          </a:xfrm>
        </p:spPr>
        <p:txBody>
          <a:bodyPr>
            <a:noAutofit/>
          </a:bodyPr>
          <a:lstStyle/>
          <a:p>
            <a:r>
              <a:rPr lang="en-US" sz="2400" dirty="0">
                <a:cs typeface="Garamond"/>
              </a:rPr>
              <a:t>D</a:t>
            </a:r>
            <a:r>
              <a:rPr lang="en-US" sz="2400" dirty="0" smtClean="0">
                <a:cs typeface="Garamond"/>
              </a:rPr>
              <a:t>ata </a:t>
            </a:r>
            <a:r>
              <a:rPr lang="en-US" sz="2400" dirty="0">
                <a:cs typeface="Garamond"/>
              </a:rPr>
              <a:t>on an </a:t>
            </a:r>
            <a:r>
              <a:rPr lang="en-US" sz="2400" b="1" dirty="0">
                <a:cs typeface="Garamond"/>
              </a:rPr>
              <a:t>entity</a:t>
            </a:r>
            <a:r>
              <a:rPr lang="en-US" sz="2400" dirty="0">
                <a:cs typeface="Garamond"/>
              </a:rPr>
              <a:t> (something that can be uniquely identified) is stored in a two-dimensional </a:t>
            </a:r>
            <a:r>
              <a:rPr lang="en-US" sz="2400" b="1" dirty="0" smtClean="0">
                <a:cs typeface="Garamond"/>
              </a:rPr>
              <a:t>table</a:t>
            </a:r>
            <a:r>
              <a:rPr lang="en-US" sz="2400" dirty="0" smtClean="0">
                <a:cs typeface="Garamond"/>
              </a:rPr>
              <a:t>, which is called a </a:t>
            </a:r>
            <a:r>
              <a:rPr lang="en-US" sz="2400" b="1" dirty="0" smtClean="0">
                <a:cs typeface="Garamond"/>
              </a:rPr>
              <a:t>relation</a:t>
            </a:r>
            <a:r>
              <a:rPr lang="en-US" sz="2400" dirty="0" smtClean="0">
                <a:cs typeface="Garamond"/>
              </a:rPr>
              <a:t> </a:t>
            </a:r>
          </a:p>
          <a:p>
            <a:r>
              <a:rPr lang="en-US" sz="2400" dirty="0">
                <a:cs typeface="Garamond"/>
              </a:rPr>
              <a:t>A </a:t>
            </a:r>
            <a:r>
              <a:rPr lang="en-US" sz="2400" b="1" dirty="0" smtClean="0">
                <a:cs typeface="Garamond"/>
              </a:rPr>
              <a:t>field</a:t>
            </a:r>
            <a:r>
              <a:rPr lang="en-US" sz="2400" dirty="0" smtClean="0">
                <a:cs typeface="Garamond"/>
              </a:rPr>
              <a:t>, represented </a:t>
            </a:r>
            <a:r>
              <a:rPr lang="en-US" sz="2400" dirty="0">
                <a:cs typeface="Garamond"/>
              </a:rPr>
              <a:t>by a column in the table, is designed to maintain certain information about every row in the </a:t>
            </a:r>
            <a:r>
              <a:rPr lang="en-US" sz="2400" dirty="0" smtClean="0">
                <a:cs typeface="Garamond"/>
              </a:rPr>
              <a:t>table</a:t>
            </a:r>
          </a:p>
          <a:p>
            <a:r>
              <a:rPr lang="en-US" sz="2400" b="1" dirty="0">
                <a:cs typeface="Garamond"/>
              </a:rPr>
              <a:t>R</a:t>
            </a:r>
            <a:r>
              <a:rPr lang="en-US" sz="2400" b="1" dirty="0" smtClean="0">
                <a:cs typeface="Garamond"/>
              </a:rPr>
              <a:t>ecords</a:t>
            </a:r>
            <a:r>
              <a:rPr lang="en-US" sz="2400" dirty="0" smtClean="0">
                <a:cs typeface="Garamond"/>
              </a:rPr>
              <a:t>, represented by rows in the table, </a:t>
            </a:r>
            <a:r>
              <a:rPr lang="en-US" sz="2400" dirty="0">
                <a:cs typeface="Garamond"/>
              </a:rPr>
              <a:t>are groupings of related </a:t>
            </a:r>
            <a:r>
              <a:rPr lang="en-US" sz="2400" dirty="0" smtClean="0">
                <a:cs typeface="Garamond"/>
              </a:rPr>
              <a:t>fields</a:t>
            </a:r>
          </a:p>
        </p:txBody>
      </p:sp>
      <p:pic>
        <p:nvPicPr>
          <p:cNvPr id="2" name="Picture 1"/>
          <p:cNvPicPr>
            <a:picLocks noChangeAspect="1"/>
          </p:cNvPicPr>
          <p:nvPr/>
        </p:nvPicPr>
        <p:blipFill>
          <a:blip r:embed="rId3" cstate="print"/>
          <a:stretch>
            <a:fillRect/>
          </a:stretch>
        </p:blipFill>
        <p:spPr>
          <a:xfrm>
            <a:off x="1752600" y="3581400"/>
            <a:ext cx="6101734" cy="2062950"/>
          </a:xfrm>
          <a:prstGeom prst="rect">
            <a:avLst/>
          </a:prstGeom>
        </p:spPr>
      </p:pic>
      <p:sp>
        <p:nvSpPr>
          <p:cNvPr id="3" name="Slide Number Placeholder 2"/>
          <p:cNvSpPr>
            <a:spLocks noGrp="1"/>
          </p:cNvSpPr>
          <p:nvPr>
            <p:ph type="sldNum" sz="quarter" idx="4"/>
          </p:nvPr>
        </p:nvSpPr>
        <p:spPr/>
        <p:txBody>
          <a:bodyPr/>
          <a:lstStyle/>
          <a:p>
            <a:fld id="{F60E1ACD-54E7-4E93-8CB7-920190DA3BE7}" type="slidenum">
              <a:rPr lang="en-US" smtClean="0"/>
              <a:pPr/>
              <a:t>10</a:t>
            </a:fld>
            <a:endParaRPr lang="en-US" dirty="0"/>
          </a:p>
        </p:txBody>
      </p:sp>
    </p:spTree>
    <p:extLst>
      <p:ext uri="{BB962C8B-B14F-4D97-AF65-F5344CB8AC3E}">
        <p14:creationId xmlns:p14="http://schemas.microsoft.com/office/powerpoint/2010/main" val="32881016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87" y="228600"/>
            <a:ext cx="8991600" cy="1143000"/>
          </a:xfrm>
        </p:spPr>
        <p:txBody>
          <a:bodyPr>
            <a:normAutofit/>
          </a:bodyPr>
          <a:lstStyle/>
          <a:p>
            <a:pPr algn="ctr"/>
            <a:r>
              <a:rPr lang="en-US" sz="4000" b="1" dirty="0" smtClean="0">
                <a:latin typeface="+mn-lt"/>
              </a:rPr>
              <a:t>Entity Integrity Rule and PK</a:t>
            </a:r>
            <a:endParaRPr lang="en-US" sz="4000" b="1" dirty="0">
              <a:latin typeface="+mn-lt"/>
            </a:endParaRPr>
          </a:p>
        </p:txBody>
      </p:sp>
      <p:sp>
        <p:nvSpPr>
          <p:cNvPr id="3" name="Content Placeholder 2"/>
          <p:cNvSpPr>
            <a:spLocks noGrp="1"/>
          </p:cNvSpPr>
          <p:nvPr>
            <p:ph idx="1"/>
          </p:nvPr>
        </p:nvSpPr>
        <p:spPr>
          <a:xfrm>
            <a:off x="681711" y="1371600"/>
            <a:ext cx="8077200" cy="4631922"/>
          </a:xfrm>
        </p:spPr>
        <p:txBody>
          <a:bodyPr/>
          <a:lstStyle/>
          <a:p>
            <a:r>
              <a:rPr lang="en-US" dirty="0" smtClean="0">
                <a:cs typeface="Garamond"/>
              </a:rPr>
              <a:t>Each </a:t>
            </a:r>
            <a:r>
              <a:rPr lang="en-US" dirty="0">
                <a:cs typeface="Garamond"/>
              </a:rPr>
              <a:t>record </a:t>
            </a:r>
            <a:r>
              <a:rPr lang="en-US" dirty="0" smtClean="0">
                <a:cs typeface="Garamond"/>
              </a:rPr>
              <a:t>must </a:t>
            </a:r>
            <a:r>
              <a:rPr lang="en-US" dirty="0">
                <a:cs typeface="Garamond"/>
              </a:rPr>
              <a:t>be identified by a unique attribute, </a:t>
            </a:r>
            <a:r>
              <a:rPr lang="en-US" dirty="0" smtClean="0">
                <a:cs typeface="Garamond"/>
              </a:rPr>
              <a:t>called the </a:t>
            </a:r>
            <a:r>
              <a:rPr lang="en-US" b="1" dirty="0">
                <a:cs typeface="Garamond"/>
              </a:rPr>
              <a:t>primary key (PK</a:t>
            </a:r>
            <a:r>
              <a:rPr lang="en-US" b="1" dirty="0" smtClean="0">
                <a:cs typeface="Garamond"/>
              </a:rPr>
              <a:t>)</a:t>
            </a:r>
            <a:endParaRPr lang="en-US" dirty="0">
              <a:cs typeface="Garamond"/>
            </a:endParaRPr>
          </a:p>
          <a:p>
            <a:pPr lvl="1"/>
            <a:r>
              <a:rPr lang="en-US" sz="2800" dirty="0" smtClean="0">
                <a:cs typeface="Garamond"/>
              </a:rPr>
              <a:t>usually </a:t>
            </a:r>
            <a:r>
              <a:rPr lang="en-US" sz="2800" dirty="0">
                <a:cs typeface="Garamond"/>
              </a:rPr>
              <a:t>a type of </a:t>
            </a:r>
            <a:r>
              <a:rPr lang="en-US" sz="2800" dirty="0" smtClean="0">
                <a:cs typeface="Garamond"/>
              </a:rPr>
              <a:t>code either </a:t>
            </a:r>
            <a:r>
              <a:rPr lang="en-US" sz="2800" dirty="0">
                <a:cs typeface="Garamond"/>
              </a:rPr>
              <a:t>numeric or </a:t>
            </a:r>
            <a:r>
              <a:rPr lang="en-US" sz="2800" dirty="0" smtClean="0">
                <a:cs typeface="Garamond"/>
              </a:rPr>
              <a:t>alphanumeric</a:t>
            </a:r>
            <a:endParaRPr lang="en-US" sz="2800" b="1" dirty="0" smtClean="0">
              <a:cs typeface="Garamond"/>
            </a:endParaRPr>
          </a:p>
          <a:p>
            <a:r>
              <a:rPr lang="en-US" dirty="0" smtClean="0">
                <a:cs typeface="Garamond"/>
              </a:rPr>
              <a:t>Databases enforce unique identifier, known as the </a:t>
            </a:r>
            <a:r>
              <a:rPr lang="en-US" b="1" dirty="0" smtClean="0">
                <a:cs typeface="Garamond"/>
              </a:rPr>
              <a:t>entity integrity rule. </a:t>
            </a:r>
            <a:r>
              <a:rPr lang="en-US" dirty="0" smtClean="0">
                <a:cs typeface="Garamond"/>
              </a:rPr>
              <a:t>Rules for each record: </a:t>
            </a:r>
          </a:p>
          <a:p>
            <a:pPr lvl="1"/>
            <a:r>
              <a:rPr lang="en-US" sz="2800" dirty="0" smtClean="0">
                <a:cs typeface="Garamond"/>
              </a:rPr>
              <a:t>PK is unique</a:t>
            </a:r>
          </a:p>
          <a:p>
            <a:pPr lvl="1"/>
            <a:r>
              <a:rPr lang="en-US" sz="2800" dirty="0" smtClean="0">
                <a:cs typeface="Garamond"/>
              </a:rPr>
              <a:t>PK may not be null </a:t>
            </a:r>
          </a:p>
          <a:p>
            <a:endParaRPr lang="en-US" dirty="0" smtClean="0">
              <a:cs typeface="Garamond"/>
            </a:endParaRPr>
          </a:p>
          <a:p>
            <a:endParaRPr lang="en-US" dirty="0" smtClean="0">
              <a:cs typeface="Garamond"/>
            </a:endParaRPr>
          </a:p>
          <a:p>
            <a:pPr marL="0" indent="0">
              <a:buNone/>
            </a:pPr>
            <a:endParaRPr lang="en-US"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11</a:t>
            </a:fld>
            <a:endParaRPr lang="en-US" dirty="0"/>
          </a:p>
        </p:txBody>
      </p:sp>
    </p:spTree>
    <p:extLst>
      <p:ext uri="{BB962C8B-B14F-4D97-AF65-F5344CB8AC3E}">
        <p14:creationId xmlns:p14="http://schemas.microsoft.com/office/powerpoint/2010/main" val="21228617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7042"/>
            <a:ext cx="9144000" cy="914400"/>
          </a:xfrm>
        </p:spPr>
        <p:txBody>
          <a:bodyPr>
            <a:normAutofit/>
          </a:bodyPr>
          <a:lstStyle/>
          <a:p>
            <a:pPr algn="ctr"/>
            <a:r>
              <a:rPr lang="en-US" sz="4000" b="1" dirty="0" smtClean="0">
                <a:latin typeface="+mn-lt"/>
              </a:rPr>
              <a:t>Table Relationships</a:t>
            </a:r>
          </a:p>
        </p:txBody>
      </p:sp>
      <p:sp>
        <p:nvSpPr>
          <p:cNvPr id="21507" name="Rectangle 3"/>
          <p:cNvSpPr>
            <a:spLocks noGrp="1" noChangeArrowheads="1"/>
          </p:cNvSpPr>
          <p:nvPr>
            <p:ph sz="quarter" idx="1"/>
          </p:nvPr>
        </p:nvSpPr>
        <p:spPr>
          <a:xfrm>
            <a:off x="304800" y="1066800"/>
            <a:ext cx="8534400" cy="5257800"/>
          </a:xfrm>
        </p:spPr>
        <p:txBody>
          <a:bodyPr>
            <a:noAutofit/>
          </a:bodyPr>
          <a:lstStyle/>
          <a:p>
            <a:r>
              <a:rPr lang="en-US" b="1" dirty="0">
                <a:cs typeface="Garamond"/>
              </a:rPr>
              <a:t>F</a:t>
            </a:r>
            <a:r>
              <a:rPr lang="en-US" b="1" dirty="0" smtClean="0">
                <a:cs typeface="Garamond"/>
              </a:rPr>
              <a:t>oreign </a:t>
            </a:r>
            <a:r>
              <a:rPr lang="en-US" b="1" dirty="0">
                <a:cs typeface="Garamond"/>
              </a:rPr>
              <a:t>key (FK</a:t>
            </a:r>
            <a:r>
              <a:rPr lang="en-US" b="1" dirty="0" smtClean="0">
                <a:cs typeface="Garamond"/>
              </a:rPr>
              <a:t>) </a:t>
            </a:r>
            <a:r>
              <a:rPr lang="en-US" dirty="0" smtClean="0">
                <a:cs typeface="Garamond"/>
              </a:rPr>
              <a:t>-</a:t>
            </a:r>
            <a:r>
              <a:rPr lang="en-US" b="1" dirty="0" smtClean="0">
                <a:cs typeface="Garamond"/>
              </a:rPr>
              <a:t> </a:t>
            </a:r>
            <a:r>
              <a:rPr lang="en-US" dirty="0" smtClean="0">
                <a:cs typeface="Garamond"/>
              </a:rPr>
              <a:t>points </a:t>
            </a:r>
            <a:r>
              <a:rPr lang="en-US" dirty="0">
                <a:cs typeface="Garamond"/>
              </a:rPr>
              <a:t>to a PK in a different or foreign table and establishes and enforces a link between the data in the two tables </a:t>
            </a:r>
            <a:endParaRPr lang="en-US" b="1" dirty="0" smtClean="0">
              <a:cs typeface="Garamond"/>
            </a:endParaRPr>
          </a:p>
          <a:p>
            <a:r>
              <a:rPr lang="en-US" b="1" dirty="0" smtClean="0">
                <a:cs typeface="Garamond"/>
              </a:rPr>
              <a:t>Entity Relationship </a:t>
            </a:r>
            <a:r>
              <a:rPr lang="en-US" b="1" dirty="0">
                <a:cs typeface="Garamond"/>
              </a:rPr>
              <a:t>Diagram </a:t>
            </a:r>
            <a:r>
              <a:rPr lang="en-US" b="1" dirty="0" smtClean="0">
                <a:cs typeface="Garamond"/>
              </a:rPr>
              <a:t>(ERD)</a:t>
            </a:r>
            <a:r>
              <a:rPr lang="en-US" dirty="0" smtClean="0">
                <a:cs typeface="Garamond"/>
              </a:rPr>
              <a:t> - </a:t>
            </a:r>
            <a:r>
              <a:rPr lang="en-US" dirty="0">
                <a:cs typeface="Garamond"/>
              </a:rPr>
              <a:t>a graphical representation </a:t>
            </a:r>
            <a:r>
              <a:rPr lang="en-US" dirty="0" smtClean="0">
                <a:cs typeface="Garamond"/>
              </a:rPr>
              <a:t>of tables, most </a:t>
            </a:r>
            <a:r>
              <a:rPr lang="en-US" dirty="0">
                <a:cs typeface="Garamond"/>
              </a:rPr>
              <a:t>often used as the method for communicating between database designers and end users when developing databases </a:t>
            </a:r>
            <a:endParaRPr lang="en-US" dirty="0" smtClean="0">
              <a:cs typeface="Garamond"/>
            </a:endParaRPr>
          </a:p>
          <a:p>
            <a:r>
              <a:rPr lang="en-US" dirty="0" smtClean="0">
                <a:cs typeface="Garamond"/>
              </a:rPr>
              <a:t>Three types of table relationships:</a:t>
            </a:r>
          </a:p>
          <a:p>
            <a:pPr marL="914400" lvl="1" indent="-457200"/>
            <a:r>
              <a:rPr lang="en-US" sz="2800" b="1" dirty="0" smtClean="0">
                <a:cs typeface="Garamond"/>
              </a:rPr>
              <a:t>One-to-many </a:t>
            </a:r>
          </a:p>
          <a:p>
            <a:pPr marL="914400" lvl="1" indent="-457200"/>
            <a:r>
              <a:rPr lang="en-US" sz="2800" b="1" dirty="0" smtClean="0">
                <a:cs typeface="Garamond"/>
              </a:rPr>
              <a:t>One-to-one </a:t>
            </a:r>
          </a:p>
          <a:p>
            <a:pPr marL="914400" lvl="1" indent="-457200"/>
            <a:r>
              <a:rPr lang="en-US" sz="2800" b="1" dirty="0" smtClean="0">
                <a:cs typeface="Garamond"/>
              </a:rPr>
              <a:t>Many-to-many</a:t>
            </a:r>
            <a:endParaRPr lang="en-US" sz="2800" dirty="0" smtClean="0">
              <a:cs typeface="Garamond"/>
            </a:endParaRPr>
          </a:p>
        </p:txBody>
      </p:sp>
      <p:sp>
        <p:nvSpPr>
          <p:cNvPr id="2" name="Slide Number Placeholder 1"/>
          <p:cNvSpPr>
            <a:spLocks noGrp="1"/>
          </p:cNvSpPr>
          <p:nvPr>
            <p:ph type="sldNum" sz="quarter" idx="4"/>
          </p:nvPr>
        </p:nvSpPr>
        <p:spPr/>
        <p:txBody>
          <a:bodyPr/>
          <a:lstStyle/>
          <a:p>
            <a:fld id="{F60E1ACD-54E7-4E93-8CB7-920190DA3BE7}" type="slidenum">
              <a:rPr lang="en-US" smtClean="0"/>
              <a:pPr/>
              <a:t>12</a:t>
            </a:fld>
            <a:endParaRPr lang="en-US" dirty="0"/>
          </a:p>
        </p:txBody>
      </p:sp>
    </p:spTree>
    <p:extLst>
      <p:ext uri="{BB962C8B-B14F-4D97-AF65-F5344CB8AC3E}">
        <p14:creationId xmlns:p14="http://schemas.microsoft.com/office/powerpoint/2010/main" val="16756783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305800" cy="1066800"/>
          </a:xfrm>
        </p:spPr>
        <p:txBody>
          <a:bodyPr>
            <a:normAutofit/>
          </a:bodyPr>
          <a:lstStyle/>
          <a:p>
            <a:pPr algn="ctr"/>
            <a:r>
              <a:rPr lang="en-US" sz="4000" b="1" dirty="0" smtClean="0">
                <a:latin typeface="+mn-lt"/>
                <a:cs typeface="Garamond"/>
              </a:rPr>
              <a:t>One-to-Many Relationship</a:t>
            </a:r>
            <a:endParaRPr lang="en-US" sz="4000" b="1" dirty="0">
              <a:latin typeface="+mn-lt"/>
              <a:cs typeface="Garamond"/>
            </a:endParaRPr>
          </a:p>
        </p:txBody>
      </p:sp>
      <p:sp>
        <p:nvSpPr>
          <p:cNvPr id="12" name="Content Placeholder 11"/>
          <p:cNvSpPr>
            <a:spLocks noGrp="1"/>
          </p:cNvSpPr>
          <p:nvPr>
            <p:ph idx="1"/>
          </p:nvPr>
        </p:nvSpPr>
        <p:spPr>
          <a:xfrm>
            <a:off x="762000" y="4876800"/>
            <a:ext cx="8077200" cy="4631922"/>
          </a:xfrm>
        </p:spPr>
        <p:txBody>
          <a:bodyPr/>
          <a:lstStyle/>
          <a:p>
            <a:r>
              <a:rPr lang="en-US" dirty="0" smtClean="0"/>
              <a:t>Each record of one table can be associated with zero, one, or many records in another table. Very common relationship</a:t>
            </a:r>
            <a:endParaRPr lang="en-US"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13</a:t>
            </a:fld>
            <a:endParaRPr lang="en-US" dirty="0"/>
          </a:p>
        </p:txBody>
      </p:sp>
      <p:pic>
        <p:nvPicPr>
          <p:cNvPr id="10" name="Picture 9"/>
          <p:cNvPicPr>
            <a:picLocks noChangeAspect="1"/>
          </p:cNvPicPr>
          <p:nvPr/>
        </p:nvPicPr>
        <p:blipFill>
          <a:blip r:embed="rId2" cstate="print"/>
          <a:stretch>
            <a:fillRect/>
          </a:stretch>
        </p:blipFill>
        <p:spPr>
          <a:xfrm>
            <a:off x="1684124" y="2123150"/>
            <a:ext cx="5775751" cy="2611700"/>
          </a:xfrm>
          <a:prstGeom prst="rect">
            <a:avLst/>
          </a:prstGeom>
        </p:spPr>
      </p:pic>
      <p:pic>
        <p:nvPicPr>
          <p:cNvPr id="11" name="Picture 10"/>
          <p:cNvPicPr>
            <a:picLocks noChangeAspect="1"/>
          </p:cNvPicPr>
          <p:nvPr/>
        </p:nvPicPr>
        <p:blipFill>
          <a:blip r:embed="rId3" cstate="print"/>
          <a:stretch>
            <a:fillRect/>
          </a:stretch>
        </p:blipFill>
        <p:spPr>
          <a:xfrm>
            <a:off x="1447800" y="1689311"/>
            <a:ext cx="4903364" cy="208579"/>
          </a:xfrm>
          <a:prstGeom prst="rect">
            <a:avLst/>
          </a:prstGeom>
        </p:spPr>
      </p:pic>
    </p:spTree>
    <p:extLst>
      <p:ext uri="{BB962C8B-B14F-4D97-AF65-F5344CB8AC3E}">
        <p14:creationId xmlns:p14="http://schemas.microsoft.com/office/powerpoint/2010/main" val="15551056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mn-lt"/>
                <a:cs typeface="Garamond"/>
              </a:rPr>
              <a:t>One-to-One Table Relationship</a:t>
            </a:r>
            <a:endParaRPr lang="en-US" sz="4000" b="1" dirty="0">
              <a:latin typeface="+mn-lt"/>
              <a:cs typeface="Garamond"/>
            </a:endParaRPr>
          </a:p>
        </p:txBody>
      </p:sp>
      <p:sp>
        <p:nvSpPr>
          <p:cNvPr id="4" name="Content Placeholder 3"/>
          <p:cNvSpPr>
            <a:spLocks noGrp="1"/>
          </p:cNvSpPr>
          <p:nvPr>
            <p:ph idx="1"/>
          </p:nvPr>
        </p:nvSpPr>
        <p:spPr>
          <a:xfrm>
            <a:off x="673244" y="4710146"/>
            <a:ext cx="8077200" cy="942975"/>
          </a:xfrm>
        </p:spPr>
        <p:txBody>
          <a:bodyPr/>
          <a:lstStyle/>
          <a:p>
            <a:r>
              <a:rPr lang="en-US" sz="2400" dirty="0" smtClean="0"/>
              <a:t>Each </a:t>
            </a:r>
            <a:r>
              <a:rPr lang="en-US" sz="2400" dirty="0"/>
              <a:t>record in the first table is associated with only one occurrence in the second table, and each record in the second table is associated with only one occurrence in the first table.</a:t>
            </a:r>
          </a:p>
        </p:txBody>
      </p:sp>
      <p:sp>
        <p:nvSpPr>
          <p:cNvPr id="3" name="Slide Number Placeholder 2"/>
          <p:cNvSpPr>
            <a:spLocks noGrp="1"/>
          </p:cNvSpPr>
          <p:nvPr>
            <p:ph type="sldNum" sz="quarter" idx="4"/>
          </p:nvPr>
        </p:nvSpPr>
        <p:spPr/>
        <p:txBody>
          <a:bodyPr/>
          <a:lstStyle/>
          <a:p>
            <a:fld id="{F60E1ACD-54E7-4E93-8CB7-920190DA3BE7}" type="slidenum">
              <a:rPr lang="en-US" smtClean="0"/>
              <a:pPr/>
              <a:t>14</a:t>
            </a:fld>
            <a:endParaRPr lang="en-US" dirty="0"/>
          </a:p>
        </p:txBody>
      </p:sp>
      <p:pic>
        <p:nvPicPr>
          <p:cNvPr id="8" name="Picture 7"/>
          <p:cNvPicPr>
            <a:picLocks noChangeAspect="1"/>
          </p:cNvPicPr>
          <p:nvPr/>
        </p:nvPicPr>
        <p:blipFill>
          <a:blip r:embed="rId2"/>
          <a:stretch>
            <a:fillRect/>
          </a:stretch>
        </p:blipFill>
        <p:spPr>
          <a:xfrm>
            <a:off x="1981200" y="1538464"/>
            <a:ext cx="6101734" cy="3137815"/>
          </a:xfrm>
          <a:prstGeom prst="rect">
            <a:avLst/>
          </a:prstGeom>
        </p:spPr>
      </p:pic>
    </p:spTree>
    <p:extLst>
      <p:ext uri="{BB962C8B-B14F-4D97-AF65-F5344CB8AC3E}">
        <p14:creationId xmlns:p14="http://schemas.microsoft.com/office/powerpoint/2010/main" val="36928381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mn-lt"/>
                <a:cs typeface="Garamond"/>
              </a:rPr>
              <a:t>Many-to-Many Table Relationship</a:t>
            </a:r>
            <a:endParaRPr lang="en-US" sz="4000" b="1" dirty="0">
              <a:latin typeface="+mn-lt"/>
              <a:cs typeface="Garamond"/>
            </a:endParaRPr>
          </a:p>
        </p:txBody>
      </p:sp>
      <p:sp>
        <p:nvSpPr>
          <p:cNvPr id="5" name="Content Placeholder 4"/>
          <p:cNvSpPr>
            <a:spLocks noGrp="1"/>
          </p:cNvSpPr>
          <p:nvPr>
            <p:ph idx="1"/>
          </p:nvPr>
        </p:nvSpPr>
        <p:spPr>
          <a:xfrm>
            <a:off x="0" y="1395790"/>
            <a:ext cx="4572000" cy="4631922"/>
          </a:xfrm>
        </p:spPr>
        <p:txBody>
          <a:bodyPr/>
          <a:lstStyle/>
          <a:p>
            <a:pPr marL="342900" lvl="1" indent="-342900" fontAlgn="auto">
              <a:lnSpc>
                <a:spcPct val="100000"/>
              </a:lnSpc>
              <a:spcBef>
                <a:spcPts val="0"/>
              </a:spcBef>
              <a:spcAft>
                <a:spcPts val="0"/>
              </a:spcAft>
              <a:buFont typeface="Wingdings" panose="05000000000000000000" pitchFamily="2" charset="2"/>
              <a:buChar char="§"/>
            </a:pPr>
            <a:r>
              <a:rPr lang="en-US" sz="2200" dirty="0">
                <a:solidFill>
                  <a:prstClr val="black"/>
                </a:solidFill>
                <a:cs typeface="Garamond"/>
              </a:rPr>
              <a:t>A record in one table is associated </a:t>
            </a:r>
            <a:r>
              <a:rPr lang="en-US" sz="2200" dirty="0" smtClean="0">
                <a:solidFill>
                  <a:prstClr val="black"/>
                </a:solidFill>
                <a:cs typeface="Garamond"/>
              </a:rPr>
              <a:t/>
            </a:r>
            <a:br>
              <a:rPr lang="en-US" sz="2200" dirty="0" smtClean="0">
                <a:solidFill>
                  <a:prstClr val="black"/>
                </a:solidFill>
                <a:cs typeface="Garamond"/>
              </a:rPr>
            </a:br>
            <a:r>
              <a:rPr lang="en-US" sz="2200" dirty="0" smtClean="0">
                <a:solidFill>
                  <a:prstClr val="black"/>
                </a:solidFill>
                <a:cs typeface="Garamond"/>
              </a:rPr>
              <a:t>with </a:t>
            </a:r>
            <a:r>
              <a:rPr lang="en-US" sz="2200" dirty="0">
                <a:solidFill>
                  <a:prstClr val="black"/>
                </a:solidFill>
                <a:cs typeface="Garamond"/>
              </a:rPr>
              <a:t>more than one record in a </a:t>
            </a:r>
            <a:r>
              <a:rPr lang="en-US" sz="2200" dirty="0" smtClean="0">
                <a:solidFill>
                  <a:prstClr val="black"/>
                </a:solidFill>
                <a:cs typeface="Garamond"/>
              </a:rPr>
              <a:t/>
            </a:r>
            <a:br>
              <a:rPr lang="en-US" sz="2200" dirty="0" smtClean="0">
                <a:solidFill>
                  <a:prstClr val="black"/>
                </a:solidFill>
                <a:cs typeface="Garamond"/>
              </a:rPr>
            </a:br>
            <a:r>
              <a:rPr lang="en-US" sz="2200" dirty="0" smtClean="0">
                <a:solidFill>
                  <a:prstClr val="black"/>
                </a:solidFill>
                <a:cs typeface="Garamond"/>
              </a:rPr>
              <a:t>second </a:t>
            </a:r>
            <a:r>
              <a:rPr lang="en-US" sz="2200" dirty="0">
                <a:solidFill>
                  <a:prstClr val="black"/>
                </a:solidFill>
                <a:cs typeface="Garamond"/>
              </a:rPr>
              <a:t>table </a:t>
            </a:r>
            <a:r>
              <a:rPr lang="en-US" sz="2200" i="1" dirty="0">
                <a:solidFill>
                  <a:prstClr val="black"/>
                </a:solidFill>
                <a:cs typeface="Garamond"/>
              </a:rPr>
              <a:t>and</a:t>
            </a:r>
            <a:r>
              <a:rPr lang="en-US" sz="2200" dirty="0">
                <a:solidFill>
                  <a:prstClr val="black"/>
                </a:solidFill>
                <a:cs typeface="Garamond"/>
              </a:rPr>
              <a:t> </a:t>
            </a:r>
            <a:endParaRPr lang="en-US" sz="2200" dirty="0" smtClean="0">
              <a:solidFill>
                <a:prstClr val="black"/>
              </a:solidFill>
              <a:cs typeface="Garamond"/>
            </a:endParaRPr>
          </a:p>
          <a:p>
            <a:pPr marL="342900" lvl="1" indent="-342900" fontAlgn="auto">
              <a:lnSpc>
                <a:spcPct val="100000"/>
              </a:lnSpc>
              <a:spcBef>
                <a:spcPts val="0"/>
              </a:spcBef>
              <a:spcAft>
                <a:spcPts val="0"/>
              </a:spcAft>
              <a:buFont typeface="Wingdings" panose="05000000000000000000" pitchFamily="2" charset="2"/>
              <a:buChar char="§"/>
            </a:pPr>
            <a:r>
              <a:rPr lang="en-US" sz="2200" dirty="0" smtClean="0">
                <a:solidFill>
                  <a:prstClr val="black"/>
                </a:solidFill>
                <a:cs typeface="Garamond"/>
              </a:rPr>
              <a:t>A </a:t>
            </a:r>
            <a:r>
              <a:rPr lang="en-US" sz="2200" dirty="0">
                <a:solidFill>
                  <a:prstClr val="black"/>
                </a:solidFill>
                <a:cs typeface="Garamond"/>
              </a:rPr>
              <a:t>record in the second table is </a:t>
            </a:r>
            <a:r>
              <a:rPr lang="en-US" sz="2200" dirty="0" smtClean="0">
                <a:solidFill>
                  <a:prstClr val="black"/>
                </a:solidFill>
                <a:cs typeface="Garamond"/>
              </a:rPr>
              <a:t/>
            </a:r>
            <a:br>
              <a:rPr lang="en-US" sz="2200" dirty="0" smtClean="0">
                <a:solidFill>
                  <a:prstClr val="black"/>
                </a:solidFill>
                <a:cs typeface="Garamond"/>
              </a:rPr>
            </a:br>
            <a:r>
              <a:rPr lang="en-US" sz="2200" dirty="0" smtClean="0">
                <a:solidFill>
                  <a:prstClr val="black"/>
                </a:solidFill>
                <a:cs typeface="Garamond"/>
              </a:rPr>
              <a:t>associated </a:t>
            </a:r>
            <a:r>
              <a:rPr lang="en-US" sz="2200" dirty="0">
                <a:solidFill>
                  <a:prstClr val="black"/>
                </a:solidFill>
                <a:cs typeface="Garamond"/>
              </a:rPr>
              <a:t>with more than one </a:t>
            </a:r>
            <a:r>
              <a:rPr lang="en-US" sz="2200" dirty="0" smtClean="0">
                <a:solidFill>
                  <a:prstClr val="black"/>
                </a:solidFill>
                <a:cs typeface="Garamond"/>
              </a:rPr>
              <a:t/>
            </a:r>
            <a:br>
              <a:rPr lang="en-US" sz="2200" dirty="0" smtClean="0">
                <a:solidFill>
                  <a:prstClr val="black"/>
                </a:solidFill>
                <a:cs typeface="Garamond"/>
              </a:rPr>
            </a:br>
            <a:r>
              <a:rPr lang="en-US" sz="2200" dirty="0" smtClean="0">
                <a:solidFill>
                  <a:prstClr val="black"/>
                </a:solidFill>
                <a:cs typeface="Garamond"/>
              </a:rPr>
              <a:t>record </a:t>
            </a:r>
            <a:r>
              <a:rPr lang="en-US" sz="2200" dirty="0">
                <a:solidFill>
                  <a:prstClr val="black"/>
                </a:solidFill>
                <a:cs typeface="Garamond"/>
              </a:rPr>
              <a:t>in the first table </a:t>
            </a:r>
          </a:p>
          <a:p>
            <a:endParaRPr lang="en-US"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15</a:t>
            </a:fld>
            <a:endParaRPr lang="en-US" dirty="0"/>
          </a:p>
        </p:txBody>
      </p:sp>
      <p:pic>
        <p:nvPicPr>
          <p:cNvPr id="3" name="Picture 2"/>
          <p:cNvPicPr>
            <a:picLocks noChangeAspect="1"/>
          </p:cNvPicPr>
          <p:nvPr/>
        </p:nvPicPr>
        <p:blipFill>
          <a:blip r:embed="rId2"/>
          <a:stretch>
            <a:fillRect/>
          </a:stretch>
        </p:blipFill>
        <p:spPr>
          <a:xfrm>
            <a:off x="3733800" y="2057400"/>
            <a:ext cx="5592148" cy="4222750"/>
          </a:xfrm>
          <a:prstGeom prst="rect">
            <a:avLst/>
          </a:prstGeom>
        </p:spPr>
      </p:pic>
      <p:sp>
        <p:nvSpPr>
          <p:cNvPr id="6" name="TextBox 5"/>
          <p:cNvSpPr txBox="1"/>
          <p:nvPr/>
        </p:nvSpPr>
        <p:spPr>
          <a:xfrm>
            <a:off x="4114800" y="1797280"/>
            <a:ext cx="2961260" cy="258532"/>
          </a:xfrm>
          <a:prstGeom prst="rect">
            <a:avLst/>
          </a:prstGeom>
          <a:noFill/>
        </p:spPr>
        <p:txBody>
          <a:bodyPr wrap="none" rtlCol="0">
            <a:spAutoFit/>
          </a:bodyPr>
          <a:lstStyle/>
          <a:p>
            <a:pPr>
              <a:lnSpc>
                <a:spcPct val="90000"/>
              </a:lnSpc>
            </a:pPr>
            <a:r>
              <a:rPr lang="en-US" sz="1200" b="1" dirty="0" smtClean="0">
                <a:latin typeface="Garamond" panose="02020404030301010803" pitchFamily="18" charset="0"/>
              </a:rPr>
              <a:t>Figure 2-7: </a:t>
            </a:r>
            <a:r>
              <a:rPr lang="en-US" sz="1200" dirty="0" smtClean="0">
                <a:latin typeface="Garamond" panose="02020404030301010803" pitchFamily="18" charset="0"/>
              </a:rPr>
              <a:t>Many to Many Table Relationship</a:t>
            </a:r>
          </a:p>
        </p:txBody>
      </p:sp>
    </p:spTree>
    <p:extLst>
      <p:ext uri="{BB962C8B-B14F-4D97-AF65-F5344CB8AC3E}">
        <p14:creationId xmlns:p14="http://schemas.microsoft.com/office/powerpoint/2010/main" val="41204872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553200" cy="990600"/>
          </a:xfrm>
        </p:spPr>
        <p:txBody>
          <a:bodyPr>
            <a:normAutofit/>
          </a:bodyPr>
          <a:lstStyle/>
          <a:p>
            <a:pPr algn="ctr"/>
            <a:r>
              <a:rPr lang="en-US" sz="4000" b="1" dirty="0" smtClean="0">
                <a:latin typeface="+mn-lt"/>
                <a:cs typeface="Garamond"/>
              </a:rPr>
              <a:t>Many-to-Many</a:t>
            </a:r>
            <a:r>
              <a:rPr lang="en-US" sz="3600" b="1" dirty="0" smtClean="0">
                <a:latin typeface="+mn-lt"/>
                <a:cs typeface="Garamond"/>
              </a:rPr>
              <a:t> Relationship</a:t>
            </a:r>
            <a:endParaRPr lang="en-US" sz="3600" b="1" dirty="0">
              <a:latin typeface="+mn-lt"/>
              <a:cs typeface="Garamond"/>
            </a:endParaRPr>
          </a:p>
        </p:txBody>
      </p:sp>
      <p:sp>
        <p:nvSpPr>
          <p:cNvPr id="3" name="Content Placeholder 2"/>
          <p:cNvSpPr>
            <a:spLocks noGrp="1"/>
          </p:cNvSpPr>
          <p:nvPr>
            <p:ph idx="1"/>
          </p:nvPr>
        </p:nvSpPr>
        <p:spPr/>
        <p:txBody>
          <a:bodyPr>
            <a:normAutofit/>
          </a:bodyPr>
          <a:lstStyle/>
          <a:p>
            <a:r>
              <a:rPr lang="en-US" dirty="0">
                <a:cs typeface="Garamond"/>
              </a:rPr>
              <a:t>To handle a many-to-many relationship, a separate table, called an </a:t>
            </a:r>
            <a:r>
              <a:rPr lang="en-US" b="1" dirty="0">
                <a:cs typeface="Garamond"/>
              </a:rPr>
              <a:t>associative entity</a:t>
            </a:r>
            <a:r>
              <a:rPr lang="en-US" dirty="0">
                <a:cs typeface="Garamond"/>
              </a:rPr>
              <a:t> (or </a:t>
            </a:r>
            <a:r>
              <a:rPr lang="en-US" b="1" dirty="0">
                <a:cs typeface="Garamond"/>
              </a:rPr>
              <a:t>junction table</a:t>
            </a:r>
            <a:r>
              <a:rPr lang="en-US" dirty="0" smtClean="0">
                <a:cs typeface="Garamond"/>
              </a:rPr>
              <a:t>) </a:t>
            </a:r>
            <a:r>
              <a:rPr lang="en-US" dirty="0">
                <a:cs typeface="Garamond"/>
              </a:rPr>
              <a:t>separates the many-to-many relationship into two one-to-</a:t>
            </a:r>
            <a:r>
              <a:rPr lang="en-US" dirty="0" smtClean="0">
                <a:cs typeface="Garamond"/>
              </a:rPr>
              <a:t>many relationships.</a:t>
            </a:r>
          </a:p>
          <a:p>
            <a:r>
              <a:rPr lang="en-US" dirty="0">
                <a:cs typeface="Garamond"/>
              </a:rPr>
              <a:t>Each record in the associative entity table contains FKs from the two tables it </a:t>
            </a:r>
            <a:r>
              <a:rPr lang="en-US" dirty="0" smtClean="0">
                <a:cs typeface="Garamond"/>
              </a:rPr>
              <a:t>joins.</a:t>
            </a:r>
          </a:p>
          <a:p>
            <a:r>
              <a:rPr lang="en-US" dirty="0" smtClean="0">
                <a:cs typeface="Garamond"/>
              </a:rPr>
              <a:t>Together</a:t>
            </a:r>
            <a:r>
              <a:rPr lang="en-US" dirty="0">
                <a:cs typeface="Garamond"/>
              </a:rPr>
              <a:t>, these two FKs become the PK in the associative entity in order to make each record unique. These two fields together are called a </a:t>
            </a:r>
            <a:r>
              <a:rPr lang="en-US" b="1" dirty="0">
                <a:cs typeface="Garamond"/>
              </a:rPr>
              <a:t>concatenated key</a:t>
            </a:r>
            <a:r>
              <a:rPr lang="en-US" dirty="0">
                <a:cs typeface="Garamond"/>
              </a:rPr>
              <a:t>. </a:t>
            </a:r>
          </a:p>
        </p:txBody>
      </p:sp>
      <p:sp>
        <p:nvSpPr>
          <p:cNvPr id="4" name="Slide Number Placeholder 3"/>
          <p:cNvSpPr>
            <a:spLocks noGrp="1"/>
          </p:cNvSpPr>
          <p:nvPr>
            <p:ph type="sldNum" sz="quarter" idx="4"/>
          </p:nvPr>
        </p:nvSpPr>
        <p:spPr/>
        <p:txBody>
          <a:bodyPr/>
          <a:lstStyle/>
          <a:p>
            <a:fld id="{F60E1ACD-54E7-4E93-8CB7-920190DA3BE7}" type="slidenum">
              <a:rPr lang="en-US" smtClean="0"/>
              <a:pPr/>
              <a:t>16</a:t>
            </a:fld>
            <a:endParaRPr lang="en-US" dirty="0"/>
          </a:p>
        </p:txBody>
      </p:sp>
    </p:spTree>
    <p:extLst>
      <p:ext uri="{BB962C8B-B14F-4D97-AF65-F5344CB8AC3E}">
        <p14:creationId xmlns:p14="http://schemas.microsoft.com/office/powerpoint/2010/main" val="28466615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381000"/>
            <a:ext cx="9067800" cy="1143000"/>
          </a:xfrm>
        </p:spPr>
        <p:txBody>
          <a:bodyPr>
            <a:normAutofit/>
          </a:bodyPr>
          <a:lstStyle/>
          <a:p>
            <a:pPr algn="ctr"/>
            <a:r>
              <a:rPr lang="en-US" sz="4000" b="1" dirty="0" smtClean="0">
                <a:latin typeface="+mn-lt"/>
              </a:rPr>
              <a:t>Referential Integrity Rule </a:t>
            </a:r>
            <a:endParaRPr lang="en-US" sz="4000" b="1" dirty="0">
              <a:latin typeface="+mn-lt"/>
            </a:endParaRPr>
          </a:p>
        </p:txBody>
      </p:sp>
      <p:sp>
        <p:nvSpPr>
          <p:cNvPr id="3" name="Content Placeholder 2"/>
          <p:cNvSpPr>
            <a:spLocks noGrp="1"/>
          </p:cNvSpPr>
          <p:nvPr>
            <p:ph idx="1"/>
          </p:nvPr>
        </p:nvSpPr>
        <p:spPr>
          <a:xfrm>
            <a:off x="235131" y="1698099"/>
            <a:ext cx="8673737" cy="4497256"/>
          </a:xfrm>
        </p:spPr>
        <p:txBody>
          <a:bodyPr>
            <a:noAutofit/>
          </a:bodyPr>
          <a:lstStyle/>
          <a:p>
            <a:r>
              <a:rPr lang="en-US" sz="2400" b="1" dirty="0" smtClean="0">
                <a:cs typeface="Garamond"/>
              </a:rPr>
              <a:t>Referential integrity rule </a:t>
            </a:r>
            <a:r>
              <a:rPr lang="en-US" sz="2400" dirty="0" smtClean="0">
                <a:cs typeface="Garamond"/>
              </a:rPr>
              <a:t>- a database constraint that ensures that relationships between tables remain valid and consistent</a:t>
            </a:r>
          </a:p>
          <a:p>
            <a:pPr marL="227013" indent="-227013"/>
            <a:r>
              <a:rPr lang="en-US" sz="2400" dirty="0" smtClean="0">
                <a:cs typeface="Garamond"/>
              </a:rPr>
              <a:t>When </a:t>
            </a:r>
            <a:r>
              <a:rPr lang="en-US" sz="2400" dirty="0">
                <a:cs typeface="Garamond"/>
              </a:rPr>
              <a:t>one table is linked to another table through the PK/FK, </a:t>
            </a:r>
            <a:r>
              <a:rPr lang="en-US" sz="2400" dirty="0" smtClean="0">
                <a:cs typeface="Garamond"/>
              </a:rPr>
              <a:t>referential </a:t>
            </a:r>
            <a:r>
              <a:rPr lang="en-US" sz="2400" dirty="0">
                <a:cs typeface="Garamond"/>
              </a:rPr>
              <a:t>integrity dictates that you may not add a record to the table that contains the FK unless there is a corresponding PK in the linked </a:t>
            </a:r>
            <a:r>
              <a:rPr lang="en-US" sz="2400" dirty="0" smtClean="0">
                <a:cs typeface="Garamond"/>
              </a:rPr>
              <a:t>table</a:t>
            </a:r>
          </a:p>
          <a:p>
            <a:pPr marL="285750" indent="-285750"/>
            <a:r>
              <a:rPr lang="en-US" sz="2400" dirty="0" smtClean="0">
                <a:cs typeface="Garamond"/>
              </a:rPr>
              <a:t>Also, you cannot delete a record in the PK table if that PK is a FK in another table. </a:t>
            </a:r>
          </a:p>
          <a:p>
            <a:pPr marL="285750" indent="-285750"/>
            <a:r>
              <a:rPr lang="en-US" sz="2400" dirty="0" smtClean="0">
                <a:cs typeface="Garamond"/>
              </a:rPr>
              <a:t>Also, cannot change PK if change invalidates the link to data in the FK table</a:t>
            </a:r>
          </a:p>
        </p:txBody>
      </p:sp>
      <p:sp>
        <p:nvSpPr>
          <p:cNvPr id="4" name="Slide Number Placeholder 3"/>
          <p:cNvSpPr>
            <a:spLocks noGrp="1"/>
          </p:cNvSpPr>
          <p:nvPr>
            <p:ph type="sldNum" sz="quarter" idx="4"/>
          </p:nvPr>
        </p:nvSpPr>
        <p:spPr/>
        <p:txBody>
          <a:bodyPr/>
          <a:lstStyle/>
          <a:p>
            <a:fld id="{F60E1ACD-54E7-4E93-8CB7-920190DA3BE7}" type="slidenum">
              <a:rPr lang="en-US" smtClean="0"/>
              <a:pPr/>
              <a:t>17</a:t>
            </a:fld>
            <a:endParaRPr lang="en-US" dirty="0"/>
          </a:p>
        </p:txBody>
      </p:sp>
    </p:spTree>
    <p:extLst>
      <p:ext uri="{BB962C8B-B14F-4D97-AF65-F5344CB8AC3E}">
        <p14:creationId xmlns:p14="http://schemas.microsoft.com/office/powerpoint/2010/main" val="24443712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cs typeface="Garamond"/>
              </a:rPr>
              <a:t>Database Normalization</a:t>
            </a:r>
            <a:endParaRPr lang="en-US" sz="4000" b="1" dirty="0">
              <a:latin typeface="+mn-lt"/>
              <a:cs typeface="Garamond"/>
            </a:endParaRPr>
          </a:p>
        </p:txBody>
      </p:sp>
      <p:sp>
        <p:nvSpPr>
          <p:cNvPr id="3" name="Content Placeholder 2"/>
          <p:cNvSpPr>
            <a:spLocks noGrp="1"/>
          </p:cNvSpPr>
          <p:nvPr>
            <p:ph idx="1"/>
          </p:nvPr>
        </p:nvSpPr>
        <p:spPr/>
        <p:txBody>
          <a:bodyPr>
            <a:normAutofit/>
          </a:bodyPr>
          <a:lstStyle/>
          <a:p>
            <a:r>
              <a:rPr lang="en-US" b="1" dirty="0">
                <a:cs typeface="Garamond"/>
              </a:rPr>
              <a:t>D</a:t>
            </a:r>
            <a:r>
              <a:rPr lang="en-US" b="1" dirty="0" smtClean="0">
                <a:cs typeface="Garamond"/>
              </a:rPr>
              <a:t>atabase</a:t>
            </a:r>
            <a:r>
              <a:rPr lang="en-US" dirty="0" smtClean="0">
                <a:cs typeface="Garamond"/>
              </a:rPr>
              <a:t> </a:t>
            </a:r>
            <a:r>
              <a:rPr lang="en-US" b="1" dirty="0" smtClean="0">
                <a:cs typeface="Garamond"/>
              </a:rPr>
              <a:t>normalization </a:t>
            </a:r>
            <a:r>
              <a:rPr lang="en-US" dirty="0" smtClean="0">
                <a:cs typeface="Garamond"/>
              </a:rPr>
              <a:t>-</a:t>
            </a:r>
            <a:r>
              <a:rPr lang="en-US" b="1" dirty="0" smtClean="0">
                <a:cs typeface="Garamond"/>
              </a:rPr>
              <a:t> </a:t>
            </a:r>
            <a:r>
              <a:rPr lang="en-US" dirty="0" smtClean="0">
                <a:cs typeface="Garamond"/>
              </a:rPr>
              <a:t>a </a:t>
            </a:r>
            <a:r>
              <a:rPr lang="en-US" dirty="0">
                <a:cs typeface="Garamond"/>
              </a:rPr>
              <a:t>sophisticated process </a:t>
            </a:r>
            <a:r>
              <a:rPr lang="en-US" dirty="0" smtClean="0">
                <a:cs typeface="Garamond"/>
              </a:rPr>
              <a:t>to </a:t>
            </a:r>
            <a:r>
              <a:rPr lang="en-US" dirty="0">
                <a:cs typeface="Garamond"/>
              </a:rPr>
              <a:t>structure fields and tables in a </a:t>
            </a:r>
            <a:r>
              <a:rPr lang="en-US" dirty="0" smtClean="0">
                <a:cs typeface="Garamond"/>
              </a:rPr>
              <a:t>RDBMS</a:t>
            </a:r>
          </a:p>
          <a:p>
            <a:pPr lvl="1"/>
            <a:r>
              <a:rPr lang="en-US" dirty="0" smtClean="0">
                <a:cs typeface="Garamond"/>
              </a:rPr>
              <a:t>Eliminates </a:t>
            </a:r>
            <a:r>
              <a:rPr lang="en-US" dirty="0">
                <a:cs typeface="Garamond"/>
              </a:rPr>
              <a:t>redundant data </a:t>
            </a:r>
            <a:endParaRPr lang="en-US" dirty="0" smtClean="0">
              <a:cs typeface="Garamond"/>
            </a:endParaRPr>
          </a:p>
          <a:p>
            <a:pPr lvl="1"/>
            <a:r>
              <a:rPr lang="en-US" dirty="0" smtClean="0">
                <a:cs typeface="Garamond"/>
              </a:rPr>
              <a:t>Ensures </a:t>
            </a:r>
            <a:r>
              <a:rPr lang="en-US" dirty="0">
                <a:cs typeface="Garamond"/>
              </a:rPr>
              <a:t>that data dependencies make sense by storing </a:t>
            </a:r>
            <a:r>
              <a:rPr lang="en-US" dirty="0" smtClean="0">
                <a:cs typeface="Garamond"/>
              </a:rPr>
              <a:t>only related </a:t>
            </a:r>
            <a:r>
              <a:rPr lang="en-US" dirty="0">
                <a:cs typeface="Garamond"/>
              </a:rPr>
              <a:t>data in a table </a:t>
            </a:r>
            <a:endParaRPr lang="en-US" dirty="0" smtClean="0">
              <a:cs typeface="Garamond"/>
            </a:endParaRPr>
          </a:p>
          <a:p>
            <a:pPr lvl="1"/>
            <a:r>
              <a:rPr lang="en-US" dirty="0" smtClean="0">
                <a:cs typeface="Garamond"/>
              </a:rPr>
              <a:t>Isolates </a:t>
            </a:r>
            <a:r>
              <a:rPr lang="en-US" dirty="0">
                <a:cs typeface="Garamond"/>
              </a:rPr>
              <a:t>data so that additions, deletions, and modifications to a field are made only in one table and then propagated throughout the rest of the database through relationships </a:t>
            </a:r>
          </a:p>
        </p:txBody>
      </p:sp>
      <p:sp>
        <p:nvSpPr>
          <p:cNvPr id="4" name="Slide Number Placeholder 3"/>
          <p:cNvSpPr>
            <a:spLocks noGrp="1"/>
          </p:cNvSpPr>
          <p:nvPr>
            <p:ph type="sldNum" sz="quarter" idx="4"/>
          </p:nvPr>
        </p:nvSpPr>
        <p:spPr/>
        <p:txBody>
          <a:bodyPr/>
          <a:lstStyle/>
          <a:p>
            <a:fld id="{F60E1ACD-54E7-4E93-8CB7-920190DA3BE7}" type="slidenum">
              <a:rPr lang="en-US" smtClean="0"/>
              <a:pPr/>
              <a:t>18</a:t>
            </a:fld>
            <a:endParaRPr lang="en-US" dirty="0"/>
          </a:p>
        </p:txBody>
      </p:sp>
    </p:spTree>
    <p:extLst>
      <p:ext uri="{BB962C8B-B14F-4D97-AF65-F5344CB8AC3E}">
        <p14:creationId xmlns:p14="http://schemas.microsoft.com/office/powerpoint/2010/main" val="2245416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mn-lt"/>
                <a:cs typeface="Garamond"/>
              </a:rPr>
              <a:t>Data Not Normalized</a:t>
            </a:r>
            <a:endParaRPr lang="en-US" b="1" dirty="0">
              <a:latin typeface="+mn-lt"/>
              <a:cs typeface="Garamond"/>
            </a:endParaRPr>
          </a:p>
        </p:txBody>
      </p:sp>
      <p:sp>
        <p:nvSpPr>
          <p:cNvPr id="5" name="Content Placeholder 4"/>
          <p:cNvSpPr>
            <a:spLocks noGrp="1"/>
          </p:cNvSpPr>
          <p:nvPr>
            <p:ph idx="1"/>
          </p:nvPr>
        </p:nvSpPr>
        <p:spPr/>
        <p:txBody>
          <a:bodyPr/>
          <a:lstStyle/>
          <a:p>
            <a:r>
              <a:rPr lang="en-US" dirty="0" smtClean="0"/>
              <a:t>The data below is non normalized because there are repeating groups for Subject. </a:t>
            </a:r>
            <a:endParaRPr lang="en-US" dirty="0"/>
          </a:p>
          <a:p>
            <a:r>
              <a:rPr lang="en-US" dirty="0" smtClean="0"/>
              <a:t>Another way data is not normalized is if there is variability in the number of fields or if fields contain multiple values. </a:t>
            </a:r>
            <a:endParaRPr lang="en-US" dirty="0"/>
          </a:p>
          <a:p>
            <a:endParaRPr lang="en-US" dirty="0"/>
          </a:p>
        </p:txBody>
      </p:sp>
      <p:sp>
        <p:nvSpPr>
          <p:cNvPr id="3" name="Slide Number Placeholder 2"/>
          <p:cNvSpPr>
            <a:spLocks noGrp="1"/>
          </p:cNvSpPr>
          <p:nvPr>
            <p:ph type="sldNum" sz="quarter" idx="4"/>
          </p:nvPr>
        </p:nvSpPr>
        <p:spPr/>
        <p:txBody>
          <a:bodyPr/>
          <a:lstStyle/>
          <a:p>
            <a:fld id="{F60E1ACD-54E7-4E93-8CB7-920190DA3BE7}" type="slidenum">
              <a:rPr lang="en-US" smtClean="0"/>
              <a:pPr/>
              <a:t>19</a:t>
            </a:fld>
            <a:endParaRPr lang="en-US" dirty="0"/>
          </a:p>
        </p:txBody>
      </p:sp>
      <p:pic>
        <p:nvPicPr>
          <p:cNvPr id="4" name="Picture 3"/>
          <p:cNvPicPr>
            <a:picLocks noChangeAspect="1"/>
          </p:cNvPicPr>
          <p:nvPr/>
        </p:nvPicPr>
        <p:blipFill>
          <a:blip r:embed="rId2"/>
          <a:stretch>
            <a:fillRect/>
          </a:stretch>
        </p:blipFill>
        <p:spPr>
          <a:xfrm>
            <a:off x="1676400" y="4114800"/>
            <a:ext cx="6101734" cy="1377837"/>
          </a:xfrm>
          <a:prstGeom prst="rect">
            <a:avLst/>
          </a:prstGeom>
        </p:spPr>
      </p:pic>
    </p:spTree>
    <p:extLst>
      <p:ext uri="{BB962C8B-B14F-4D97-AF65-F5344CB8AC3E}">
        <p14:creationId xmlns:p14="http://schemas.microsoft.com/office/powerpoint/2010/main" val="3585238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1633670"/>
            <a:ext cx="8534400" cy="4343400"/>
          </a:xfrm>
        </p:spPr>
        <p:txBody>
          <a:bodyPr>
            <a:normAutofit/>
          </a:bodyPr>
          <a:lstStyle/>
          <a:p>
            <a:pPr marL="457200" lvl="0" indent="-457200" algn="l">
              <a:buFont typeface="Wingdings" panose="05000000000000000000" pitchFamily="2" charset="2"/>
              <a:buChar char="§"/>
            </a:pPr>
            <a:r>
              <a:rPr lang="en-US" dirty="0" smtClean="0">
                <a:solidFill>
                  <a:schemeClr val="tx1"/>
                </a:solidFill>
                <a:cs typeface="Garamond"/>
              </a:rPr>
              <a:t>Understand </a:t>
            </a:r>
            <a:r>
              <a:rPr lang="en-US" dirty="0">
                <a:solidFill>
                  <a:schemeClr val="tx1"/>
                </a:solidFill>
                <a:cs typeface="Garamond"/>
              </a:rPr>
              <a:t>the evolution of ERP architecture</a:t>
            </a:r>
          </a:p>
          <a:p>
            <a:pPr marL="457200" lvl="0" indent="-457200" algn="l">
              <a:buFont typeface="Wingdings" panose="05000000000000000000" pitchFamily="2" charset="2"/>
              <a:buChar char="§"/>
            </a:pPr>
            <a:r>
              <a:rPr lang="en-US" dirty="0">
                <a:solidFill>
                  <a:schemeClr val="tx1"/>
                </a:solidFill>
                <a:cs typeface="Garamond"/>
              </a:rPr>
              <a:t>Become familiar with relational database terminology, database relationships, and types of data stored in databases </a:t>
            </a:r>
          </a:p>
          <a:p>
            <a:pPr marL="457200" lvl="0" indent="-457200" algn="l">
              <a:buFont typeface="Wingdings" panose="05000000000000000000" pitchFamily="2" charset="2"/>
              <a:buChar char="§"/>
            </a:pPr>
            <a:r>
              <a:rPr lang="en-US" dirty="0">
                <a:solidFill>
                  <a:schemeClr val="tx1"/>
                </a:solidFill>
                <a:cs typeface="Garamond"/>
              </a:rPr>
              <a:t>Distinguish between customization and configuration of ERP software</a:t>
            </a:r>
          </a:p>
          <a:p>
            <a:pPr marL="457200" lvl="0" indent="-457200" algn="l">
              <a:buFont typeface="Wingdings" panose="05000000000000000000" pitchFamily="2" charset="2"/>
              <a:buChar char="§"/>
            </a:pPr>
            <a:r>
              <a:rPr lang="en-US" dirty="0">
                <a:solidFill>
                  <a:schemeClr val="tx1"/>
                </a:solidFill>
                <a:cs typeface="Garamond"/>
              </a:rPr>
              <a:t>Describe an ERP system landscape </a:t>
            </a:r>
          </a:p>
          <a:p>
            <a:pPr marL="457200" lvl="0" indent="-457200" algn="l">
              <a:buFont typeface="Wingdings" panose="05000000000000000000" pitchFamily="2" charset="2"/>
              <a:buChar char="§"/>
            </a:pPr>
            <a:r>
              <a:rPr lang="en-US" dirty="0">
                <a:solidFill>
                  <a:schemeClr val="tx1"/>
                </a:solidFill>
                <a:cs typeface="Garamond"/>
              </a:rPr>
              <a:t>Identify criteria for choosing between on-premise and cloud computing</a:t>
            </a:r>
          </a:p>
          <a:p>
            <a:pPr marL="457200" lvl="0" indent="-457200" algn="l">
              <a:buFont typeface="Wingdings" panose="05000000000000000000" pitchFamily="2" charset="2"/>
              <a:buChar char="§"/>
            </a:pPr>
            <a:r>
              <a:rPr lang="en-US" dirty="0">
                <a:solidFill>
                  <a:schemeClr val="tx1"/>
                </a:solidFill>
                <a:cs typeface="Garamond"/>
              </a:rPr>
              <a:t>Recognize </a:t>
            </a:r>
            <a:r>
              <a:rPr lang="en-US" dirty="0" smtClean="0">
                <a:solidFill>
                  <a:schemeClr val="tx1"/>
                </a:solidFill>
                <a:cs typeface="Garamond"/>
              </a:rPr>
              <a:t>ERP mobility issues </a:t>
            </a:r>
            <a:endParaRPr lang="en-US" dirty="0">
              <a:solidFill>
                <a:schemeClr val="tx1"/>
              </a:solidFill>
              <a:cs typeface="Garamond"/>
            </a:endParaRPr>
          </a:p>
          <a:p>
            <a:pPr marL="457200" indent="-457200">
              <a:buFont typeface="Wingdings" panose="05000000000000000000" pitchFamily="2" charset="2"/>
              <a:buChar char="§"/>
            </a:pPr>
            <a:endParaRPr lang="en-US" dirty="0">
              <a:cs typeface="Garamond"/>
            </a:endParaRPr>
          </a:p>
        </p:txBody>
      </p:sp>
      <p:sp>
        <p:nvSpPr>
          <p:cNvPr id="3" name="TextBox 2"/>
          <p:cNvSpPr txBox="1"/>
          <p:nvPr/>
        </p:nvSpPr>
        <p:spPr>
          <a:xfrm>
            <a:off x="533400" y="533400"/>
            <a:ext cx="8229600" cy="707886"/>
          </a:xfrm>
          <a:prstGeom prst="rect">
            <a:avLst/>
          </a:prstGeom>
          <a:noFill/>
        </p:spPr>
        <p:txBody>
          <a:bodyPr wrap="square" rtlCol="0">
            <a:spAutoFit/>
          </a:bodyPr>
          <a:lstStyle/>
          <a:p>
            <a:pPr algn="ctr"/>
            <a:r>
              <a:rPr lang="en-US" sz="4000" b="1" dirty="0" smtClean="0">
                <a:latin typeface="+mj-lt"/>
                <a:cs typeface="Garamond"/>
              </a:rPr>
              <a:t>Objectives</a:t>
            </a:r>
            <a:endParaRPr lang="en-US" sz="4000" b="1" dirty="0">
              <a:latin typeface="+mj-lt"/>
              <a:cs typeface="Garamond"/>
            </a:endParaRPr>
          </a:p>
        </p:txBody>
      </p:sp>
      <p:sp>
        <p:nvSpPr>
          <p:cNvPr id="4" name="Slide Number Placeholder 3"/>
          <p:cNvSpPr>
            <a:spLocks noGrp="1"/>
          </p:cNvSpPr>
          <p:nvPr>
            <p:ph type="sldNum" sz="quarter" idx="12"/>
          </p:nvPr>
        </p:nvSpPr>
        <p:spPr/>
        <p:txBody>
          <a:bodyPr/>
          <a:lstStyle/>
          <a:p>
            <a:pPr>
              <a:defRPr/>
            </a:pPr>
            <a:fld id="{7F6B52B4-BD0C-42DC-8775-3CDE5EFA14FE}" type="slidenum">
              <a:rPr lang="en-US" altLang="en-US" smtClean="0"/>
              <a:pPr>
                <a:defRPr/>
              </a:pPr>
              <a:t>2</a:t>
            </a:fld>
            <a:endParaRPr lang="en-US" altLang="en-US" dirty="0"/>
          </a:p>
        </p:txBody>
      </p:sp>
    </p:spTree>
    <p:extLst>
      <p:ext uri="{BB962C8B-B14F-4D97-AF65-F5344CB8AC3E}">
        <p14:creationId xmlns:p14="http://schemas.microsoft.com/office/powerpoint/2010/main" val="39571955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Normal Form </a:t>
            </a:r>
            <a:endParaRPr lang="en-US" dirty="0"/>
          </a:p>
        </p:txBody>
      </p:sp>
      <p:sp>
        <p:nvSpPr>
          <p:cNvPr id="3" name="Content Placeholder 2"/>
          <p:cNvSpPr>
            <a:spLocks noGrp="1"/>
          </p:cNvSpPr>
          <p:nvPr>
            <p:ph idx="1"/>
          </p:nvPr>
        </p:nvSpPr>
        <p:spPr/>
        <p:txBody>
          <a:bodyPr/>
          <a:lstStyle/>
          <a:p>
            <a:r>
              <a:rPr lang="en-US" b="1" dirty="0">
                <a:cs typeface="Garamond"/>
              </a:rPr>
              <a:t>First normal form (1NF) </a:t>
            </a:r>
            <a:r>
              <a:rPr lang="en-US" dirty="0">
                <a:cs typeface="Garamond"/>
              </a:rPr>
              <a:t>-</a:t>
            </a:r>
            <a:r>
              <a:rPr lang="en-US" b="1" dirty="0">
                <a:cs typeface="Garamond"/>
              </a:rPr>
              <a:t> </a:t>
            </a:r>
            <a:r>
              <a:rPr lang="en-US" dirty="0">
                <a:cs typeface="Garamond"/>
              </a:rPr>
              <a:t>deals with the</a:t>
            </a:r>
            <a:r>
              <a:rPr lang="en-US" b="1" dirty="0">
                <a:cs typeface="Garamond"/>
              </a:rPr>
              <a:t> </a:t>
            </a:r>
            <a:r>
              <a:rPr lang="en-US" dirty="0">
                <a:cs typeface="Garamond"/>
              </a:rPr>
              <a:t>“shape” of a record type. </a:t>
            </a:r>
            <a:r>
              <a:rPr lang="en-US" dirty="0" smtClean="0">
                <a:cs typeface="Garamond"/>
              </a:rPr>
              <a:t>The data in this table is in 1NF because every field contains one value and nulls in fields are eliminated by making sure each repeating group attribute contains a data value. Also, all records have same number of fields. </a:t>
            </a:r>
            <a:endParaRPr lang="en-US" dirty="0">
              <a:cs typeface="Garamond"/>
            </a:endParaRPr>
          </a:p>
          <a:p>
            <a:endParaRPr lang="en-US"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20</a:t>
            </a:fld>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2092325" y="4343400"/>
            <a:ext cx="5111750" cy="1408430"/>
          </a:xfrm>
          <a:prstGeom prst="rect">
            <a:avLst/>
          </a:prstGeom>
        </p:spPr>
      </p:pic>
    </p:spTree>
    <p:extLst>
      <p:ext uri="{BB962C8B-B14F-4D97-AF65-F5344CB8AC3E}">
        <p14:creationId xmlns:p14="http://schemas.microsoft.com/office/powerpoint/2010/main" val="15347616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mn-lt"/>
                <a:cs typeface="Garamond"/>
              </a:rPr>
              <a:t>Second Normal Form</a:t>
            </a:r>
            <a:endParaRPr lang="en-US" b="1" dirty="0">
              <a:latin typeface="+mn-lt"/>
              <a:cs typeface="Garamond"/>
            </a:endParaRPr>
          </a:p>
        </p:txBody>
      </p:sp>
      <p:sp>
        <p:nvSpPr>
          <p:cNvPr id="4" name="Content Placeholder 3"/>
          <p:cNvSpPr>
            <a:spLocks noGrp="1"/>
          </p:cNvSpPr>
          <p:nvPr>
            <p:ph idx="1"/>
          </p:nvPr>
        </p:nvSpPr>
        <p:spPr/>
        <p:txBody>
          <a:bodyPr/>
          <a:lstStyle/>
          <a:p>
            <a:r>
              <a:rPr lang="en-US" dirty="0">
                <a:ea typeface="Cambria" panose="02040503050406030204" pitchFamily="18" charset="0"/>
                <a:cs typeface="Segoe UI" panose="020B0502040204020203" pitchFamily="34" charset="0"/>
              </a:rPr>
              <a:t>In </a:t>
            </a:r>
            <a:r>
              <a:rPr lang="en-US" b="1" dirty="0">
                <a:ea typeface="Cambria" panose="02040503050406030204" pitchFamily="18" charset="0"/>
                <a:cs typeface="Segoe UI" panose="020B0502040204020203" pitchFamily="34" charset="0"/>
              </a:rPr>
              <a:t>2NF</a:t>
            </a:r>
            <a:r>
              <a:rPr lang="en-US" dirty="0">
                <a:ea typeface="Cambria" panose="02040503050406030204" pitchFamily="18" charset="0"/>
                <a:cs typeface="Segoe UI" panose="020B0502040204020203" pitchFamily="34" charset="0"/>
              </a:rPr>
              <a:t> the table is in 1NF, and all fields refer </a:t>
            </a:r>
            <a:r>
              <a:rPr lang="en-US" dirty="0" smtClean="0">
                <a:ea typeface="Cambria" panose="02040503050406030204" pitchFamily="18" charset="0"/>
                <a:cs typeface="Segoe UI" panose="020B0502040204020203" pitchFamily="34" charset="0"/>
              </a:rPr>
              <a:t>to/ </a:t>
            </a:r>
            <a:r>
              <a:rPr lang="en-US" dirty="0">
                <a:ea typeface="Cambria" panose="02040503050406030204" pitchFamily="18" charset="0"/>
                <a:cs typeface="Segoe UI" panose="020B0502040204020203" pitchFamily="34" charset="0"/>
              </a:rPr>
              <a:t>describe the PK value. If the PK is based on more than one field, each non-key field must depend on the whole of the </a:t>
            </a:r>
            <a:r>
              <a:rPr lang="en-US" b="1" dirty="0">
                <a:ea typeface="Cambria" panose="02040503050406030204" pitchFamily="18" charset="0"/>
                <a:cs typeface="Segoe UI" panose="020B0502040204020203" pitchFamily="34" charset="0"/>
              </a:rPr>
              <a:t>concatenated </a:t>
            </a:r>
            <a:r>
              <a:rPr lang="en-US" dirty="0">
                <a:ea typeface="Cambria" panose="02040503050406030204" pitchFamily="18" charset="0"/>
                <a:cs typeface="Segoe UI" panose="020B0502040204020203" pitchFamily="34" charset="0"/>
              </a:rPr>
              <a:t>key, not just one field in the PK, a situation known as a </a:t>
            </a:r>
            <a:r>
              <a:rPr lang="en-US" b="1" dirty="0">
                <a:ea typeface="Cambria" panose="02040503050406030204" pitchFamily="18" charset="0"/>
                <a:cs typeface="Segoe UI" panose="020B0502040204020203" pitchFamily="34" charset="0"/>
              </a:rPr>
              <a:t>partial dependency</a:t>
            </a:r>
            <a:r>
              <a:rPr lang="en-US" dirty="0">
                <a:ea typeface="Cambria" panose="02040503050406030204" pitchFamily="18" charset="0"/>
                <a:cs typeface="Segoe UI" panose="020B0502040204020203" pitchFamily="34" charset="0"/>
              </a:rPr>
              <a:t>. </a:t>
            </a:r>
            <a:endParaRPr lang="en-US" dirty="0"/>
          </a:p>
          <a:p>
            <a:endParaRPr lang="en-US" dirty="0"/>
          </a:p>
        </p:txBody>
      </p:sp>
      <p:sp>
        <p:nvSpPr>
          <p:cNvPr id="3" name="Slide Number Placeholder 2"/>
          <p:cNvSpPr>
            <a:spLocks noGrp="1"/>
          </p:cNvSpPr>
          <p:nvPr>
            <p:ph type="sldNum" sz="quarter" idx="4"/>
          </p:nvPr>
        </p:nvSpPr>
        <p:spPr/>
        <p:txBody>
          <a:bodyPr/>
          <a:lstStyle/>
          <a:p>
            <a:fld id="{F60E1ACD-54E7-4E93-8CB7-920190DA3BE7}" type="slidenum">
              <a:rPr lang="en-US" smtClean="0"/>
              <a:pPr/>
              <a:t>21</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895600" y="3657600"/>
            <a:ext cx="4324985" cy="1104900"/>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267200" y="4715193"/>
            <a:ext cx="2085975" cy="1456690"/>
          </a:xfrm>
          <a:prstGeom prst="rect">
            <a:avLst/>
          </a:prstGeom>
        </p:spPr>
      </p:pic>
    </p:spTree>
    <p:extLst>
      <p:ext uri="{BB962C8B-B14F-4D97-AF65-F5344CB8AC3E}">
        <p14:creationId xmlns:p14="http://schemas.microsoft.com/office/powerpoint/2010/main" val="24010853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mn-lt"/>
                <a:cs typeface="Garamond"/>
              </a:rPr>
              <a:t>Third Normal Form</a:t>
            </a:r>
            <a:endParaRPr lang="en-US" b="1" dirty="0">
              <a:latin typeface="+mn-lt"/>
              <a:cs typeface="Garamond"/>
            </a:endParaRPr>
          </a:p>
        </p:txBody>
      </p:sp>
      <p:sp>
        <p:nvSpPr>
          <p:cNvPr id="4" name="Content Placeholder 3"/>
          <p:cNvSpPr>
            <a:spLocks noGrp="1"/>
          </p:cNvSpPr>
          <p:nvPr>
            <p:ph idx="1"/>
          </p:nvPr>
        </p:nvSpPr>
        <p:spPr>
          <a:xfrm>
            <a:off x="609600" y="1371600"/>
            <a:ext cx="8077200" cy="4631922"/>
          </a:xfrm>
        </p:spPr>
        <p:txBody>
          <a:bodyPr/>
          <a:lstStyle/>
          <a:p>
            <a:r>
              <a:rPr lang="en-US" b="1" dirty="0">
                <a:cs typeface="Garamond"/>
              </a:rPr>
              <a:t>In 3NF</a:t>
            </a:r>
            <a:r>
              <a:rPr lang="en-US" dirty="0">
                <a:cs typeface="Garamond"/>
              </a:rPr>
              <a:t> the table meets 2NF requirements and all fields are mutually independent. Every non-key field is dependent only on the primary key. </a:t>
            </a:r>
          </a:p>
          <a:p>
            <a:pPr lvl="1"/>
            <a:r>
              <a:rPr lang="en-US" b="1" dirty="0">
                <a:cs typeface="Garamond"/>
              </a:rPr>
              <a:t>Transitive dependency </a:t>
            </a:r>
            <a:r>
              <a:rPr lang="en-US" dirty="0">
                <a:cs typeface="Garamond"/>
              </a:rPr>
              <a:t>is when one or more fields in a table are not dependent on the PK but on another key known as a </a:t>
            </a:r>
            <a:r>
              <a:rPr lang="en-US" b="1" dirty="0">
                <a:cs typeface="Garamond"/>
              </a:rPr>
              <a:t>determinant</a:t>
            </a:r>
            <a:r>
              <a:rPr lang="en-US" dirty="0">
                <a:cs typeface="Garamond"/>
              </a:rPr>
              <a:t>. </a:t>
            </a:r>
          </a:p>
          <a:p>
            <a:endParaRPr lang="en-US" dirty="0"/>
          </a:p>
        </p:txBody>
      </p:sp>
      <p:sp>
        <p:nvSpPr>
          <p:cNvPr id="3" name="Slide Number Placeholder 2"/>
          <p:cNvSpPr>
            <a:spLocks noGrp="1"/>
          </p:cNvSpPr>
          <p:nvPr>
            <p:ph type="sldNum" sz="quarter" idx="4"/>
          </p:nvPr>
        </p:nvSpPr>
        <p:spPr/>
        <p:txBody>
          <a:bodyPr/>
          <a:lstStyle/>
          <a:p>
            <a:fld id="{F60E1ACD-54E7-4E93-8CB7-920190DA3BE7}" type="slidenum">
              <a:rPr lang="en-US" smtClean="0"/>
              <a:pPr/>
              <a:t>22</a:t>
            </a:fld>
            <a:endParaRPr lang="en-US" dirty="0"/>
          </a:p>
        </p:txBody>
      </p:sp>
      <p:sp>
        <p:nvSpPr>
          <p:cNvPr id="10" name="TextBox 9"/>
          <p:cNvSpPr txBox="1"/>
          <p:nvPr/>
        </p:nvSpPr>
        <p:spPr>
          <a:xfrm>
            <a:off x="4267200" y="4114800"/>
            <a:ext cx="4724400" cy="461665"/>
          </a:xfrm>
          <a:prstGeom prst="rect">
            <a:avLst/>
          </a:prstGeom>
          <a:noFill/>
        </p:spPr>
        <p:txBody>
          <a:bodyPr wrap="square" rtlCol="0">
            <a:spAutoFit/>
          </a:bodyPr>
          <a:lstStyle/>
          <a:p>
            <a:r>
              <a:rPr lang="en-US" sz="2400" dirty="0" smtClean="0">
                <a:latin typeface="Garamond"/>
                <a:cs typeface="Garamond"/>
              </a:rPr>
              <a:t> </a:t>
            </a:r>
            <a:endParaRPr lang="en-US" sz="2400" dirty="0">
              <a:latin typeface="Garamond"/>
              <a:cs typeface="Garamond"/>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09600" y="4264131"/>
            <a:ext cx="4324985" cy="1104900"/>
          </a:xfrm>
          <a:prstGeom prst="rect">
            <a:avLst/>
          </a:prstGeom>
        </p:spPr>
      </p:pic>
      <p:pic>
        <p:nvPicPr>
          <p:cNvPr id="5" name="Picture 4"/>
          <p:cNvPicPr>
            <a:picLocks noChangeAspect="1"/>
          </p:cNvPicPr>
          <p:nvPr/>
        </p:nvPicPr>
        <p:blipFill>
          <a:blip r:embed="rId3"/>
          <a:stretch>
            <a:fillRect/>
          </a:stretch>
        </p:blipFill>
        <p:spPr>
          <a:xfrm>
            <a:off x="5495408" y="4319714"/>
            <a:ext cx="2627604" cy="993734"/>
          </a:xfrm>
          <a:prstGeom prst="rect">
            <a:avLst/>
          </a:prstGeom>
        </p:spPr>
      </p:pic>
    </p:spTree>
    <p:extLst>
      <p:ext uri="{BB962C8B-B14F-4D97-AF65-F5344CB8AC3E}">
        <p14:creationId xmlns:p14="http://schemas.microsoft.com/office/powerpoint/2010/main" val="1508468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latin typeface="+mn-lt"/>
                <a:cs typeface="Garamond"/>
              </a:rPr>
              <a:t>Structured Query </a:t>
            </a:r>
            <a:r>
              <a:rPr lang="en-US" sz="4000" b="1" dirty="0" smtClean="0">
                <a:latin typeface="+mn-lt"/>
                <a:cs typeface="Garamond"/>
              </a:rPr>
              <a:t>Language</a:t>
            </a:r>
            <a:r>
              <a:rPr lang="en-US" sz="4000" dirty="0">
                <a:latin typeface="+mn-lt"/>
                <a:cs typeface="Garamond"/>
              </a:rPr>
              <a:t/>
            </a:r>
            <a:br>
              <a:rPr lang="en-US" sz="4000" dirty="0">
                <a:latin typeface="+mn-lt"/>
                <a:cs typeface="Garamond"/>
              </a:rPr>
            </a:br>
            <a:endParaRPr lang="en-US" sz="4000" dirty="0">
              <a:latin typeface="+mn-lt"/>
              <a:cs typeface="Garamond"/>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11312367"/>
              </p:ext>
            </p:extLst>
          </p:nvPr>
        </p:nvGraphicFramePr>
        <p:xfrm>
          <a:off x="4572000" y="1574974"/>
          <a:ext cx="7239000" cy="4540306"/>
        </p:xfrm>
        <a:graphic>
          <a:graphicData uri="http://schemas.openxmlformats.org/presentationml/2006/ole">
            <mc:AlternateContent xmlns:mc="http://schemas.openxmlformats.org/markup-compatibility/2006">
              <mc:Choice xmlns:v="urn:schemas-microsoft-com:vml" Requires="v">
                <p:oleObj spid="_x0000_s2087" name="Document" r:id="rId4" imgW="6097155" imgH="3511721" progId="Word.Document.12">
                  <p:embed/>
                </p:oleObj>
              </mc:Choice>
              <mc:Fallback>
                <p:oleObj name="Document" r:id="rId4" imgW="6097155" imgH="3511721" progId="Word.Document.12">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74974"/>
                        <a:ext cx="7239000" cy="4540306"/>
                      </a:xfrm>
                      <a:prstGeom prst="rect">
                        <a:avLst/>
                      </a:prstGeom>
                      <a:noFill/>
                      <a:extLst/>
                    </p:spPr>
                  </p:pic>
                </p:oleObj>
              </mc:Fallback>
            </mc:AlternateContent>
          </a:graphicData>
        </a:graphic>
      </p:graphicFrame>
      <p:sp>
        <p:nvSpPr>
          <p:cNvPr id="7" name="Rectangle 6"/>
          <p:cNvSpPr/>
          <p:nvPr/>
        </p:nvSpPr>
        <p:spPr>
          <a:xfrm>
            <a:off x="381000" y="1295400"/>
            <a:ext cx="3962400" cy="3785652"/>
          </a:xfrm>
          <a:prstGeom prst="rect">
            <a:avLst/>
          </a:prstGeom>
        </p:spPr>
        <p:txBody>
          <a:bodyPr wrap="square">
            <a:spAutoFit/>
          </a:bodyPr>
          <a:lstStyle/>
          <a:p>
            <a:pPr marL="342900" indent="-342900">
              <a:buClr>
                <a:schemeClr val="tx2"/>
              </a:buClr>
              <a:buFont typeface="Wingdings" panose="05000000000000000000" pitchFamily="2" charset="2"/>
              <a:buChar char="§"/>
            </a:pPr>
            <a:r>
              <a:rPr lang="en-US" sz="2400" b="1" dirty="0">
                <a:cs typeface="Garamond"/>
              </a:rPr>
              <a:t>Structured Query Language (SQL</a:t>
            </a:r>
            <a:r>
              <a:rPr lang="en-US" sz="2400" b="1" dirty="0" smtClean="0">
                <a:cs typeface="Garamond"/>
              </a:rPr>
              <a:t>)</a:t>
            </a:r>
            <a:r>
              <a:rPr lang="en-US" sz="2400" dirty="0" smtClean="0">
                <a:cs typeface="Garamond"/>
              </a:rPr>
              <a:t>- a special </a:t>
            </a:r>
            <a:r>
              <a:rPr lang="en-US" sz="2400" dirty="0">
                <a:cs typeface="Garamond"/>
              </a:rPr>
              <a:t>purpose programming language for communicating with an RDBMS </a:t>
            </a:r>
            <a:endParaRPr lang="en-US" sz="2400" dirty="0" smtClean="0">
              <a:cs typeface="Garamond"/>
            </a:endParaRPr>
          </a:p>
          <a:p>
            <a:pPr marL="342900" indent="-342900">
              <a:buClr>
                <a:schemeClr val="tx2"/>
              </a:buClr>
              <a:buFont typeface="Wingdings" panose="05000000000000000000" pitchFamily="2" charset="2"/>
              <a:buChar char="§"/>
            </a:pPr>
            <a:r>
              <a:rPr lang="en-US" sz="2400" dirty="0" smtClean="0">
                <a:cs typeface="Garamond"/>
              </a:rPr>
              <a:t>Most common command is a </a:t>
            </a:r>
            <a:r>
              <a:rPr lang="en-US" sz="2400" b="1" dirty="0" smtClean="0">
                <a:cs typeface="Garamond"/>
              </a:rPr>
              <a:t>query</a:t>
            </a:r>
            <a:r>
              <a:rPr lang="en-US" sz="2400" dirty="0" smtClean="0">
                <a:cs typeface="Garamond"/>
              </a:rPr>
              <a:t>, which allows </a:t>
            </a:r>
            <a:r>
              <a:rPr lang="en-US" sz="2400" dirty="0">
                <a:cs typeface="Garamond"/>
              </a:rPr>
              <a:t>the user to describe desired </a:t>
            </a:r>
            <a:r>
              <a:rPr lang="en-US" sz="2400" dirty="0" smtClean="0">
                <a:cs typeface="Garamond"/>
              </a:rPr>
              <a:t>data</a:t>
            </a:r>
            <a:endParaRPr lang="en-US" sz="2400" dirty="0">
              <a:cs typeface="Garamond"/>
            </a:endParaRPr>
          </a:p>
        </p:txBody>
      </p:sp>
      <p:sp>
        <p:nvSpPr>
          <p:cNvPr id="3" name="Slide Number Placeholder 2"/>
          <p:cNvSpPr>
            <a:spLocks noGrp="1"/>
          </p:cNvSpPr>
          <p:nvPr>
            <p:ph type="sldNum" sz="quarter" idx="4"/>
          </p:nvPr>
        </p:nvSpPr>
        <p:spPr/>
        <p:txBody>
          <a:bodyPr/>
          <a:lstStyle/>
          <a:p>
            <a:fld id="{F60E1ACD-54E7-4E93-8CB7-920190DA3BE7}" type="slidenum">
              <a:rPr lang="en-US" smtClean="0"/>
              <a:pPr/>
              <a:t>23</a:t>
            </a:fld>
            <a:endParaRPr lang="en-US" dirty="0"/>
          </a:p>
        </p:txBody>
      </p:sp>
    </p:spTree>
    <p:extLst>
      <p:ext uri="{BB962C8B-B14F-4D97-AF65-F5344CB8AC3E}">
        <p14:creationId xmlns:p14="http://schemas.microsoft.com/office/powerpoint/2010/main" val="2292545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rPr>
              <a:t>ERP Data</a:t>
            </a:r>
            <a:endParaRPr lang="en-US" sz="4000" b="1" dirty="0">
              <a:latin typeface="+mn-lt"/>
            </a:endParaRPr>
          </a:p>
        </p:txBody>
      </p:sp>
      <p:sp>
        <p:nvSpPr>
          <p:cNvPr id="3" name="Content Placeholder 2"/>
          <p:cNvSpPr>
            <a:spLocks noGrp="1"/>
          </p:cNvSpPr>
          <p:nvPr>
            <p:ph idx="1"/>
          </p:nvPr>
        </p:nvSpPr>
        <p:spPr>
          <a:xfrm>
            <a:off x="489857" y="1524000"/>
            <a:ext cx="8229600" cy="4525963"/>
          </a:xfrm>
        </p:spPr>
        <p:txBody>
          <a:bodyPr>
            <a:noAutofit/>
          </a:bodyPr>
          <a:lstStyle/>
          <a:p>
            <a:r>
              <a:rPr lang="en-US" sz="2800" b="1" dirty="0">
                <a:cs typeface="Garamond"/>
              </a:rPr>
              <a:t>M</a:t>
            </a:r>
            <a:r>
              <a:rPr lang="en-US" sz="2800" b="1" dirty="0" smtClean="0">
                <a:cs typeface="Garamond"/>
              </a:rPr>
              <a:t>aster data </a:t>
            </a:r>
            <a:r>
              <a:rPr lang="en-US" sz="2800" dirty="0" smtClean="0">
                <a:cs typeface="Garamond"/>
              </a:rPr>
              <a:t>-</a:t>
            </a:r>
            <a:r>
              <a:rPr lang="en-US" sz="2800" b="1" dirty="0" smtClean="0">
                <a:cs typeface="Garamond"/>
              </a:rPr>
              <a:t> </a:t>
            </a:r>
            <a:r>
              <a:rPr lang="en-US" sz="2800" dirty="0" smtClean="0">
                <a:cs typeface="Garamond"/>
              </a:rPr>
              <a:t>relatively </a:t>
            </a:r>
            <a:r>
              <a:rPr lang="en-US" sz="2800" dirty="0">
                <a:cs typeface="Garamond"/>
              </a:rPr>
              <a:t>permanent data collected on entities in the </a:t>
            </a:r>
            <a:r>
              <a:rPr lang="en-US" sz="2800" dirty="0" smtClean="0">
                <a:cs typeface="Garamond"/>
              </a:rPr>
              <a:t>business. Remains </a:t>
            </a:r>
            <a:r>
              <a:rPr lang="en-US" sz="2800" dirty="0">
                <a:cs typeface="Garamond"/>
              </a:rPr>
              <a:t>stable over time but it can be </a:t>
            </a:r>
            <a:r>
              <a:rPr lang="en-US" sz="2800" dirty="0" smtClean="0">
                <a:cs typeface="Garamond"/>
              </a:rPr>
              <a:t>edited. </a:t>
            </a:r>
          </a:p>
          <a:p>
            <a:pPr lvl="1"/>
            <a:r>
              <a:rPr lang="en-US" sz="2400" dirty="0">
                <a:cs typeface="Garamond"/>
              </a:rPr>
              <a:t>G</a:t>
            </a:r>
            <a:r>
              <a:rPr lang="en-US" sz="2400" dirty="0" smtClean="0">
                <a:cs typeface="Garamond"/>
              </a:rPr>
              <a:t>enerally falls </a:t>
            </a:r>
            <a:r>
              <a:rPr lang="en-US" sz="2400" dirty="0">
                <a:cs typeface="Garamond"/>
              </a:rPr>
              <a:t>into four groupings: people, things, places, and concepts </a:t>
            </a:r>
            <a:endParaRPr lang="en-US" sz="2400" dirty="0" smtClean="0">
              <a:cs typeface="Garamond"/>
            </a:endParaRPr>
          </a:p>
          <a:p>
            <a:pPr lvl="1"/>
            <a:r>
              <a:rPr lang="en-US" sz="2400" dirty="0">
                <a:cs typeface="Garamond"/>
              </a:rPr>
              <a:t>Examples of master </a:t>
            </a:r>
            <a:r>
              <a:rPr lang="en-US" sz="2400" dirty="0" smtClean="0">
                <a:cs typeface="Garamond"/>
              </a:rPr>
              <a:t>data include employee </a:t>
            </a:r>
            <a:r>
              <a:rPr lang="en-US" sz="2400" dirty="0">
                <a:cs typeface="Garamond"/>
              </a:rPr>
              <a:t>master, </a:t>
            </a:r>
            <a:r>
              <a:rPr lang="en-US" sz="2400" dirty="0" smtClean="0">
                <a:cs typeface="Garamond"/>
              </a:rPr>
              <a:t>inventory </a:t>
            </a:r>
            <a:r>
              <a:rPr lang="en-US" sz="2400" dirty="0">
                <a:cs typeface="Garamond"/>
              </a:rPr>
              <a:t>master, </a:t>
            </a:r>
            <a:r>
              <a:rPr lang="en-US" sz="2400" dirty="0" smtClean="0">
                <a:cs typeface="Garamond"/>
              </a:rPr>
              <a:t>department </a:t>
            </a:r>
            <a:r>
              <a:rPr lang="en-US" sz="2400" dirty="0">
                <a:cs typeface="Garamond"/>
              </a:rPr>
              <a:t>master, and </a:t>
            </a:r>
            <a:r>
              <a:rPr lang="en-US" sz="2400" dirty="0" smtClean="0">
                <a:cs typeface="Garamond"/>
              </a:rPr>
              <a:t>licenses </a:t>
            </a:r>
            <a:r>
              <a:rPr lang="en-US" sz="2400" dirty="0">
                <a:cs typeface="Garamond"/>
              </a:rPr>
              <a:t>master </a:t>
            </a:r>
            <a:endParaRPr lang="en-US" sz="2400" dirty="0" smtClean="0">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24</a:t>
            </a:fld>
            <a:endParaRPr lang="en-US" dirty="0"/>
          </a:p>
        </p:txBody>
      </p:sp>
    </p:spTree>
    <p:extLst>
      <p:ext uri="{BB962C8B-B14F-4D97-AF65-F5344CB8AC3E}">
        <p14:creationId xmlns:p14="http://schemas.microsoft.com/office/powerpoint/2010/main" val="2392551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dirty="0" smtClean="0">
                <a:latin typeface="+mn-lt"/>
              </a:rPr>
              <a:t>ERP Data</a:t>
            </a:r>
            <a:endParaRPr lang="en-US" sz="4000" dirty="0">
              <a:latin typeface="+mn-lt"/>
            </a:endParaRPr>
          </a:p>
        </p:txBody>
      </p:sp>
      <p:sp>
        <p:nvSpPr>
          <p:cNvPr id="3" name="Content Placeholder 2"/>
          <p:cNvSpPr>
            <a:spLocks noGrp="1"/>
          </p:cNvSpPr>
          <p:nvPr>
            <p:ph idx="1"/>
          </p:nvPr>
        </p:nvSpPr>
        <p:spPr/>
        <p:txBody>
          <a:bodyPr>
            <a:normAutofit/>
          </a:bodyPr>
          <a:lstStyle/>
          <a:p>
            <a:r>
              <a:rPr lang="en-US" sz="2800" b="1" dirty="0">
                <a:cs typeface="Garamond"/>
              </a:rPr>
              <a:t>Transaction </a:t>
            </a:r>
            <a:r>
              <a:rPr lang="en-US" sz="2800" b="1" dirty="0" smtClean="0">
                <a:cs typeface="Garamond"/>
              </a:rPr>
              <a:t>data </a:t>
            </a:r>
            <a:r>
              <a:rPr lang="en-US" sz="2800" dirty="0" smtClean="0">
                <a:cs typeface="Garamond"/>
              </a:rPr>
              <a:t>- records </a:t>
            </a:r>
            <a:r>
              <a:rPr lang="en-US" sz="2800" dirty="0">
                <a:cs typeface="Garamond"/>
              </a:rPr>
              <a:t>of day-to-day business </a:t>
            </a:r>
            <a:r>
              <a:rPr lang="en-US" sz="2800" dirty="0" smtClean="0">
                <a:cs typeface="Garamond"/>
              </a:rPr>
              <a:t>events</a:t>
            </a:r>
          </a:p>
          <a:p>
            <a:pPr lvl="1"/>
            <a:r>
              <a:rPr lang="en-US" sz="2400" dirty="0" smtClean="0">
                <a:cs typeface="Garamond"/>
              </a:rPr>
              <a:t>Highly </a:t>
            </a:r>
            <a:r>
              <a:rPr lang="en-US" sz="2400" dirty="0">
                <a:cs typeface="Garamond"/>
              </a:rPr>
              <a:t>volatile </a:t>
            </a:r>
            <a:r>
              <a:rPr lang="en-US" sz="2400" dirty="0" smtClean="0">
                <a:cs typeface="Garamond"/>
              </a:rPr>
              <a:t>(unlike master data)</a:t>
            </a:r>
          </a:p>
          <a:p>
            <a:pPr lvl="1"/>
            <a:r>
              <a:rPr lang="en-US" sz="2400" dirty="0" smtClean="0">
                <a:cs typeface="Garamond"/>
              </a:rPr>
              <a:t>Transaction data accesses </a:t>
            </a:r>
            <a:r>
              <a:rPr lang="en-US" sz="2400" dirty="0">
                <a:cs typeface="Garamond"/>
              </a:rPr>
              <a:t>master data </a:t>
            </a:r>
            <a:r>
              <a:rPr lang="en-US" sz="2400" dirty="0" smtClean="0">
                <a:cs typeface="Garamond"/>
              </a:rPr>
              <a:t>in </a:t>
            </a:r>
            <a:r>
              <a:rPr lang="en-US" sz="2400" dirty="0">
                <a:cs typeface="Garamond"/>
              </a:rPr>
              <a:t>order to process the </a:t>
            </a:r>
            <a:r>
              <a:rPr lang="en-US" sz="2400" dirty="0" smtClean="0">
                <a:cs typeface="Garamond"/>
              </a:rPr>
              <a:t>event</a:t>
            </a:r>
          </a:p>
          <a:p>
            <a:pPr lvl="2"/>
            <a:r>
              <a:rPr lang="en-US" dirty="0" smtClean="0">
                <a:cs typeface="Garamond"/>
              </a:rPr>
              <a:t>A payroll disbursement </a:t>
            </a:r>
            <a:r>
              <a:rPr lang="en-US" dirty="0">
                <a:cs typeface="Garamond"/>
              </a:rPr>
              <a:t>is linked to a </a:t>
            </a:r>
            <a:r>
              <a:rPr lang="en-US" dirty="0" smtClean="0">
                <a:cs typeface="Garamond"/>
              </a:rPr>
              <a:t>specific </a:t>
            </a:r>
            <a:r>
              <a:rPr lang="en-US" dirty="0">
                <a:cs typeface="Garamond"/>
              </a:rPr>
              <a:t>employee </a:t>
            </a:r>
            <a:r>
              <a:rPr lang="en-US" dirty="0" smtClean="0">
                <a:cs typeface="Garamond"/>
              </a:rPr>
              <a:t>in the master data</a:t>
            </a:r>
            <a:endParaRPr lang="en-US" dirty="0">
              <a:cs typeface="Garamond"/>
            </a:endParaRPr>
          </a:p>
          <a:p>
            <a:pPr lvl="1"/>
            <a:r>
              <a:rPr lang="en-US" sz="2400" dirty="0">
                <a:cs typeface="Garamond"/>
              </a:rPr>
              <a:t>Examples of transaction data include purchase orders, general journal entries, sales invoices, and payroll </a:t>
            </a:r>
            <a:r>
              <a:rPr lang="en-US" sz="2400" dirty="0" smtClean="0">
                <a:cs typeface="Garamond"/>
              </a:rPr>
              <a:t>disbursements</a:t>
            </a:r>
            <a:endParaRPr lang="en-US" sz="2400" dirty="0">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25</a:t>
            </a:fld>
            <a:endParaRPr lang="en-US" dirty="0"/>
          </a:p>
        </p:txBody>
      </p:sp>
    </p:spTree>
    <p:extLst>
      <p:ext uri="{BB962C8B-B14F-4D97-AF65-F5344CB8AC3E}">
        <p14:creationId xmlns:p14="http://schemas.microsoft.com/office/powerpoint/2010/main" val="4997142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rPr>
              <a:t>ERP Data</a:t>
            </a:r>
            <a:endParaRPr lang="en-US" sz="4000" b="1" dirty="0">
              <a:latin typeface="+mn-lt"/>
            </a:endParaRPr>
          </a:p>
        </p:txBody>
      </p:sp>
      <p:sp>
        <p:nvSpPr>
          <p:cNvPr id="3" name="Content Placeholder 2"/>
          <p:cNvSpPr>
            <a:spLocks noGrp="1"/>
          </p:cNvSpPr>
          <p:nvPr>
            <p:ph idx="1"/>
          </p:nvPr>
        </p:nvSpPr>
        <p:spPr>
          <a:xfrm>
            <a:off x="457200" y="1676400"/>
            <a:ext cx="8229600" cy="4419600"/>
          </a:xfrm>
        </p:spPr>
        <p:txBody>
          <a:bodyPr>
            <a:noAutofit/>
          </a:bodyPr>
          <a:lstStyle/>
          <a:p>
            <a:r>
              <a:rPr lang="en-US" sz="2800" b="1" dirty="0" smtClean="0">
                <a:cs typeface="Garamond"/>
              </a:rPr>
              <a:t>Configuration data </a:t>
            </a:r>
            <a:r>
              <a:rPr lang="en-US" sz="2800" dirty="0" smtClean="0">
                <a:cs typeface="Garamond"/>
              </a:rPr>
              <a:t>-</a:t>
            </a:r>
            <a:r>
              <a:rPr lang="en-US" sz="2800" b="1" dirty="0" smtClean="0">
                <a:cs typeface="Garamond"/>
              </a:rPr>
              <a:t> </a:t>
            </a:r>
            <a:r>
              <a:rPr lang="en-US" sz="2800" dirty="0" smtClean="0">
                <a:cs typeface="Garamond"/>
              </a:rPr>
              <a:t>enables </a:t>
            </a:r>
            <a:r>
              <a:rPr lang="en-US" sz="2800" dirty="0">
                <a:cs typeface="Garamond"/>
              </a:rPr>
              <a:t>a company to tailor a particular aspect of the system to the way it chooses to do </a:t>
            </a:r>
            <a:r>
              <a:rPr lang="en-US" sz="2800" dirty="0" smtClean="0">
                <a:cs typeface="Garamond"/>
              </a:rPr>
              <a:t>business</a:t>
            </a:r>
          </a:p>
          <a:p>
            <a:pPr lvl="1"/>
            <a:r>
              <a:rPr lang="en-US" sz="2400" dirty="0">
                <a:cs typeface="Garamond"/>
              </a:rPr>
              <a:t>Includes setting up enterprise structural details such as number and type of plants, sales organizations, warehouses, and distribution </a:t>
            </a:r>
            <a:r>
              <a:rPr lang="en-US" sz="2400" dirty="0" smtClean="0">
                <a:cs typeface="Garamond"/>
              </a:rPr>
              <a:t>channels </a:t>
            </a:r>
          </a:p>
          <a:p>
            <a:pPr lvl="1"/>
            <a:r>
              <a:rPr lang="en-US" sz="2400" dirty="0" smtClean="0">
                <a:cs typeface="Garamond"/>
              </a:rPr>
              <a:t>Other examples: select fiscal year-end</a:t>
            </a:r>
            <a:r>
              <a:rPr lang="en-US" sz="2400" dirty="0">
                <a:cs typeface="Garamond"/>
              </a:rPr>
              <a:t>, default currency, and default language from various options allowed by the ERP system </a:t>
            </a:r>
            <a:endParaRPr lang="en-US" sz="2400" dirty="0" smtClean="0">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26</a:t>
            </a:fld>
            <a:endParaRPr lang="en-US" dirty="0"/>
          </a:p>
        </p:txBody>
      </p:sp>
    </p:spTree>
    <p:extLst>
      <p:ext uri="{BB962C8B-B14F-4D97-AF65-F5344CB8AC3E}">
        <p14:creationId xmlns:p14="http://schemas.microsoft.com/office/powerpoint/2010/main" val="3361619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3207" y="228600"/>
            <a:ext cx="8637587" cy="914400"/>
          </a:xfrm>
        </p:spPr>
        <p:txBody>
          <a:bodyPr>
            <a:normAutofit/>
          </a:bodyPr>
          <a:lstStyle/>
          <a:p>
            <a:pPr algn="ctr" eaLnBrk="1" hangingPunct="1"/>
            <a:r>
              <a:rPr lang="en-US" sz="4000" b="1" dirty="0" smtClean="0">
                <a:latin typeface="+mn-lt"/>
              </a:rPr>
              <a:t>Configuration </a:t>
            </a:r>
          </a:p>
        </p:txBody>
      </p:sp>
      <p:sp>
        <p:nvSpPr>
          <p:cNvPr id="9219" name="Rectangle 3"/>
          <p:cNvSpPr>
            <a:spLocks noGrp="1" noChangeArrowheads="1"/>
          </p:cNvSpPr>
          <p:nvPr>
            <p:ph sz="quarter" idx="1"/>
          </p:nvPr>
        </p:nvSpPr>
        <p:spPr>
          <a:xfrm>
            <a:off x="565680" y="1483128"/>
            <a:ext cx="8586787" cy="5068888"/>
          </a:xfrm>
        </p:spPr>
        <p:txBody>
          <a:bodyPr>
            <a:normAutofit/>
          </a:bodyPr>
          <a:lstStyle/>
          <a:p>
            <a:pPr>
              <a:lnSpc>
                <a:spcPct val="90000"/>
              </a:lnSpc>
            </a:pPr>
            <a:r>
              <a:rPr lang="en-US" b="1" dirty="0">
                <a:cs typeface="Garamond"/>
              </a:rPr>
              <a:t>Configuration</a:t>
            </a:r>
            <a:r>
              <a:rPr lang="en-US" dirty="0">
                <a:cs typeface="Garamond"/>
              </a:rPr>
              <a:t> </a:t>
            </a:r>
            <a:r>
              <a:rPr lang="en-US" dirty="0" smtClean="0">
                <a:cs typeface="Garamond"/>
              </a:rPr>
              <a:t>- </a:t>
            </a:r>
            <a:r>
              <a:rPr lang="en-US" dirty="0">
                <a:cs typeface="Garamond"/>
              </a:rPr>
              <a:t>the process of selecting parameters that enable a company to tailor a particular aspect of the system to the way it chooses to do business </a:t>
            </a:r>
            <a:endParaRPr lang="en-US" dirty="0" smtClean="0">
              <a:cs typeface="Garamond"/>
            </a:endParaRPr>
          </a:p>
          <a:p>
            <a:pPr>
              <a:lnSpc>
                <a:spcPct val="90000"/>
              </a:lnSpc>
            </a:pPr>
            <a:r>
              <a:rPr lang="en-US" dirty="0">
                <a:cs typeface="Garamond"/>
              </a:rPr>
              <a:t>System </a:t>
            </a:r>
            <a:r>
              <a:rPr lang="en-US" dirty="0" smtClean="0">
                <a:cs typeface="Garamond"/>
              </a:rPr>
              <a:t>integrators and/or project team </a:t>
            </a:r>
            <a:r>
              <a:rPr lang="en-US" dirty="0">
                <a:cs typeface="Garamond"/>
              </a:rPr>
              <a:t>will configure the system during </a:t>
            </a:r>
            <a:r>
              <a:rPr lang="en-US" dirty="0" smtClean="0">
                <a:cs typeface="Garamond"/>
              </a:rPr>
              <a:t>implementation </a:t>
            </a:r>
          </a:p>
          <a:p>
            <a:pPr lvl="1">
              <a:lnSpc>
                <a:spcPct val="90000"/>
              </a:lnSpc>
            </a:pPr>
            <a:r>
              <a:rPr lang="en-US" sz="2800" dirty="0" smtClean="0">
                <a:cs typeface="Garamond"/>
              </a:rPr>
              <a:t>Examples: configuring accounting preferences, reversing entries, or to ‘enforce holds’</a:t>
            </a:r>
          </a:p>
          <a:p>
            <a:r>
              <a:rPr lang="en-US" dirty="0" smtClean="0">
                <a:cs typeface="Garamond"/>
              </a:rPr>
              <a:t>Options are stored as configuration data in configuration tables</a:t>
            </a:r>
          </a:p>
        </p:txBody>
      </p:sp>
      <p:sp>
        <p:nvSpPr>
          <p:cNvPr id="2" name="Slide Number Placeholder 1"/>
          <p:cNvSpPr>
            <a:spLocks noGrp="1"/>
          </p:cNvSpPr>
          <p:nvPr>
            <p:ph type="sldNum" sz="quarter" idx="4"/>
          </p:nvPr>
        </p:nvSpPr>
        <p:spPr/>
        <p:txBody>
          <a:bodyPr/>
          <a:lstStyle/>
          <a:p>
            <a:fld id="{F60E1ACD-54E7-4E93-8CB7-920190DA3BE7}" type="slidenum">
              <a:rPr lang="en-US" smtClean="0"/>
              <a:pPr/>
              <a:t>27</a:t>
            </a:fld>
            <a:endParaRPr lang="en-US" dirty="0"/>
          </a:p>
        </p:txBody>
      </p:sp>
    </p:spTree>
    <p:extLst>
      <p:ext uri="{BB962C8B-B14F-4D97-AF65-F5344CB8AC3E}">
        <p14:creationId xmlns:p14="http://schemas.microsoft.com/office/powerpoint/2010/main" val="1184140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3"/>
            <a:ext cx="9144000" cy="1143000"/>
          </a:xfrm>
        </p:spPr>
        <p:txBody>
          <a:bodyPr>
            <a:noAutofit/>
          </a:bodyPr>
          <a:lstStyle/>
          <a:p>
            <a:pPr algn="ctr"/>
            <a:r>
              <a:rPr lang="en-US" sz="4000" b="1" dirty="0" smtClean="0"/>
              <a:t>NetSuite Accounting Preferences</a:t>
            </a:r>
            <a:endParaRPr lang="en-US" sz="4000" b="1" dirty="0"/>
          </a:p>
        </p:txBody>
      </p:sp>
      <p:pic>
        <p:nvPicPr>
          <p:cNvPr id="3" name="Picture 2"/>
          <p:cNvPicPr>
            <a:picLocks noChangeAspect="1"/>
          </p:cNvPicPr>
          <p:nvPr/>
        </p:nvPicPr>
        <p:blipFill>
          <a:blip r:embed="rId2" cstate="print"/>
          <a:stretch>
            <a:fillRect/>
          </a:stretch>
        </p:blipFill>
        <p:spPr>
          <a:xfrm>
            <a:off x="1807509" y="1524000"/>
            <a:ext cx="5474009" cy="4191152"/>
          </a:xfrm>
          <a:prstGeom prst="rect">
            <a:avLst/>
          </a:prstGeom>
        </p:spPr>
      </p:pic>
      <p:sp>
        <p:nvSpPr>
          <p:cNvPr id="4" name="Slide Number Placeholder 3"/>
          <p:cNvSpPr>
            <a:spLocks noGrp="1"/>
          </p:cNvSpPr>
          <p:nvPr>
            <p:ph type="sldNum" sz="quarter" idx="4"/>
          </p:nvPr>
        </p:nvSpPr>
        <p:spPr/>
        <p:txBody>
          <a:bodyPr/>
          <a:lstStyle/>
          <a:p>
            <a:fld id="{F60E1ACD-54E7-4E93-8CB7-920190DA3BE7}" type="slidenum">
              <a:rPr lang="en-US" smtClean="0"/>
              <a:pPr/>
              <a:t>28</a:t>
            </a:fld>
            <a:endParaRPr lang="en-US" dirty="0"/>
          </a:p>
        </p:txBody>
      </p:sp>
    </p:spTree>
    <p:extLst>
      <p:ext uri="{BB962C8B-B14F-4D97-AF65-F5344CB8AC3E}">
        <p14:creationId xmlns:p14="http://schemas.microsoft.com/office/powerpoint/2010/main" val="3890017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dirty="0" smtClean="0">
                <a:latin typeface="+mn-lt"/>
              </a:rPr>
              <a:t>Customization </a:t>
            </a:r>
            <a:endParaRPr lang="en-US" sz="4000" b="1" dirty="0">
              <a:latin typeface="+mn-lt"/>
            </a:endParaRPr>
          </a:p>
        </p:txBody>
      </p:sp>
      <p:sp>
        <p:nvSpPr>
          <p:cNvPr id="3" name="Content Placeholder 2"/>
          <p:cNvSpPr>
            <a:spLocks noGrp="1"/>
          </p:cNvSpPr>
          <p:nvPr>
            <p:ph idx="1"/>
          </p:nvPr>
        </p:nvSpPr>
        <p:spPr>
          <a:xfrm>
            <a:off x="483326" y="1143000"/>
            <a:ext cx="8229600" cy="4525963"/>
          </a:xfrm>
        </p:spPr>
        <p:txBody>
          <a:bodyPr>
            <a:noAutofit/>
          </a:bodyPr>
          <a:lstStyle/>
          <a:p>
            <a:pPr>
              <a:lnSpc>
                <a:spcPct val="90000"/>
              </a:lnSpc>
            </a:pPr>
            <a:r>
              <a:rPr lang="en-US" sz="2600" b="1" dirty="0">
                <a:cs typeface="Garamond"/>
              </a:rPr>
              <a:t>Customization</a:t>
            </a:r>
            <a:r>
              <a:rPr lang="en-US" sz="2600" dirty="0">
                <a:cs typeface="Garamond"/>
              </a:rPr>
              <a:t> </a:t>
            </a:r>
            <a:r>
              <a:rPr lang="en-US" sz="2600" dirty="0" smtClean="0">
                <a:cs typeface="Garamond"/>
              </a:rPr>
              <a:t> - the </a:t>
            </a:r>
            <a:r>
              <a:rPr lang="en-US" sz="2600" dirty="0">
                <a:cs typeface="Garamond"/>
              </a:rPr>
              <a:t>process of fitting the ERP software to the specific needs of the organization by rewriting or adding code to the ERP software </a:t>
            </a:r>
            <a:endParaRPr lang="en-US" sz="2600" dirty="0" smtClean="0">
              <a:cs typeface="Garamond"/>
            </a:endParaRPr>
          </a:p>
          <a:p>
            <a:pPr lvl="1">
              <a:lnSpc>
                <a:spcPct val="90000"/>
              </a:lnSpc>
            </a:pPr>
            <a:r>
              <a:rPr lang="en-US" sz="2600" dirty="0" smtClean="0">
                <a:cs typeface="Garamond"/>
              </a:rPr>
              <a:t>Used for issues that </a:t>
            </a:r>
            <a:r>
              <a:rPr lang="en-US" sz="2600" dirty="0">
                <a:cs typeface="Garamond"/>
              </a:rPr>
              <a:t>fall outside the bounds of what the ERP software will allow a company to do through </a:t>
            </a:r>
            <a:r>
              <a:rPr lang="en-US" sz="2600" dirty="0" smtClean="0">
                <a:cs typeface="Garamond"/>
              </a:rPr>
              <a:t>configuration</a:t>
            </a:r>
          </a:p>
          <a:p>
            <a:pPr>
              <a:lnSpc>
                <a:spcPct val="90000"/>
              </a:lnSpc>
            </a:pPr>
            <a:r>
              <a:rPr lang="en-US" sz="2600" dirty="0" smtClean="0">
                <a:cs typeface="Garamond"/>
              </a:rPr>
              <a:t>Examples: </a:t>
            </a:r>
          </a:p>
          <a:p>
            <a:pPr lvl="1"/>
            <a:r>
              <a:rPr lang="en-US" sz="2600" dirty="0">
                <a:cs typeface="Garamond"/>
              </a:rPr>
              <a:t>A missing field or checkbox on a screen</a:t>
            </a:r>
          </a:p>
          <a:p>
            <a:pPr lvl="1"/>
            <a:r>
              <a:rPr lang="en-US" sz="2600" dirty="0">
                <a:cs typeface="Garamond"/>
              </a:rPr>
              <a:t>A missing form </a:t>
            </a:r>
          </a:p>
          <a:p>
            <a:pPr lvl="1"/>
            <a:r>
              <a:rPr lang="en-US" sz="2600" dirty="0">
                <a:cs typeface="Garamond"/>
              </a:rPr>
              <a:t>The need to link two records in a relationship that are not linked</a:t>
            </a:r>
          </a:p>
          <a:p>
            <a:pPr lvl="1"/>
            <a:r>
              <a:rPr lang="en-US" sz="2600" dirty="0">
                <a:cs typeface="Garamond"/>
              </a:rPr>
              <a:t>A missing step in a workflow </a:t>
            </a:r>
          </a:p>
          <a:p>
            <a:pPr lvl="1"/>
            <a:r>
              <a:rPr lang="en-US" sz="2600" dirty="0">
                <a:cs typeface="Garamond"/>
              </a:rPr>
              <a:t>A missing piece of functionality </a:t>
            </a:r>
          </a:p>
        </p:txBody>
      </p:sp>
      <p:sp>
        <p:nvSpPr>
          <p:cNvPr id="4" name="Slide Number Placeholder 3"/>
          <p:cNvSpPr>
            <a:spLocks noGrp="1"/>
          </p:cNvSpPr>
          <p:nvPr>
            <p:ph type="sldNum" sz="quarter" idx="4"/>
          </p:nvPr>
        </p:nvSpPr>
        <p:spPr/>
        <p:txBody>
          <a:bodyPr/>
          <a:lstStyle/>
          <a:p>
            <a:fld id="{F60E1ACD-54E7-4E93-8CB7-920190DA3BE7}" type="slidenum">
              <a:rPr lang="en-US" smtClean="0"/>
              <a:pPr/>
              <a:t>29</a:t>
            </a:fld>
            <a:endParaRPr lang="en-US" dirty="0"/>
          </a:p>
        </p:txBody>
      </p:sp>
    </p:spTree>
    <p:extLst>
      <p:ext uri="{BB962C8B-B14F-4D97-AF65-F5344CB8AC3E}">
        <p14:creationId xmlns:p14="http://schemas.microsoft.com/office/powerpoint/2010/main" val="3900134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Evolution of ERP Architecture</a:t>
            </a:r>
            <a:br>
              <a:rPr lang="en-US" sz="4000" b="1" dirty="0" smtClean="0"/>
            </a:br>
            <a:r>
              <a:rPr lang="en-US" sz="4000" b="1" dirty="0" smtClean="0"/>
              <a:t>Mainframe Architecture</a:t>
            </a:r>
            <a:endParaRPr lang="en-US" sz="4000" b="1" dirty="0"/>
          </a:p>
        </p:txBody>
      </p:sp>
      <p:sp>
        <p:nvSpPr>
          <p:cNvPr id="3" name="Content Placeholder 2"/>
          <p:cNvSpPr>
            <a:spLocks noGrp="1"/>
          </p:cNvSpPr>
          <p:nvPr>
            <p:ph idx="1"/>
          </p:nvPr>
        </p:nvSpPr>
        <p:spPr>
          <a:xfrm>
            <a:off x="495300" y="1588433"/>
            <a:ext cx="8077200" cy="4631922"/>
          </a:xfrm>
        </p:spPr>
        <p:txBody>
          <a:bodyPr>
            <a:noAutofit/>
          </a:bodyPr>
          <a:lstStyle/>
          <a:p>
            <a:pPr marL="274320"/>
            <a:r>
              <a:rPr lang="en-US" sz="2800" b="1" dirty="0">
                <a:cs typeface="Garamond"/>
              </a:rPr>
              <a:t>M</a:t>
            </a:r>
            <a:r>
              <a:rPr lang="en-US" sz="2800" b="1" dirty="0" smtClean="0">
                <a:cs typeface="Garamond"/>
              </a:rPr>
              <a:t>ainframe architecture </a:t>
            </a:r>
            <a:r>
              <a:rPr lang="en-US" sz="2800" dirty="0" smtClean="0">
                <a:cs typeface="Garamond"/>
              </a:rPr>
              <a:t>- </a:t>
            </a:r>
            <a:r>
              <a:rPr lang="en-US" sz="2800" dirty="0">
                <a:cs typeface="Garamond"/>
              </a:rPr>
              <a:t>all computing intelligence is within a central host computer that processes data and displays it on a “dummy </a:t>
            </a:r>
            <a:r>
              <a:rPr lang="en-US" sz="2800" dirty="0" smtClean="0">
                <a:cs typeface="Garamond"/>
              </a:rPr>
              <a:t>terminal”</a:t>
            </a:r>
            <a:endParaRPr lang="en-US" sz="2800" dirty="0" smtClean="0">
              <a:solidFill>
                <a:srgbClr val="FF0000"/>
              </a:solidFill>
              <a:cs typeface="Garamond"/>
            </a:endParaRPr>
          </a:p>
          <a:p>
            <a:r>
              <a:rPr lang="en-US" sz="2800" dirty="0">
                <a:cs typeface="Garamond"/>
              </a:rPr>
              <a:t>Users interact with the mainframe </a:t>
            </a:r>
            <a:r>
              <a:rPr lang="en-US" sz="2800" dirty="0" smtClean="0">
                <a:cs typeface="Garamond"/>
              </a:rPr>
              <a:t>through </a:t>
            </a:r>
            <a:r>
              <a:rPr lang="en-US" sz="2800" dirty="0">
                <a:cs typeface="Garamond"/>
              </a:rPr>
              <a:t>a character-oriented </a:t>
            </a:r>
            <a:r>
              <a:rPr lang="en-US" sz="2800" dirty="0" smtClean="0">
                <a:cs typeface="Garamond"/>
              </a:rPr>
              <a:t>terminal that captures keystrokes and sends the data to the host computer</a:t>
            </a:r>
          </a:p>
          <a:p>
            <a:r>
              <a:rPr lang="en-US" sz="2800" dirty="0">
                <a:cs typeface="Garamond"/>
              </a:rPr>
              <a:t>Many companies still have </a:t>
            </a:r>
            <a:r>
              <a:rPr lang="en-US" sz="2800" dirty="0" smtClean="0">
                <a:cs typeface="Garamond"/>
              </a:rPr>
              <a:t>systems built </a:t>
            </a:r>
            <a:r>
              <a:rPr lang="en-US" sz="2800" dirty="0">
                <a:cs typeface="Garamond"/>
              </a:rPr>
              <a:t>upon mainframe </a:t>
            </a:r>
            <a:r>
              <a:rPr lang="en-US" sz="2800" dirty="0" smtClean="0">
                <a:cs typeface="Garamond"/>
              </a:rPr>
              <a:t>architecture </a:t>
            </a:r>
            <a:endParaRPr lang="en-US" sz="2800" dirty="0">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3</a:t>
            </a:fld>
            <a:endParaRPr lang="en-US" dirty="0"/>
          </a:p>
        </p:txBody>
      </p:sp>
    </p:spTree>
    <p:extLst>
      <p:ext uri="{BB962C8B-B14F-4D97-AF65-F5344CB8AC3E}">
        <p14:creationId xmlns:p14="http://schemas.microsoft.com/office/powerpoint/2010/main" val="42898383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rPr>
              <a:t>Customization</a:t>
            </a:r>
            <a:endParaRPr lang="en-US" sz="4000" b="1" dirty="0">
              <a:latin typeface="+mn-lt"/>
            </a:endParaRPr>
          </a:p>
        </p:txBody>
      </p:sp>
      <p:sp>
        <p:nvSpPr>
          <p:cNvPr id="3" name="Content Placeholder 2"/>
          <p:cNvSpPr>
            <a:spLocks noGrp="1"/>
          </p:cNvSpPr>
          <p:nvPr>
            <p:ph idx="1"/>
          </p:nvPr>
        </p:nvSpPr>
        <p:spPr/>
        <p:txBody>
          <a:bodyPr>
            <a:normAutofit/>
          </a:bodyPr>
          <a:lstStyle/>
          <a:p>
            <a:pPr>
              <a:lnSpc>
                <a:spcPct val="90000"/>
              </a:lnSpc>
            </a:pPr>
            <a:r>
              <a:rPr lang="en-US" sz="2800" dirty="0" smtClean="0">
                <a:cs typeface="Garamond"/>
              </a:rPr>
              <a:t>Customization makes </a:t>
            </a:r>
            <a:r>
              <a:rPr lang="en-US" sz="2800" dirty="0">
                <a:cs typeface="Garamond"/>
              </a:rPr>
              <a:t>an implementation more expensive and </a:t>
            </a:r>
            <a:r>
              <a:rPr lang="en-US" sz="2800" dirty="0" smtClean="0">
                <a:cs typeface="Garamond"/>
              </a:rPr>
              <a:t>time consuming</a:t>
            </a:r>
            <a:endParaRPr lang="en-US" sz="2800" dirty="0">
              <a:cs typeface="Garamond"/>
            </a:endParaRPr>
          </a:p>
          <a:p>
            <a:pPr>
              <a:lnSpc>
                <a:spcPct val="90000"/>
              </a:lnSpc>
            </a:pPr>
            <a:r>
              <a:rPr lang="en-US" sz="2800" dirty="0">
                <a:cs typeface="Garamond"/>
              </a:rPr>
              <a:t>Larger companies are more prone to customize ERP than are smaller companies </a:t>
            </a:r>
            <a:r>
              <a:rPr lang="en-US" sz="2800" dirty="0" smtClean="0">
                <a:cs typeface="Garamond"/>
              </a:rPr>
              <a:t>because:</a:t>
            </a:r>
          </a:p>
          <a:p>
            <a:pPr lvl="1">
              <a:lnSpc>
                <a:spcPct val="90000"/>
              </a:lnSpc>
            </a:pPr>
            <a:r>
              <a:rPr lang="en-US" dirty="0" smtClean="0">
                <a:cs typeface="Garamond"/>
              </a:rPr>
              <a:t>they </a:t>
            </a:r>
            <a:r>
              <a:rPr lang="en-US" dirty="0">
                <a:cs typeface="Garamond"/>
              </a:rPr>
              <a:t>have the technical expertise to program and maintain the </a:t>
            </a:r>
            <a:r>
              <a:rPr lang="en-US" dirty="0" smtClean="0">
                <a:cs typeface="Garamond"/>
              </a:rPr>
              <a:t>code</a:t>
            </a:r>
            <a:endParaRPr lang="en-US" dirty="0">
              <a:cs typeface="Garamond"/>
            </a:endParaRPr>
          </a:p>
          <a:p>
            <a:pPr lvl="1">
              <a:lnSpc>
                <a:spcPct val="90000"/>
              </a:lnSpc>
            </a:pPr>
            <a:r>
              <a:rPr lang="en-US" dirty="0" smtClean="0">
                <a:cs typeface="Garamond"/>
              </a:rPr>
              <a:t>they </a:t>
            </a:r>
            <a:r>
              <a:rPr lang="en-US" dirty="0">
                <a:cs typeface="Garamond"/>
              </a:rPr>
              <a:t>have the monetary resources to fund </a:t>
            </a:r>
            <a:r>
              <a:rPr lang="en-US" dirty="0" smtClean="0">
                <a:cs typeface="Garamond"/>
              </a:rPr>
              <a:t>customizations</a:t>
            </a:r>
            <a:endParaRPr lang="en-US" dirty="0">
              <a:cs typeface="Garamond"/>
            </a:endParaRPr>
          </a:p>
          <a:p>
            <a:pPr lvl="1">
              <a:lnSpc>
                <a:spcPct val="90000"/>
              </a:lnSpc>
            </a:pPr>
            <a:r>
              <a:rPr lang="en-US" dirty="0" smtClean="0">
                <a:cs typeface="Garamond"/>
              </a:rPr>
              <a:t>their </a:t>
            </a:r>
            <a:r>
              <a:rPr lang="en-US" dirty="0">
                <a:cs typeface="Garamond"/>
              </a:rPr>
              <a:t>operations are more complex or unique, thus warranting a deviation from standard ERP </a:t>
            </a:r>
            <a:r>
              <a:rPr lang="en-US" dirty="0" smtClean="0">
                <a:cs typeface="Garamond"/>
              </a:rPr>
              <a:t>code</a:t>
            </a:r>
          </a:p>
        </p:txBody>
      </p:sp>
      <p:sp>
        <p:nvSpPr>
          <p:cNvPr id="4" name="Slide Number Placeholder 3"/>
          <p:cNvSpPr>
            <a:spLocks noGrp="1"/>
          </p:cNvSpPr>
          <p:nvPr>
            <p:ph type="sldNum" sz="quarter" idx="4"/>
          </p:nvPr>
        </p:nvSpPr>
        <p:spPr/>
        <p:txBody>
          <a:bodyPr/>
          <a:lstStyle/>
          <a:p>
            <a:fld id="{F60E1ACD-54E7-4E93-8CB7-920190DA3BE7}" type="slidenum">
              <a:rPr lang="en-US" smtClean="0"/>
              <a:pPr/>
              <a:t>30</a:t>
            </a:fld>
            <a:endParaRPr lang="en-US" dirty="0"/>
          </a:p>
        </p:txBody>
      </p:sp>
    </p:spTree>
    <p:extLst>
      <p:ext uri="{BB962C8B-B14F-4D97-AF65-F5344CB8AC3E}">
        <p14:creationId xmlns:p14="http://schemas.microsoft.com/office/powerpoint/2010/main" val="11083496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19"/>
            <a:ext cx="8229600" cy="1143000"/>
          </a:xfrm>
        </p:spPr>
        <p:txBody>
          <a:bodyPr>
            <a:normAutofit/>
          </a:bodyPr>
          <a:lstStyle/>
          <a:p>
            <a:pPr algn="ctr"/>
            <a:r>
              <a:rPr lang="en-US" sz="4000" b="1" dirty="0">
                <a:latin typeface="+mn-lt"/>
              </a:rPr>
              <a:t>Best of Breed </a:t>
            </a:r>
            <a:endParaRPr lang="en-US" sz="4000" dirty="0">
              <a:latin typeface="+mn-lt"/>
            </a:endParaRPr>
          </a:p>
        </p:txBody>
      </p:sp>
      <p:sp>
        <p:nvSpPr>
          <p:cNvPr id="3" name="Content Placeholder 2"/>
          <p:cNvSpPr>
            <a:spLocks noGrp="1"/>
          </p:cNvSpPr>
          <p:nvPr>
            <p:ph idx="1"/>
          </p:nvPr>
        </p:nvSpPr>
        <p:spPr>
          <a:xfrm>
            <a:off x="457200" y="1066800"/>
            <a:ext cx="8229600" cy="2286000"/>
          </a:xfrm>
        </p:spPr>
        <p:txBody>
          <a:bodyPr>
            <a:noAutofit/>
          </a:bodyPr>
          <a:lstStyle/>
          <a:p>
            <a:r>
              <a:rPr lang="en-US" sz="2400" b="1" dirty="0" smtClean="0">
                <a:cs typeface="Garamond"/>
              </a:rPr>
              <a:t>Best of Breed </a:t>
            </a:r>
            <a:r>
              <a:rPr lang="en-US" sz="2400" dirty="0" smtClean="0">
                <a:cs typeface="Garamond"/>
              </a:rPr>
              <a:t>– companies “mix </a:t>
            </a:r>
            <a:r>
              <a:rPr lang="en-US" sz="2400" dirty="0">
                <a:cs typeface="Garamond"/>
              </a:rPr>
              <a:t>and match” modules from different software </a:t>
            </a:r>
            <a:r>
              <a:rPr lang="en-US" sz="2400" dirty="0" smtClean="0">
                <a:cs typeface="Garamond"/>
              </a:rPr>
              <a:t>vendors in order to obtain </a:t>
            </a:r>
            <a:r>
              <a:rPr lang="en-US" sz="2400" dirty="0">
                <a:cs typeface="Garamond"/>
              </a:rPr>
              <a:t>(what they consider to be) the overall best ERP </a:t>
            </a:r>
            <a:r>
              <a:rPr lang="en-US" sz="2400" dirty="0" smtClean="0">
                <a:cs typeface="Garamond"/>
              </a:rPr>
              <a:t>system</a:t>
            </a:r>
          </a:p>
          <a:p>
            <a:pPr lvl="1"/>
            <a:r>
              <a:rPr lang="en-US" b="1" dirty="0">
                <a:cs typeface="Garamond"/>
              </a:rPr>
              <a:t>Middleware</a:t>
            </a:r>
            <a:r>
              <a:rPr lang="en-US" dirty="0">
                <a:cs typeface="Garamond"/>
              </a:rPr>
              <a:t> is software that facilitates sharing data and business logic across </a:t>
            </a:r>
            <a:r>
              <a:rPr lang="en-US" dirty="0" smtClean="0">
                <a:cs typeface="Garamond"/>
              </a:rPr>
              <a:t>systems; requires </a:t>
            </a:r>
            <a:r>
              <a:rPr lang="en-US" dirty="0">
                <a:cs typeface="Garamond"/>
              </a:rPr>
              <a:t>a certain degree of IT support to set up and maintain </a:t>
            </a:r>
            <a:endParaRPr lang="en-US" dirty="0" smtClean="0">
              <a:cs typeface="Garamond"/>
            </a:endParaRPr>
          </a:p>
          <a:p>
            <a:endParaRPr lang="en-US" sz="2400" dirty="0"/>
          </a:p>
          <a:p>
            <a:endParaRPr lang="en-US" sz="2400" dirty="0" smtClean="0"/>
          </a:p>
          <a:p>
            <a:endParaRPr lang="en-US" sz="2400" dirty="0"/>
          </a:p>
          <a:p>
            <a:endParaRPr lang="en-US" sz="2400" dirty="0" smtClean="0"/>
          </a:p>
        </p:txBody>
      </p:sp>
      <p:sp>
        <p:nvSpPr>
          <p:cNvPr id="5" name="Slide Number Placeholder 4"/>
          <p:cNvSpPr>
            <a:spLocks noGrp="1"/>
          </p:cNvSpPr>
          <p:nvPr>
            <p:ph type="sldNum" sz="quarter" idx="4"/>
          </p:nvPr>
        </p:nvSpPr>
        <p:spPr/>
        <p:txBody>
          <a:bodyPr/>
          <a:lstStyle/>
          <a:p>
            <a:fld id="{F60E1ACD-54E7-4E93-8CB7-920190DA3BE7}" type="slidenum">
              <a:rPr lang="en-US" smtClean="0"/>
              <a:pPr/>
              <a:t>31</a:t>
            </a:fld>
            <a:endParaRPr lang="en-US" dirty="0"/>
          </a:p>
        </p:txBody>
      </p:sp>
      <p:pic>
        <p:nvPicPr>
          <p:cNvPr id="6" name="Picture 5"/>
          <p:cNvPicPr>
            <a:picLocks noChangeAspect="1"/>
          </p:cNvPicPr>
          <p:nvPr/>
        </p:nvPicPr>
        <p:blipFill>
          <a:blip r:embed="rId3"/>
          <a:stretch>
            <a:fillRect/>
          </a:stretch>
        </p:blipFill>
        <p:spPr>
          <a:xfrm>
            <a:off x="1752600" y="3779725"/>
            <a:ext cx="6101734" cy="2128416"/>
          </a:xfrm>
          <a:prstGeom prst="rect">
            <a:avLst/>
          </a:prstGeom>
        </p:spPr>
      </p:pic>
    </p:spTree>
    <p:extLst>
      <p:ext uri="{BB962C8B-B14F-4D97-AF65-F5344CB8AC3E}">
        <p14:creationId xmlns:p14="http://schemas.microsoft.com/office/powerpoint/2010/main" val="41037040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dirty="0">
                <a:latin typeface="+mn-lt"/>
                <a:cs typeface="Garamond"/>
              </a:rPr>
              <a:t>System Landscape</a:t>
            </a:r>
            <a:endParaRPr lang="en-US" sz="4000" dirty="0">
              <a:latin typeface="+mn-lt"/>
              <a:cs typeface="Garamond"/>
            </a:endParaRPr>
          </a:p>
        </p:txBody>
      </p:sp>
      <p:sp>
        <p:nvSpPr>
          <p:cNvPr id="5" name="Slide Number Placeholder 4"/>
          <p:cNvSpPr>
            <a:spLocks noGrp="1"/>
          </p:cNvSpPr>
          <p:nvPr>
            <p:ph type="sldNum" sz="quarter" idx="4"/>
          </p:nvPr>
        </p:nvSpPr>
        <p:spPr/>
        <p:txBody>
          <a:bodyPr/>
          <a:lstStyle/>
          <a:p>
            <a:fld id="{F60E1ACD-54E7-4E93-8CB7-920190DA3BE7}" type="slidenum">
              <a:rPr lang="en-US" smtClean="0"/>
              <a:pPr/>
              <a:t>32</a:t>
            </a:fld>
            <a:endParaRPr lang="en-US" dirty="0"/>
          </a:p>
        </p:txBody>
      </p:sp>
      <p:sp>
        <p:nvSpPr>
          <p:cNvPr id="6" name="Content Placeholder 5"/>
          <p:cNvSpPr>
            <a:spLocks noGrp="1"/>
          </p:cNvSpPr>
          <p:nvPr>
            <p:ph idx="1"/>
          </p:nvPr>
        </p:nvSpPr>
        <p:spPr>
          <a:xfrm>
            <a:off x="609600" y="1143000"/>
            <a:ext cx="8077200" cy="2286000"/>
          </a:xfrm>
        </p:spPr>
        <p:txBody>
          <a:bodyPr/>
          <a:lstStyle/>
          <a:p>
            <a:r>
              <a:rPr lang="en-US" sz="2400" dirty="0">
                <a:cs typeface="Garamond"/>
              </a:rPr>
              <a:t>A </a:t>
            </a:r>
            <a:r>
              <a:rPr lang="en-US" sz="2400" b="1" dirty="0">
                <a:cs typeface="Garamond"/>
              </a:rPr>
              <a:t>system</a:t>
            </a:r>
            <a:r>
              <a:rPr lang="en-US" sz="2400" dirty="0">
                <a:cs typeface="Garamond"/>
              </a:rPr>
              <a:t>, or </a:t>
            </a:r>
            <a:r>
              <a:rPr lang="en-US" sz="2400" b="1" dirty="0">
                <a:cs typeface="Garamond"/>
              </a:rPr>
              <a:t>instance</a:t>
            </a:r>
            <a:r>
              <a:rPr lang="en-US" sz="2400" dirty="0">
                <a:cs typeface="Garamond"/>
              </a:rPr>
              <a:t>, is an installation of ERP software and the related components on a server or </a:t>
            </a:r>
            <a:r>
              <a:rPr lang="en-US" sz="2400" dirty="0" smtClean="0">
                <a:cs typeface="Garamond"/>
              </a:rPr>
              <a:t>servers. </a:t>
            </a:r>
            <a:endParaRPr lang="en-US" sz="2400" dirty="0">
              <a:cs typeface="Garamond"/>
            </a:endParaRPr>
          </a:p>
          <a:p>
            <a:r>
              <a:rPr lang="en-US" sz="2400" dirty="0">
                <a:cs typeface="Garamond"/>
              </a:rPr>
              <a:t>The </a:t>
            </a:r>
            <a:r>
              <a:rPr lang="en-US" sz="2400" b="1" dirty="0">
                <a:cs typeface="Garamond"/>
              </a:rPr>
              <a:t>system landscape</a:t>
            </a:r>
            <a:r>
              <a:rPr lang="en-US" sz="2400" dirty="0">
                <a:cs typeface="Garamond"/>
              </a:rPr>
              <a:t> is the “layout” or “architecture” of the </a:t>
            </a:r>
            <a:r>
              <a:rPr lang="en-US" sz="2400" dirty="0" smtClean="0">
                <a:cs typeface="Garamond"/>
              </a:rPr>
              <a:t>servers. </a:t>
            </a:r>
          </a:p>
          <a:p>
            <a:r>
              <a:rPr lang="en-US" sz="2400" dirty="0" smtClean="0">
                <a:cs typeface="Garamond"/>
              </a:rPr>
              <a:t>To complete a landscape, companies will purchase multiple servers and install the ERP system and DB several times. </a:t>
            </a:r>
            <a:endParaRPr lang="en-US" sz="2400" dirty="0">
              <a:cs typeface="Garamond"/>
            </a:endParaRPr>
          </a:p>
          <a:p>
            <a:endParaRPr lang="en-US" sz="2400" dirty="0"/>
          </a:p>
        </p:txBody>
      </p:sp>
      <p:pic>
        <p:nvPicPr>
          <p:cNvPr id="7" name="Picture 6"/>
          <p:cNvPicPr>
            <a:picLocks noChangeAspect="1"/>
          </p:cNvPicPr>
          <p:nvPr/>
        </p:nvPicPr>
        <p:blipFill>
          <a:blip r:embed="rId2"/>
          <a:stretch>
            <a:fillRect/>
          </a:stretch>
        </p:blipFill>
        <p:spPr>
          <a:xfrm>
            <a:off x="1752600" y="3536134"/>
            <a:ext cx="6101734" cy="2833320"/>
          </a:xfrm>
          <a:prstGeom prst="rect">
            <a:avLst/>
          </a:prstGeom>
        </p:spPr>
      </p:pic>
    </p:spTree>
    <p:extLst>
      <p:ext uri="{BB962C8B-B14F-4D97-AF65-F5344CB8AC3E}">
        <p14:creationId xmlns:p14="http://schemas.microsoft.com/office/powerpoint/2010/main" val="171781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cs typeface="Garamond"/>
              </a:rPr>
              <a:t>ERP Instances</a:t>
            </a:r>
            <a:endParaRPr lang="en-US" sz="4000" dirty="0">
              <a:latin typeface="+mn-lt"/>
              <a:cs typeface="Garamond"/>
            </a:endParaRPr>
          </a:p>
        </p:txBody>
      </p:sp>
      <p:sp>
        <p:nvSpPr>
          <p:cNvPr id="3" name="Content Placeholder 2"/>
          <p:cNvSpPr>
            <a:spLocks noGrp="1"/>
          </p:cNvSpPr>
          <p:nvPr>
            <p:ph idx="1"/>
          </p:nvPr>
        </p:nvSpPr>
        <p:spPr>
          <a:xfrm>
            <a:off x="673244" y="1371600"/>
            <a:ext cx="8077200" cy="4631922"/>
          </a:xfrm>
        </p:spPr>
        <p:txBody>
          <a:bodyPr>
            <a:noAutofit/>
          </a:bodyPr>
          <a:lstStyle/>
          <a:p>
            <a:r>
              <a:rPr lang="en-US" sz="2800" b="1" dirty="0" smtClean="0">
                <a:cs typeface="Garamond"/>
              </a:rPr>
              <a:t>Development </a:t>
            </a:r>
            <a:r>
              <a:rPr lang="en-US" sz="2800" b="1" dirty="0">
                <a:cs typeface="Garamond"/>
              </a:rPr>
              <a:t>(DEV</a:t>
            </a:r>
            <a:r>
              <a:rPr lang="en-US" sz="2800" b="1" dirty="0" smtClean="0">
                <a:cs typeface="Garamond"/>
              </a:rPr>
              <a:t>) </a:t>
            </a:r>
            <a:r>
              <a:rPr lang="en-US" sz="2800" dirty="0" smtClean="0">
                <a:cs typeface="Garamond"/>
              </a:rPr>
              <a:t>–</a:t>
            </a:r>
            <a:r>
              <a:rPr lang="en-US" sz="2800" b="1" dirty="0" smtClean="0">
                <a:cs typeface="Garamond"/>
              </a:rPr>
              <a:t> </a:t>
            </a:r>
            <a:r>
              <a:rPr lang="en-US" sz="2800" dirty="0" smtClean="0">
                <a:cs typeface="Garamond"/>
              </a:rPr>
              <a:t>The instance in which consultants/team </a:t>
            </a:r>
            <a:r>
              <a:rPr lang="en-US" sz="2800" dirty="0">
                <a:cs typeface="Garamond"/>
              </a:rPr>
              <a:t>configure and customize the system per the company’s requirements </a:t>
            </a:r>
          </a:p>
          <a:p>
            <a:pPr lvl="1"/>
            <a:r>
              <a:rPr lang="en-US" sz="2400" b="1" dirty="0" smtClean="0"/>
              <a:t>Sandbox - </a:t>
            </a:r>
            <a:r>
              <a:rPr lang="en-US" sz="2400" dirty="0" smtClean="0"/>
              <a:t>area </a:t>
            </a:r>
            <a:r>
              <a:rPr lang="en-US" sz="2400" dirty="0"/>
              <a:t>in the DEV </a:t>
            </a:r>
            <a:r>
              <a:rPr lang="en-US" sz="2400" dirty="0" smtClean="0"/>
              <a:t>environment where  </a:t>
            </a:r>
            <a:r>
              <a:rPr lang="en-US" sz="2400" dirty="0"/>
              <a:t>configuration and customization options </a:t>
            </a:r>
            <a:r>
              <a:rPr lang="en-US" sz="2400" dirty="0" smtClean="0"/>
              <a:t>are explored</a:t>
            </a:r>
            <a:endParaRPr lang="en-US" sz="2400" dirty="0">
              <a:cs typeface="Garamond"/>
            </a:endParaRPr>
          </a:p>
          <a:p>
            <a:r>
              <a:rPr lang="en-US" sz="2800" b="1" dirty="0">
                <a:cs typeface="Garamond"/>
              </a:rPr>
              <a:t>Quality </a:t>
            </a:r>
            <a:r>
              <a:rPr lang="en-US" sz="2800" b="1" dirty="0" smtClean="0">
                <a:cs typeface="Garamond"/>
              </a:rPr>
              <a:t>assurance</a:t>
            </a:r>
            <a:r>
              <a:rPr lang="en-US" sz="2800" dirty="0" smtClean="0">
                <a:cs typeface="Garamond"/>
              </a:rPr>
              <a:t> </a:t>
            </a:r>
            <a:r>
              <a:rPr lang="en-US" sz="2800" b="1" dirty="0">
                <a:cs typeface="Garamond"/>
              </a:rPr>
              <a:t>(QAS)- </a:t>
            </a:r>
            <a:r>
              <a:rPr lang="en-US" sz="2800" dirty="0">
                <a:cs typeface="Garamond"/>
              </a:rPr>
              <a:t>customizations and configurations will be tested by end users or members of the project team during implementation </a:t>
            </a:r>
          </a:p>
          <a:p>
            <a:r>
              <a:rPr lang="en-US" sz="2800" b="1" dirty="0">
                <a:cs typeface="Garamond"/>
              </a:rPr>
              <a:t>Production </a:t>
            </a:r>
            <a:r>
              <a:rPr lang="en-US" sz="2800" b="1" dirty="0" smtClean="0">
                <a:cs typeface="Garamond"/>
              </a:rPr>
              <a:t>(PRD) </a:t>
            </a:r>
            <a:r>
              <a:rPr lang="en-US" sz="2800" dirty="0" smtClean="0">
                <a:cs typeface="Garamond"/>
              </a:rPr>
              <a:t>-</a:t>
            </a:r>
            <a:r>
              <a:rPr lang="en-US" sz="2800" b="1" dirty="0" smtClean="0">
                <a:cs typeface="Garamond"/>
              </a:rPr>
              <a:t> </a:t>
            </a:r>
            <a:r>
              <a:rPr lang="en-US" sz="2800" dirty="0">
                <a:cs typeface="Garamond"/>
              </a:rPr>
              <a:t>the live system users </a:t>
            </a:r>
            <a:r>
              <a:rPr lang="en-US" sz="2800" dirty="0" smtClean="0">
                <a:cs typeface="Garamond"/>
              </a:rPr>
              <a:t>work </a:t>
            </a:r>
            <a:r>
              <a:rPr lang="en-US" sz="2800" dirty="0">
                <a:cs typeface="Garamond"/>
              </a:rPr>
              <a:t>with </a:t>
            </a:r>
          </a:p>
          <a:p>
            <a:pPr marL="0" indent="0">
              <a:buNone/>
            </a:pPr>
            <a:endParaRPr lang="en-US" sz="2400" dirty="0">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33</a:t>
            </a:fld>
            <a:endParaRPr lang="en-US" dirty="0"/>
          </a:p>
        </p:txBody>
      </p:sp>
    </p:spTree>
    <p:extLst>
      <p:ext uri="{BB962C8B-B14F-4D97-AF65-F5344CB8AC3E}">
        <p14:creationId xmlns:p14="http://schemas.microsoft.com/office/powerpoint/2010/main" val="5420904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t>Cloud Computing</a:t>
            </a:r>
            <a:endParaRPr lang="en-US" sz="4000" b="1" dirty="0"/>
          </a:p>
        </p:txBody>
      </p:sp>
      <p:sp>
        <p:nvSpPr>
          <p:cNvPr id="3" name="Content Placeholder 2"/>
          <p:cNvSpPr>
            <a:spLocks noGrp="1"/>
          </p:cNvSpPr>
          <p:nvPr>
            <p:ph idx="1"/>
          </p:nvPr>
        </p:nvSpPr>
        <p:spPr>
          <a:xfrm>
            <a:off x="457200" y="1524000"/>
            <a:ext cx="8229600" cy="4525963"/>
          </a:xfrm>
        </p:spPr>
        <p:txBody>
          <a:bodyPr>
            <a:noAutofit/>
          </a:bodyPr>
          <a:lstStyle/>
          <a:p>
            <a:r>
              <a:rPr lang="en-US" sz="2400" b="1" dirty="0" smtClean="0">
                <a:cs typeface="Garamond"/>
              </a:rPr>
              <a:t>Cloud computing  - </a:t>
            </a:r>
            <a:r>
              <a:rPr lang="en-US" sz="2400" dirty="0" smtClean="0">
                <a:cs typeface="Garamond"/>
              </a:rPr>
              <a:t>the ERP system and the associated data are managed centrally (in the internet "cloud") by the ERP vendor or third-party service provider and are accessed by the customer on demand</a:t>
            </a:r>
          </a:p>
          <a:p>
            <a:pPr lvl="1"/>
            <a:r>
              <a:rPr lang="en-US" sz="2200" dirty="0" smtClean="0">
                <a:cs typeface="Garamond"/>
              </a:rPr>
              <a:t>In cloud computing, companies make periodic payments to the vendor for software, infrastructure, and maintenance called</a:t>
            </a:r>
            <a:r>
              <a:rPr lang="en-US" sz="2200" b="1" dirty="0" smtClean="0">
                <a:cs typeface="Garamond"/>
              </a:rPr>
              <a:t> software </a:t>
            </a:r>
            <a:r>
              <a:rPr lang="en-US" sz="2200" b="1" dirty="0">
                <a:cs typeface="Garamond"/>
              </a:rPr>
              <a:t>as a service (</a:t>
            </a:r>
            <a:r>
              <a:rPr lang="en-US" sz="2200" b="1" dirty="0" smtClean="0">
                <a:cs typeface="Garamond"/>
              </a:rPr>
              <a:t>SaaS)</a:t>
            </a:r>
          </a:p>
          <a:p>
            <a:pPr lvl="1"/>
            <a:r>
              <a:rPr lang="en-US" b="1" dirty="0" smtClean="0">
                <a:cs typeface="Garamond"/>
              </a:rPr>
              <a:t>Service </a:t>
            </a:r>
            <a:r>
              <a:rPr lang="en-US" b="1" dirty="0">
                <a:cs typeface="Garamond"/>
              </a:rPr>
              <a:t>level agreement (SLA</a:t>
            </a:r>
            <a:r>
              <a:rPr lang="en-US" b="1" dirty="0" smtClean="0">
                <a:cs typeface="Garamond"/>
              </a:rPr>
              <a:t>)</a:t>
            </a:r>
            <a:r>
              <a:rPr lang="en-US" dirty="0" smtClean="0">
                <a:cs typeface="Garamond"/>
              </a:rPr>
              <a:t>  - must </a:t>
            </a:r>
            <a:r>
              <a:rPr lang="en-US" dirty="0">
                <a:cs typeface="Garamond"/>
              </a:rPr>
              <a:t>spell out clearly what is being delivered, how it is to be measured and by whom, and what penalties will ensue if the SLA is not met </a:t>
            </a:r>
            <a:r>
              <a:rPr lang="en-US" dirty="0" smtClean="0">
                <a:cs typeface="Garamond"/>
              </a:rPr>
              <a:t> </a:t>
            </a:r>
            <a:endParaRPr lang="en-US" b="1" dirty="0" smtClean="0">
              <a:cs typeface="Garamond"/>
            </a:endParaRPr>
          </a:p>
          <a:p>
            <a:endParaRPr lang="en-US" sz="2400"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34</a:t>
            </a:fld>
            <a:endParaRPr lang="en-US" dirty="0"/>
          </a:p>
        </p:txBody>
      </p:sp>
    </p:spTree>
    <p:extLst>
      <p:ext uri="{BB962C8B-B14F-4D97-AF65-F5344CB8AC3E}">
        <p14:creationId xmlns:p14="http://schemas.microsoft.com/office/powerpoint/2010/main" val="13792535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latin typeface="+mn-lt"/>
              </a:rPr>
              <a:t>On-Premise ERP </a:t>
            </a:r>
            <a:endParaRPr lang="en-US" sz="4000" b="1" dirty="0">
              <a:latin typeface="+mn-lt"/>
            </a:endParaRPr>
          </a:p>
        </p:txBody>
      </p:sp>
      <p:sp>
        <p:nvSpPr>
          <p:cNvPr id="3" name="Content Placeholder 2"/>
          <p:cNvSpPr>
            <a:spLocks noGrp="1"/>
          </p:cNvSpPr>
          <p:nvPr>
            <p:ph idx="1"/>
          </p:nvPr>
        </p:nvSpPr>
        <p:spPr/>
        <p:txBody>
          <a:bodyPr>
            <a:noAutofit/>
          </a:bodyPr>
          <a:lstStyle/>
          <a:p>
            <a:r>
              <a:rPr lang="en-US" sz="2800" b="1" dirty="0">
                <a:latin typeface="+mj-lt"/>
                <a:cs typeface="Garamond"/>
              </a:rPr>
              <a:t>O</a:t>
            </a:r>
            <a:r>
              <a:rPr lang="en-US" sz="2800" b="1" dirty="0" smtClean="0">
                <a:latin typeface="+mj-lt"/>
                <a:cs typeface="Garamond"/>
              </a:rPr>
              <a:t>n</a:t>
            </a:r>
            <a:r>
              <a:rPr lang="en-US" sz="2800" b="1" dirty="0">
                <a:latin typeface="+mj-lt"/>
                <a:cs typeface="Garamond"/>
              </a:rPr>
              <a:t>-premise </a:t>
            </a:r>
            <a:r>
              <a:rPr lang="en-US" sz="2800" dirty="0" smtClean="0">
                <a:latin typeface="+mj-lt"/>
                <a:cs typeface="Garamond"/>
              </a:rPr>
              <a:t>-</a:t>
            </a:r>
            <a:r>
              <a:rPr lang="en-US" sz="2800" b="1" dirty="0" smtClean="0">
                <a:latin typeface="+mj-lt"/>
                <a:cs typeface="Garamond"/>
              </a:rPr>
              <a:t> </a:t>
            </a:r>
            <a:r>
              <a:rPr lang="en-US" sz="2800" dirty="0" smtClean="0">
                <a:latin typeface="+mj-lt"/>
                <a:cs typeface="Garamond"/>
              </a:rPr>
              <a:t>the </a:t>
            </a:r>
            <a:r>
              <a:rPr lang="en-US" sz="2800" dirty="0">
                <a:latin typeface="+mj-lt"/>
                <a:cs typeface="Garamond"/>
              </a:rPr>
              <a:t>ERP system is installed locally on a company’s own servers </a:t>
            </a:r>
            <a:endParaRPr lang="en-US" sz="2800" dirty="0" smtClean="0">
              <a:latin typeface="+mj-lt"/>
              <a:cs typeface="Garamond"/>
            </a:endParaRPr>
          </a:p>
          <a:p>
            <a:r>
              <a:rPr lang="en-US" sz="2800" dirty="0" smtClean="0">
                <a:latin typeface="+mj-lt"/>
                <a:cs typeface="Garamond"/>
              </a:rPr>
              <a:t>Companies may choose on-premise </a:t>
            </a:r>
            <a:r>
              <a:rPr lang="en-US" sz="2800" dirty="0">
                <a:latin typeface="+mj-lt"/>
                <a:cs typeface="Garamond"/>
              </a:rPr>
              <a:t>when their business environment involves highly sensitive data and numerous, fast paced application </a:t>
            </a:r>
            <a:r>
              <a:rPr lang="en-US" sz="2800" dirty="0" smtClean="0">
                <a:latin typeface="+mj-lt"/>
                <a:cs typeface="Garamond"/>
              </a:rPr>
              <a:t>changes or they </a:t>
            </a:r>
            <a:r>
              <a:rPr lang="en-US" sz="2800" dirty="0">
                <a:latin typeface="+mj-lt"/>
                <a:cs typeface="Garamond"/>
              </a:rPr>
              <a:t>have a high user base and rapidly changing user </a:t>
            </a:r>
            <a:r>
              <a:rPr lang="en-US" sz="2800" dirty="0" smtClean="0">
                <a:latin typeface="+mj-lt"/>
                <a:cs typeface="Garamond"/>
              </a:rPr>
              <a:t>demands </a:t>
            </a:r>
          </a:p>
          <a:p>
            <a:r>
              <a:rPr lang="en-US" sz="2800" dirty="0" smtClean="0">
                <a:latin typeface="+mj-lt"/>
                <a:cs typeface="Garamond"/>
              </a:rPr>
              <a:t>Switching </a:t>
            </a:r>
            <a:r>
              <a:rPr lang="en-US" sz="2800" dirty="0">
                <a:latin typeface="+mj-lt"/>
                <a:cs typeface="Garamond"/>
              </a:rPr>
              <a:t>costs of </a:t>
            </a:r>
            <a:r>
              <a:rPr lang="en-US" sz="2800" dirty="0" smtClean="0">
                <a:latin typeface="+mj-lt"/>
                <a:cs typeface="Garamond"/>
              </a:rPr>
              <a:t>going to cloud are too great for large companies </a:t>
            </a:r>
          </a:p>
        </p:txBody>
      </p:sp>
      <p:sp>
        <p:nvSpPr>
          <p:cNvPr id="4" name="Slide Number Placeholder 3"/>
          <p:cNvSpPr>
            <a:spLocks noGrp="1"/>
          </p:cNvSpPr>
          <p:nvPr>
            <p:ph type="sldNum" sz="quarter" idx="4"/>
          </p:nvPr>
        </p:nvSpPr>
        <p:spPr/>
        <p:txBody>
          <a:bodyPr/>
          <a:lstStyle/>
          <a:p>
            <a:fld id="{F60E1ACD-54E7-4E93-8CB7-920190DA3BE7}" type="slidenum">
              <a:rPr lang="en-US" smtClean="0"/>
              <a:pPr/>
              <a:t>35</a:t>
            </a:fld>
            <a:endParaRPr lang="en-US" dirty="0"/>
          </a:p>
        </p:txBody>
      </p:sp>
    </p:spTree>
    <p:extLst>
      <p:ext uri="{BB962C8B-B14F-4D97-AF65-F5344CB8AC3E}">
        <p14:creationId xmlns:p14="http://schemas.microsoft.com/office/powerpoint/2010/main" val="1213547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60E1ACD-54E7-4E93-8CB7-920190DA3BE7}" type="slidenum">
              <a:rPr lang="en-US" smtClean="0"/>
              <a:pPr/>
              <a:t>36</a:t>
            </a:fld>
            <a:endParaRPr lang="en-US" dirty="0"/>
          </a:p>
        </p:txBody>
      </p:sp>
      <p:sp>
        <p:nvSpPr>
          <p:cNvPr id="2" name="Title 1"/>
          <p:cNvSpPr>
            <a:spLocks noGrp="1"/>
          </p:cNvSpPr>
          <p:nvPr>
            <p:ph type="title"/>
          </p:nvPr>
        </p:nvSpPr>
        <p:spPr>
          <a:xfrm>
            <a:off x="457200" y="152400"/>
            <a:ext cx="8229600" cy="1143000"/>
          </a:xfrm>
        </p:spPr>
        <p:txBody>
          <a:bodyPr>
            <a:noAutofit/>
          </a:bodyPr>
          <a:lstStyle/>
          <a:p>
            <a:pPr algn="ctr"/>
            <a:r>
              <a:rPr lang="en-US" sz="4000" b="1" dirty="0" smtClean="0"/>
              <a:t>Cloud vs. On-Premise ERP Solution	</a:t>
            </a:r>
            <a:endParaRPr lang="en-US" sz="4000" b="1" dirty="0"/>
          </a:p>
        </p:txBody>
      </p:sp>
      <p:pic>
        <p:nvPicPr>
          <p:cNvPr id="7" name="Picture 6"/>
          <p:cNvPicPr>
            <a:picLocks noChangeAspect="1"/>
          </p:cNvPicPr>
          <p:nvPr/>
        </p:nvPicPr>
        <p:blipFill>
          <a:blip r:embed="rId2"/>
          <a:stretch>
            <a:fillRect/>
          </a:stretch>
        </p:blipFill>
        <p:spPr>
          <a:xfrm>
            <a:off x="1524000" y="1524000"/>
            <a:ext cx="6754922" cy="4029916"/>
          </a:xfrm>
          <a:prstGeom prst="rect">
            <a:avLst/>
          </a:prstGeom>
        </p:spPr>
      </p:pic>
    </p:spTree>
    <p:extLst>
      <p:ext uri="{BB962C8B-B14F-4D97-AF65-F5344CB8AC3E}">
        <p14:creationId xmlns:p14="http://schemas.microsoft.com/office/powerpoint/2010/main" val="33060465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305800" cy="1066800"/>
          </a:xfrm>
        </p:spPr>
        <p:txBody>
          <a:bodyPr>
            <a:normAutofit/>
          </a:bodyPr>
          <a:lstStyle/>
          <a:p>
            <a:pPr algn="ctr"/>
            <a:r>
              <a:rPr lang="en-US" sz="4000" b="1" dirty="0" smtClean="0"/>
              <a:t>Mobility</a:t>
            </a:r>
            <a:endParaRPr lang="en-US" sz="4000" dirty="0"/>
          </a:p>
        </p:txBody>
      </p:sp>
      <p:sp>
        <p:nvSpPr>
          <p:cNvPr id="3" name="Content Placeholder 2"/>
          <p:cNvSpPr>
            <a:spLocks noGrp="1"/>
          </p:cNvSpPr>
          <p:nvPr>
            <p:ph idx="1"/>
          </p:nvPr>
        </p:nvSpPr>
        <p:spPr>
          <a:xfrm>
            <a:off x="457200" y="1371600"/>
            <a:ext cx="8229600" cy="5029200"/>
          </a:xfrm>
        </p:spPr>
        <p:txBody>
          <a:bodyPr>
            <a:noAutofit/>
          </a:bodyPr>
          <a:lstStyle/>
          <a:p>
            <a:r>
              <a:rPr lang="en-US" sz="2400" b="1" dirty="0" smtClean="0">
                <a:latin typeface="+mj-lt"/>
                <a:cs typeface="Garamond"/>
              </a:rPr>
              <a:t>Mobility</a:t>
            </a:r>
            <a:r>
              <a:rPr lang="en-US" sz="2400" dirty="0" smtClean="0">
                <a:latin typeface="+mj-lt"/>
                <a:cs typeface="Garamond"/>
              </a:rPr>
              <a:t>- the </a:t>
            </a:r>
            <a:r>
              <a:rPr lang="en-US" sz="2400" dirty="0">
                <a:latin typeface="+mj-lt"/>
                <a:cs typeface="Garamond"/>
              </a:rPr>
              <a:t>ability to access data and information from a computing device wherever and whenever </a:t>
            </a:r>
            <a:r>
              <a:rPr lang="en-US" sz="2400" dirty="0" smtClean="0">
                <a:latin typeface="+mj-lt"/>
                <a:cs typeface="Garamond"/>
              </a:rPr>
              <a:t>needed. </a:t>
            </a:r>
          </a:p>
          <a:p>
            <a:r>
              <a:rPr lang="en-US" sz="2400" dirty="0" smtClean="0">
                <a:latin typeface="+mj-lt"/>
                <a:cs typeface="Garamond"/>
              </a:rPr>
              <a:t>Strategic approach to mobility</a:t>
            </a:r>
          </a:p>
          <a:p>
            <a:pPr lvl="1"/>
            <a:r>
              <a:rPr lang="en-US" sz="2400" dirty="0" smtClean="0">
                <a:latin typeface="+mj-lt"/>
                <a:cs typeface="Garamond"/>
              </a:rPr>
              <a:t>Serves the </a:t>
            </a:r>
            <a:r>
              <a:rPr lang="en-US" sz="2400" dirty="0">
                <a:latin typeface="+mj-lt"/>
                <a:cs typeface="Garamond"/>
              </a:rPr>
              <a:t>needs of those outside the </a:t>
            </a:r>
            <a:r>
              <a:rPr lang="en-US" sz="2400" dirty="0" smtClean="0">
                <a:latin typeface="+mj-lt"/>
                <a:cs typeface="Garamond"/>
              </a:rPr>
              <a:t>organization, </a:t>
            </a:r>
            <a:r>
              <a:rPr lang="en-US" sz="2400" dirty="0">
                <a:latin typeface="+mj-lt"/>
                <a:cs typeface="Garamond"/>
              </a:rPr>
              <a:t>while reducing costs and improving process speed </a:t>
            </a:r>
            <a:endParaRPr lang="en-US" sz="2400" dirty="0" smtClean="0">
              <a:latin typeface="+mj-lt"/>
              <a:cs typeface="Garamond"/>
            </a:endParaRPr>
          </a:p>
          <a:p>
            <a:pPr lvl="1"/>
            <a:r>
              <a:rPr lang="en-US" sz="2400" dirty="0">
                <a:latin typeface="+mj-lt"/>
                <a:cs typeface="Garamond"/>
              </a:rPr>
              <a:t>S</a:t>
            </a:r>
            <a:r>
              <a:rPr lang="en-US" sz="2400" dirty="0" smtClean="0">
                <a:latin typeface="+mj-lt"/>
                <a:cs typeface="Garamond"/>
              </a:rPr>
              <a:t>uitable </a:t>
            </a:r>
            <a:r>
              <a:rPr lang="en-US" sz="2400" dirty="0">
                <a:latin typeface="+mj-lt"/>
                <a:cs typeface="Garamond"/>
              </a:rPr>
              <a:t>for </a:t>
            </a:r>
            <a:r>
              <a:rPr lang="en-US" sz="2400" dirty="0" smtClean="0">
                <a:latin typeface="+mj-lt"/>
                <a:cs typeface="Garamond"/>
              </a:rPr>
              <a:t>the “on-the-go” </a:t>
            </a:r>
            <a:r>
              <a:rPr lang="en-US" sz="2400" dirty="0">
                <a:latin typeface="+mj-lt"/>
                <a:cs typeface="Garamond"/>
              </a:rPr>
              <a:t>or occasional </a:t>
            </a:r>
            <a:r>
              <a:rPr lang="en-US" sz="2400" dirty="0" smtClean="0">
                <a:latin typeface="+mj-lt"/>
                <a:cs typeface="Garamond"/>
              </a:rPr>
              <a:t>user</a:t>
            </a:r>
          </a:p>
          <a:p>
            <a:pPr lvl="1"/>
            <a:r>
              <a:rPr lang="en-US" sz="2400" dirty="0" smtClean="0">
                <a:latin typeface="+mj-lt"/>
                <a:cs typeface="Garamond"/>
              </a:rPr>
              <a:t>Consider security issues</a:t>
            </a:r>
          </a:p>
          <a:p>
            <a:pPr lvl="1"/>
            <a:r>
              <a:rPr lang="en-US" sz="2400" dirty="0" smtClean="0">
                <a:latin typeface="+mj-lt"/>
                <a:cs typeface="Garamond"/>
              </a:rPr>
              <a:t>Applications for minimal data entry and display</a:t>
            </a:r>
          </a:p>
          <a:p>
            <a:pPr lvl="1"/>
            <a:r>
              <a:rPr lang="en-US" sz="2400" dirty="0" smtClean="0">
                <a:latin typeface="+mj-lt"/>
                <a:cs typeface="Garamond"/>
              </a:rPr>
              <a:t>Example: </a:t>
            </a:r>
            <a:r>
              <a:rPr lang="en-US" sz="2400" dirty="0">
                <a:latin typeface="+mj-lt"/>
                <a:cs typeface="Garamond"/>
              </a:rPr>
              <a:t>time and expense reporting, sales and order </a:t>
            </a:r>
            <a:r>
              <a:rPr lang="en-US" sz="2400" dirty="0" smtClean="0">
                <a:latin typeface="+mj-lt"/>
                <a:cs typeface="Garamond"/>
              </a:rPr>
              <a:t>entry</a:t>
            </a:r>
            <a:endParaRPr lang="en-US" sz="2400" dirty="0">
              <a:latin typeface="+mj-lt"/>
              <a:cs typeface="Garamond"/>
            </a:endParaRPr>
          </a:p>
          <a:p>
            <a:pPr lvl="1"/>
            <a:endParaRPr lang="en-US" sz="2000" dirty="0" smtClean="0">
              <a:latin typeface="+mj-lt"/>
              <a:cs typeface="Garamond"/>
            </a:endParaRPr>
          </a:p>
        </p:txBody>
      </p:sp>
      <p:sp>
        <p:nvSpPr>
          <p:cNvPr id="4" name="Slide Number Placeholder 3"/>
          <p:cNvSpPr>
            <a:spLocks noGrp="1"/>
          </p:cNvSpPr>
          <p:nvPr>
            <p:ph type="sldNum" sz="quarter" idx="4"/>
          </p:nvPr>
        </p:nvSpPr>
        <p:spPr/>
        <p:txBody>
          <a:bodyPr/>
          <a:lstStyle/>
          <a:p>
            <a:fld id="{F60E1ACD-54E7-4E93-8CB7-920190DA3BE7}" type="slidenum">
              <a:rPr lang="en-US" smtClean="0"/>
              <a:pPr/>
              <a:t>37</a:t>
            </a:fld>
            <a:endParaRPr lang="en-US" dirty="0"/>
          </a:p>
        </p:txBody>
      </p:sp>
    </p:spTree>
    <p:extLst>
      <p:ext uri="{BB962C8B-B14F-4D97-AF65-F5344CB8AC3E}">
        <p14:creationId xmlns:p14="http://schemas.microsoft.com/office/powerpoint/2010/main" val="2701988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mn-lt"/>
              </a:rPr>
              <a:t>Client-Server  </a:t>
            </a:r>
            <a:endParaRPr lang="en-US" sz="4000" b="1" dirty="0">
              <a:latin typeface="+mn-lt"/>
            </a:endParaRPr>
          </a:p>
        </p:txBody>
      </p:sp>
      <p:sp>
        <p:nvSpPr>
          <p:cNvPr id="3" name="Content Placeholder 2"/>
          <p:cNvSpPr>
            <a:spLocks noGrp="1"/>
          </p:cNvSpPr>
          <p:nvPr>
            <p:ph idx="1"/>
          </p:nvPr>
        </p:nvSpPr>
        <p:spPr>
          <a:xfrm>
            <a:off x="304800" y="1371600"/>
            <a:ext cx="8229600" cy="4876800"/>
          </a:xfrm>
        </p:spPr>
        <p:txBody>
          <a:bodyPr>
            <a:noAutofit/>
          </a:bodyPr>
          <a:lstStyle/>
          <a:p>
            <a:pPr marL="515938" indent="-344488">
              <a:spcBef>
                <a:spcPts val="0"/>
              </a:spcBef>
            </a:pPr>
            <a:r>
              <a:rPr lang="en-US" sz="2400" b="1" dirty="0" smtClean="0">
                <a:ea typeface="Calibri" panose="020F0502020204030204" pitchFamily="34" charset="0"/>
                <a:cs typeface="Garamond"/>
              </a:rPr>
              <a:t>Client-server computing </a:t>
            </a:r>
            <a:r>
              <a:rPr lang="en-US" sz="2400" dirty="0" smtClean="0">
                <a:ea typeface="Calibri" panose="020F0502020204030204" pitchFamily="34" charset="0"/>
                <a:cs typeface="Garamond"/>
              </a:rPr>
              <a:t>- a </a:t>
            </a:r>
            <a:r>
              <a:rPr lang="en-US" sz="2400" dirty="0">
                <a:ea typeface="Calibri" panose="020F0502020204030204" pitchFamily="34" charset="0"/>
                <a:cs typeface="Garamond"/>
              </a:rPr>
              <a:t>computing model in which tasks and workloads are partitioned between the </a:t>
            </a:r>
            <a:r>
              <a:rPr lang="en-US" sz="2400" b="1" dirty="0">
                <a:ea typeface="Calibri" panose="020F0502020204030204" pitchFamily="34" charset="0"/>
                <a:cs typeface="Garamond"/>
              </a:rPr>
              <a:t>client</a:t>
            </a:r>
            <a:r>
              <a:rPr lang="en-US" sz="2400" dirty="0">
                <a:ea typeface="Calibri" panose="020F0502020204030204" pitchFamily="34" charset="0"/>
                <a:cs typeface="Garamond"/>
              </a:rPr>
              <a:t>, which makes service </a:t>
            </a:r>
            <a:r>
              <a:rPr lang="en-US" sz="2400" dirty="0" smtClean="0">
                <a:ea typeface="Calibri" panose="020F0502020204030204" pitchFamily="34" charset="0"/>
                <a:cs typeface="Garamond"/>
              </a:rPr>
              <a:t>requests </a:t>
            </a:r>
            <a:r>
              <a:rPr lang="en-US" sz="2400" dirty="0">
                <a:ea typeface="Calibri" panose="020F0502020204030204" pitchFamily="34" charset="0"/>
                <a:cs typeface="Garamond"/>
              </a:rPr>
              <a:t>and the more powerful </a:t>
            </a:r>
            <a:r>
              <a:rPr lang="en-US" sz="2400" b="1" dirty="0">
                <a:ea typeface="Calibri" panose="020F0502020204030204" pitchFamily="34" charset="0"/>
                <a:cs typeface="Garamond"/>
              </a:rPr>
              <a:t>server</a:t>
            </a:r>
            <a:r>
              <a:rPr lang="en-US" sz="2400" dirty="0">
                <a:ea typeface="Calibri" panose="020F0502020204030204" pitchFamily="34" charset="0"/>
                <a:cs typeface="Garamond"/>
              </a:rPr>
              <a:t>, which responds to the </a:t>
            </a:r>
            <a:r>
              <a:rPr lang="en-US" sz="2400" dirty="0" smtClean="0">
                <a:ea typeface="Calibri" panose="020F0502020204030204" pitchFamily="34" charset="0"/>
                <a:cs typeface="Garamond"/>
              </a:rPr>
              <a:t>requests </a:t>
            </a:r>
          </a:p>
          <a:p>
            <a:pPr marL="515938" lvl="0" indent="-344488">
              <a:spcBef>
                <a:spcPts val="0"/>
              </a:spcBef>
              <a:buClr>
                <a:srgbClr val="00539B"/>
              </a:buClr>
            </a:pPr>
            <a:r>
              <a:rPr lang="en-US" sz="2400" dirty="0" smtClean="0">
                <a:cs typeface="Garamond"/>
              </a:rPr>
              <a:t>Known as </a:t>
            </a:r>
            <a:r>
              <a:rPr lang="en-US" sz="2400" b="1" dirty="0" smtClean="0">
                <a:cs typeface="Garamond"/>
              </a:rPr>
              <a:t>distributed computing because it </a:t>
            </a:r>
            <a:r>
              <a:rPr lang="en-US" sz="2400" dirty="0" smtClean="0">
                <a:solidFill>
                  <a:prstClr val="black"/>
                </a:solidFill>
                <a:cs typeface="Garamond"/>
              </a:rPr>
              <a:t>consists </a:t>
            </a:r>
            <a:r>
              <a:rPr lang="en-US" sz="2400" dirty="0">
                <a:solidFill>
                  <a:prstClr val="black"/>
                </a:solidFill>
                <a:cs typeface="Garamond"/>
              </a:rPr>
              <a:t>of multiple software components on multiple computers that together run as a single system</a:t>
            </a:r>
            <a:endParaRPr lang="en-US" sz="2400" dirty="0">
              <a:solidFill>
                <a:prstClr val="black"/>
              </a:solidFill>
              <a:ea typeface="Cambria" panose="02040503050406030204" pitchFamily="18" charset="0"/>
              <a:cs typeface="Garamond"/>
            </a:endParaRPr>
          </a:p>
          <a:p>
            <a:pPr marL="515938" indent="-344488">
              <a:spcBef>
                <a:spcPts val="0"/>
              </a:spcBef>
            </a:pPr>
            <a:endParaRPr lang="en-US" sz="2400" dirty="0" smtClean="0">
              <a:cs typeface="Garamond"/>
            </a:endParaRPr>
          </a:p>
          <a:p>
            <a:pPr marL="515938" indent="-344488">
              <a:spcBef>
                <a:spcPts val="0"/>
              </a:spcBef>
            </a:pPr>
            <a:endParaRPr lang="en-US" sz="2400" dirty="0">
              <a:ea typeface="Calibri" panose="020F0502020204030204" pitchFamily="34" charset="0"/>
              <a:cs typeface="Garamond"/>
            </a:endParaRPr>
          </a:p>
        </p:txBody>
      </p:sp>
      <p:sp>
        <p:nvSpPr>
          <p:cNvPr id="4" name="Rectangle 2"/>
          <p:cNvSpPr>
            <a:spLocks noChangeArrowheads="1"/>
          </p:cNvSpPr>
          <p:nvPr/>
        </p:nvSpPr>
        <p:spPr bwMode="auto">
          <a:xfrm>
            <a:off x="4572000" y="419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2286000"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Slide Number Placeholder 5"/>
          <p:cNvSpPr>
            <a:spLocks noGrp="1"/>
          </p:cNvSpPr>
          <p:nvPr>
            <p:ph type="sldNum" sz="quarter" idx="4"/>
          </p:nvPr>
        </p:nvSpPr>
        <p:spPr/>
        <p:txBody>
          <a:bodyPr/>
          <a:lstStyle/>
          <a:p>
            <a:fld id="{F60E1ACD-54E7-4E93-8CB7-920190DA3BE7}" type="slidenum">
              <a:rPr lang="en-US" smtClean="0"/>
              <a:pPr/>
              <a:t>4</a:t>
            </a:fld>
            <a:endParaRPr lang="en-US" dirty="0"/>
          </a:p>
        </p:txBody>
      </p:sp>
    </p:spTree>
    <p:extLst>
      <p:ext uri="{BB962C8B-B14F-4D97-AF65-F5344CB8AC3E}">
        <p14:creationId xmlns:p14="http://schemas.microsoft.com/office/powerpoint/2010/main" val="19266523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Garamond"/>
              </a:rPr>
              <a:t>Two-tier </a:t>
            </a:r>
            <a:r>
              <a:rPr lang="en-US" dirty="0" smtClean="0">
                <a:cs typeface="Garamond"/>
              </a:rPr>
              <a:t>Architecture</a:t>
            </a:r>
            <a:endParaRPr lang="en-US" dirty="0"/>
          </a:p>
        </p:txBody>
      </p:sp>
      <p:sp>
        <p:nvSpPr>
          <p:cNvPr id="3" name="Content Placeholder 2"/>
          <p:cNvSpPr>
            <a:spLocks noGrp="1"/>
          </p:cNvSpPr>
          <p:nvPr>
            <p:ph idx="1"/>
          </p:nvPr>
        </p:nvSpPr>
        <p:spPr/>
        <p:txBody>
          <a:bodyPr/>
          <a:lstStyle/>
          <a:p>
            <a:r>
              <a:rPr lang="en-US" b="1" dirty="0">
                <a:cs typeface="Garamond"/>
              </a:rPr>
              <a:t>Two-tier architecture </a:t>
            </a:r>
            <a:r>
              <a:rPr lang="en-US" dirty="0">
                <a:cs typeface="Garamond"/>
              </a:rPr>
              <a:t>– comprised of the server which is often called the back-end application, and the client which is called the front-end application</a:t>
            </a:r>
            <a:endParaRPr lang="en-US"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1790462" y="2971800"/>
            <a:ext cx="5486876" cy="2914141"/>
          </a:xfrm>
          <a:prstGeom prst="rect">
            <a:avLst/>
          </a:prstGeom>
        </p:spPr>
      </p:pic>
    </p:spTree>
    <p:extLst>
      <p:ext uri="{BB962C8B-B14F-4D97-AF65-F5344CB8AC3E}">
        <p14:creationId xmlns:p14="http://schemas.microsoft.com/office/powerpoint/2010/main" val="18815864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mn-lt"/>
              </a:rPr>
              <a:t>Client-Server Logic </a:t>
            </a:r>
            <a:endParaRPr lang="en-US" sz="4000" b="1" dirty="0">
              <a:latin typeface="+mn-lt"/>
            </a:endParaRPr>
          </a:p>
        </p:txBody>
      </p:sp>
      <p:sp>
        <p:nvSpPr>
          <p:cNvPr id="3" name="Content Placeholder 2"/>
          <p:cNvSpPr>
            <a:spLocks noGrp="1"/>
          </p:cNvSpPr>
          <p:nvPr>
            <p:ph idx="1"/>
          </p:nvPr>
        </p:nvSpPr>
        <p:spPr>
          <a:xfrm>
            <a:off x="76200" y="1676400"/>
            <a:ext cx="8991600" cy="5410200"/>
          </a:xfrm>
        </p:spPr>
        <p:txBody>
          <a:bodyPr>
            <a:noAutofit/>
          </a:bodyPr>
          <a:lstStyle/>
          <a:p>
            <a:pPr marL="687388" indent="-344488">
              <a:spcBef>
                <a:spcPts val="0"/>
              </a:spcBef>
            </a:pPr>
            <a:r>
              <a:rPr lang="en-US" sz="2800" b="1" dirty="0" smtClean="0">
                <a:ea typeface="Cambria" panose="02040503050406030204" pitchFamily="18" charset="0"/>
                <a:cs typeface="Garamond"/>
              </a:rPr>
              <a:t>Presentation </a:t>
            </a:r>
            <a:r>
              <a:rPr lang="en-US" sz="2800" b="1" dirty="0">
                <a:ea typeface="Cambria" panose="02040503050406030204" pitchFamily="18" charset="0"/>
                <a:cs typeface="Garamond"/>
              </a:rPr>
              <a:t>logic</a:t>
            </a:r>
            <a:r>
              <a:rPr lang="en-US" sz="2800" dirty="0">
                <a:ea typeface="Cambria" panose="02040503050406030204" pitchFamily="18" charset="0"/>
                <a:cs typeface="Garamond"/>
              </a:rPr>
              <a:t> – </a:t>
            </a:r>
            <a:r>
              <a:rPr lang="en-US" sz="2800" dirty="0">
                <a:cs typeface="Garamond"/>
              </a:rPr>
              <a:t>designed for the display screens of a software application and is what makes the application respond to user commands </a:t>
            </a:r>
            <a:endParaRPr lang="en-US" sz="2800" dirty="0" smtClean="0">
              <a:cs typeface="Garamond"/>
            </a:endParaRPr>
          </a:p>
          <a:p>
            <a:pPr marL="1316038" lvl="2" indent="-344488">
              <a:spcBef>
                <a:spcPts val="0"/>
              </a:spcBef>
            </a:pPr>
            <a:r>
              <a:rPr lang="en-US" dirty="0">
                <a:cs typeface="Garamond"/>
              </a:rPr>
              <a:t>M</a:t>
            </a:r>
            <a:r>
              <a:rPr lang="en-US" dirty="0" smtClean="0">
                <a:cs typeface="Garamond"/>
              </a:rPr>
              <a:t>anages </a:t>
            </a:r>
            <a:r>
              <a:rPr lang="en-US" dirty="0">
                <a:cs typeface="Garamond"/>
              </a:rPr>
              <a:t>the user navigation experience through a </a:t>
            </a:r>
            <a:r>
              <a:rPr lang="en-US" b="1" dirty="0">
                <a:cs typeface="Garamond"/>
              </a:rPr>
              <a:t>graphical user interface</a:t>
            </a:r>
            <a:r>
              <a:rPr lang="en-US" dirty="0">
                <a:cs typeface="Garamond"/>
              </a:rPr>
              <a:t> </a:t>
            </a:r>
            <a:r>
              <a:rPr lang="en-US" b="1" dirty="0">
                <a:cs typeface="Garamond"/>
              </a:rPr>
              <a:t>(GUI)</a:t>
            </a:r>
            <a:r>
              <a:rPr lang="en-US" dirty="0">
                <a:cs typeface="Garamond"/>
              </a:rPr>
              <a:t> so that the user can interact with the computer through icons, drop-down lists, and menus </a:t>
            </a:r>
            <a:endParaRPr lang="en-US" dirty="0" smtClean="0">
              <a:cs typeface="Garamond"/>
            </a:endParaRPr>
          </a:p>
          <a:p>
            <a:pPr marL="687388" indent="-344488">
              <a:spcBef>
                <a:spcPts val="0"/>
              </a:spcBef>
            </a:pPr>
            <a:r>
              <a:rPr lang="en-US" sz="2800" b="1" dirty="0" smtClean="0">
                <a:ea typeface="Cambria" panose="02040503050406030204" pitchFamily="18" charset="0"/>
                <a:cs typeface="Garamond"/>
              </a:rPr>
              <a:t>Processing </a:t>
            </a:r>
            <a:r>
              <a:rPr lang="en-US" sz="2800" dirty="0" smtClean="0">
                <a:ea typeface="Cambria" panose="02040503050406030204" pitchFamily="18" charset="0"/>
                <a:cs typeface="Garamond"/>
              </a:rPr>
              <a:t>(</a:t>
            </a:r>
            <a:r>
              <a:rPr lang="en-US" sz="2800" b="1" dirty="0" smtClean="0">
                <a:ea typeface="Cambria" panose="02040503050406030204" pitchFamily="18" charset="0"/>
                <a:cs typeface="Garamond"/>
              </a:rPr>
              <a:t>or business</a:t>
            </a:r>
            <a:r>
              <a:rPr lang="en-US" sz="2800" dirty="0" smtClean="0">
                <a:ea typeface="Cambria" panose="02040503050406030204" pitchFamily="18" charset="0"/>
                <a:cs typeface="Garamond"/>
              </a:rPr>
              <a:t>)</a:t>
            </a:r>
            <a:r>
              <a:rPr lang="en-US" sz="2800" b="1" dirty="0" smtClean="0">
                <a:ea typeface="Cambria" panose="02040503050406030204" pitchFamily="18" charset="0"/>
                <a:cs typeface="Garamond"/>
              </a:rPr>
              <a:t> </a:t>
            </a:r>
            <a:r>
              <a:rPr lang="en-US" sz="2800" b="1" dirty="0">
                <a:ea typeface="Cambria" panose="02040503050406030204" pitchFamily="18" charset="0"/>
                <a:cs typeface="Garamond"/>
              </a:rPr>
              <a:t>logic </a:t>
            </a:r>
            <a:r>
              <a:rPr lang="en-US" sz="2800" dirty="0">
                <a:ea typeface="Cambria" panose="02040503050406030204" pitchFamily="18" charset="0"/>
                <a:cs typeface="Garamond"/>
              </a:rPr>
              <a:t>– </a:t>
            </a:r>
            <a:r>
              <a:rPr lang="en-US" sz="2800" dirty="0" smtClean="0">
                <a:ea typeface="Cambria" panose="02040503050406030204" pitchFamily="18" charset="0"/>
                <a:cs typeface="Garamond"/>
              </a:rPr>
              <a:t>manages communication </a:t>
            </a:r>
            <a:r>
              <a:rPr lang="en-US" sz="2800" dirty="0">
                <a:cs typeface="Garamond"/>
              </a:rPr>
              <a:t>between the GUI and the data </a:t>
            </a:r>
            <a:r>
              <a:rPr lang="en-US" sz="2800" dirty="0" smtClean="0">
                <a:cs typeface="Garamond"/>
              </a:rPr>
              <a:t>storage</a:t>
            </a:r>
            <a:endParaRPr lang="en-US" sz="2800" dirty="0">
              <a:ea typeface="Cambria" panose="02040503050406030204" pitchFamily="18" charset="0"/>
              <a:cs typeface="Garamond"/>
            </a:endParaRPr>
          </a:p>
          <a:p>
            <a:pPr marL="687388" indent="-344488">
              <a:spcBef>
                <a:spcPts val="0"/>
              </a:spcBef>
            </a:pPr>
            <a:r>
              <a:rPr lang="en-US" sz="2800" b="1" dirty="0">
                <a:ea typeface="Cambria" panose="02040503050406030204" pitchFamily="18" charset="0"/>
                <a:cs typeface="Garamond"/>
              </a:rPr>
              <a:t>Storage </a:t>
            </a:r>
            <a:r>
              <a:rPr lang="en-US" sz="2800" b="1" dirty="0" smtClean="0">
                <a:ea typeface="Cambria" panose="02040503050406030204" pitchFamily="18" charset="0"/>
                <a:cs typeface="Garamond"/>
              </a:rPr>
              <a:t>logic </a:t>
            </a:r>
            <a:r>
              <a:rPr lang="en-US" sz="2800" dirty="0">
                <a:ea typeface="Cambria" panose="02040503050406030204" pitchFamily="18" charset="0"/>
                <a:cs typeface="Garamond"/>
              </a:rPr>
              <a:t>- </a:t>
            </a:r>
            <a:r>
              <a:rPr lang="en-US" sz="2800" dirty="0">
                <a:cs typeface="Garamond"/>
              </a:rPr>
              <a:t>data storage and </a:t>
            </a:r>
            <a:r>
              <a:rPr lang="en-US" sz="2800" dirty="0" smtClean="0">
                <a:cs typeface="Garamond"/>
              </a:rPr>
              <a:t>retrieval on </a:t>
            </a:r>
            <a:r>
              <a:rPr lang="en-US" sz="2800" dirty="0">
                <a:cs typeface="Garamond"/>
              </a:rPr>
              <a:t>the physical storage device </a:t>
            </a:r>
          </a:p>
        </p:txBody>
      </p:sp>
      <p:sp>
        <p:nvSpPr>
          <p:cNvPr id="4" name="Rectangle 2"/>
          <p:cNvSpPr>
            <a:spLocks noChangeArrowheads="1"/>
          </p:cNvSpPr>
          <p:nvPr/>
        </p:nvSpPr>
        <p:spPr bwMode="auto">
          <a:xfrm>
            <a:off x="4572000" y="419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Slide Number Placeholder 4"/>
          <p:cNvSpPr>
            <a:spLocks noGrp="1"/>
          </p:cNvSpPr>
          <p:nvPr>
            <p:ph type="sldNum" sz="quarter" idx="4"/>
          </p:nvPr>
        </p:nvSpPr>
        <p:spPr/>
        <p:txBody>
          <a:bodyPr/>
          <a:lstStyle/>
          <a:p>
            <a:fld id="{F60E1ACD-54E7-4E93-8CB7-920190DA3BE7}" type="slidenum">
              <a:rPr lang="en-US" smtClean="0"/>
              <a:pPr/>
              <a:t>6</a:t>
            </a:fld>
            <a:endParaRPr lang="en-US" dirty="0"/>
          </a:p>
        </p:txBody>
      </p:sp>
    </p:spTree>
    <p:extLst>
      <p:ext uri="{BB962C8B-B14F-4D97-AF65-F5344CB8AC3E}">
        <p14:creationId xmlns:p14="http://schemas.microsoft.com/office/powerpoint/2010/main" val="12287786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Fat/Thin Clients</a:t>
            </a:r>
            <a:endParaRPr lang="en-US" sz="4000" dirty="0"/>
          </a:p>
        </p:txBody>
      </p:sp>
      <p:sp>
        <p:nvSpPr>
          <p:cNvPr id="5" name="TextBox 4"/>
          <p:cNvSpPr txBox="1"/>
          <p:nvPr/>
        </p:nvSpPr>
        <p:spPr>
          <a:xfrm>
            <a:off x="381000" y="1524000"/>
            <a:ext cx="8229600" cy="2246769"/>
          </a:xfrm>
          <a:prstGeom prst="rect">
            <a:avLst/>
          </a:prstGeom>
          <a:noFill/>
        </p:spPr>
        <p:txBody>
          <a:bodyPr wrap="square" rtlCol="0">
            <a:spAutoFit/>
          </a:bodyPr>
          <a:lstStyle/>
          <a:p>
            <a:pPr marL="628650" indent="-457200">
              <a:spcBef>
                <a:spcPts val="0"/>
              </a:spcBef>
              <a:buClr>
                <a:schemeClr val="tx2">
                  <a:lumMod val="75000"/>
                </a:schemeClr>
              </a:buClr>
              <a:buFont typeface="Wingdings" panose="05000000000000000000" pitchFamily="2" charset="2"/>
              <a:buChar char="§"/>
            </a:pPr>
            <a:r>
              <a:rPr lang="en-US" sz="2800" b="1" dirty="0">
                <a:ea typeface="Cambria" panose="02040503050406030204" pitchFamily="18" charset="0"/>
                <a:cs typeface="Garamond"/>
              </a:rPr>
              <a:t>Fat </a:t>
            </a:r>
            <a:r>
              <a:rPr lang="en-US" sz="2800" b="1" dirty="0" smtClean="0">
                <a:ea typeface="Cambria" panose="02040503050406030204" pitchFamily="18" charset="0"/>
                <a:cs typeface="Garamond"/>
              </a:rPr>
              <a:t>client </a:t>
            </a:r>
            <a:r>
              <a:rPr lang="en-US" sz="2800" dirty="0" smtClean="0">
                <a:ea typeface="Cambria" panose="02040503050406030204" pitchFamily="18" charset="0"/>
                <a:cs typeface="Garamond"/>
              </a:rPr>
              <a:t>-</a:t>
            </a:r>
            <a:r>
              <a:rPr lang="en-US" sz="2800" b="1" dirty="0" smtClean="0">
                <a:ea typeface="Cambria" panose="02040503050406030204" pitchFamily="18" charset="0"/>
                <a:cs typeface="Garamond"/>
              </a:rPr>
              <a:t> </a:t>
            </a:r>
            <a:r>
              <a:rPr lang="en-US" sz="2800" dirty="0" smtClean="0">
                <a:cs typeface="Garamond"/>
              </a:rPr>
              <a:t>a </a:t>
            </a:r>
            <a:r>
              <a:rPr lang="en-US" sz="2800" dirty="0">
                <a:cs typeface="Garamond"/>
              </a:rPr>
              <a:t>client that</a:t>
            </a:r>
            <a:r>
              <a:rPr lang="en-US" sz="2800" b="1" dirty="0">
                <a:cs typeface="Garamond"/>
              </a:rPr>
              <a:t> </a:t>
            </a:r>
            <a:r>
              <a:rPr lang="en-US" sz="2800" dirty="0">
                <a:cs typeface="Garamond"/>
              </a:rPr>
              <a:t>can handle presentation and processing logic </a:t>
            </a:r>
            <a:endParaRPr lang="en-US" sz="2800" b="1" dirty="0" smtClean="0">
              <a:ea typeface="Cambria" panose="02040503050406030204" pitchFamily="18" charset="0"/>
              <a:cs typeface="Garamond"/>
            </a:endParaRPr>
          </a:p>
          <a:p>
            <a:pPr marL="628650" indent="-457200">
              <a:spcBef>
                <a:spcPts val="0"/>
              </a:spcBef>
              <a:buClr>
                <a:schemeClr val="tx2">
                  <a:lumMod val="75000"/>
                </a:schemeClr>
              </a:buClr>
              <a:buFont typeface="Wingdings" panose="05000000000000000000" pitchFamily="2" charset="2"/>
              <a:buChar char="§"/>
            </a:pPr>
            <a:r>
              <a:rPr lang="en-US" sz="2800" b="1" dirty="0" smtClean="0">
                <a:ea typeface="Cambria" panose="02040503050406030204" pitchFamily="18" charset="0"/>
                <a:cs typeface="Garamond"/>
              </a:rPr>
              <a:t>Thin client </a:t>
            </a:r>
            <a:r>
              <a:rPr lang="en-US" sz="2800" dirty="0" smtClean="0">
                <a:ea typeface="Cambria" panose="02040503050406030204" pitchFamily="18" charset="0"/>
                <a:cs typeface="Garamond"/>
              </a:rPr>
              <a:t>- </a:t>
            </a:r>
            <a:r>
              <a:rPr lang="en-US" sz="2800" dirty="0">
                <a:cs typeface="Garamond"/>
              </a:rPr>
              <a:t>handles only the presentation </a:t>
            </a:r>
            <a:r>
              <a:rPr lang="en-US" sz="2800" dirty="0" smtClean="0">
                <a:cs typeface="Garamond"/>
              </a:rPr>
              <a:t>logic</a:t>
            </a:r>
          </a:p>
          <a:p>
            <a:pPr marL="1085850" lvl="1" indent="-457200">
              <a:buClr>
                <a:schemeClr val="tx2">
                  <a:lumMod val="75000"/>
                </a:schemeClr>
              </a:buClr>
              <a:buFont typeface="Arial" panose="020B0604020202020204" pitchFamily="34" charset="0"/>
              <a:buChar char="•"/>
            </a:pPr>
            <a:r>
              <a:rPr lang="en-US" sz="2800" dirty="0" smtClean="0">
                <a:cs typeface="Garamond"/>
              </a:rPr>
              <a:t>The </a:t>
            </a:r>
            <a:r>
              <a:rPr lang="en-US" sz="2800" dirty="0">
                <a:cs typeface="Garamond"/>
              </a:rPr>
              <a:t>fat server is responsible for the both processing logic and </a:t>
            </a:r>
            <a:r>
              <a:rPr lang="en-US" sz="2800" dirty="0" smtClean="0">
                <a:cs typeface="Garamond"/>
              </a:rPr>
              <a:t>the storage </a:t>
            </a:r>
            <a:r>
              <a:rPr lang="en-US" sz="2800" dirty="0">
                <a:cs typeface="Garamond"/>
              </a:rPr>
              <a:t>logic </a:t>
            </a:r>
            <a:endParaRPr lang="en-US" sz="2800" dirty="0" smtClean="0">
              <a:cs typeface="Garamond"/>
            </a:endParaRPr>
          </a:p>
        </p:txBody>
      </p:sp>
      <p:sp>
        <p:nvSpPr>
          <p:cNvPr id="3" name="Slide Number Placeholder 2"/>
          <p:cNvSpPr>
            <a:spLocks noGrp="1"/>
          </p:cNvSpPr>
          <p:nvPr>
            <p:ph type="sldNum" sz="quarter" idx="4"/>
          </p:nvPr>
        </p:nvSpPr>
        <p:spPr/>
        <p:txBody>
          <a:bodyPr/>
          <a:lstStyle/>
          <a:p>
            <a:fld id="{F60E1ACD-54E7-4E93-8CB7-920190DA3BE7}" type="slidenum">
              <a:rPr lang="en-US" smtClean="0"/>
              <a:pPr/>
              <a:t>7</a:t>
            </a:fld>
            <a:endParaRPr lang="en-US" dirty="0"/>
          </a:p>
        </p:txBody>
      </p:sp>
      <p:pic>
        <p:nvPicPr>
          <p:cNvPr id="4" name="Picture 3"/>
          <p:cNvPicPr>
            <a:picLocks noChangeAspect="1"/>
          </p:cNvPicPr>
          <p:nvPr/>
        </p:nvPicPr>
        <p:blipFill>
          <a:blip r:embed="rId2"/>
          <a:stretch>
            <a:fillRect/>
          </a:stretch>
        </p:blipFill>
        <p:spPr>
          <a:xfrm>
            <a:off x="2286000" y="3970285"/>
            <a:ext cx="6101734" cy="2609517"/>
          </a:xfrm>
          <a:prstGeom prst="rect">
            <a:avLst/>
          </a:prstGeom>
        </p:spPr>
      </p:pic>
    </p:spTree>
    <p:extLst>
      <p:ext uri="{BB962C8B-B14F-4D97-AF65-F5344CB8AC3E}">
        <p14:creationId xmlns:p14="http://schemas.microsoft.com/office/powerpoint/2010/main" val="29063487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gn="ctr"/>
            <a:r>
              <a:rPr lang="en-US" sz="4000" b="1" dirty="0">
                <a:latin typeface="+mn-lt"/>
              </a:rPr>
              <a:t/>
            </a:r>
            <a:br>
              <a:rPr lang="en-US" sz="4000" b="1" dirty="0">
                <a:latin typeface="+mn-lt"/>
              </a:rPr>
            </a:br>
            <a:r>
              <a:rPr lang="en-US" sz="4000" b="1" dirty="0" smtClean="0">
                <a:latin typeface="+mn-lt"/>
              </a:rPr>
              <a:t>3-Tier Client Server</a:t>
            </a:r>
            <a:endParaRPr lang="en-US" sz="4000" b="1" dirty="0">
              <a:latin typeface="+mn-lt"/>
            </a:endParaRPr>
          </a:p>
        </p:txBody>
      </p:sp>
      <p:sp>
        <p:nvSpPr>
          <p:cNvPr id="3" name="Content Placeholder 2"/>
          <p:cNvSpPr>
            <a:spLocks noGrp="1"/>
          </p:cNvSpPr>
          <p:nvPr>
            <p:ph idx="1"/>
          </p:nvPr>
        </p:nvSpPr>
        <p:spPr>
          <a:xfrm>
            <a:off x="76200" y="1371600"/>
            <a:ext cx="5638800" cy="5257800"/>
          </a:xfrm>
        </p:spPr>
        <p:txBody>
          <a:bodyPr>
            <a:noAutofit/>
          </a:bodyPr>
          <a:lstStyle/>
          <a:p>
            <a:r>
              <a:rPr lang="en-US" sz="2400" b="1" dirty="0" smtClean="0">
                <a:cs typeface="Garamond"/>
              </a:rPr>
              <a:t>Three-tier client-server architecture </a:t>
            </a:r>
            <a:r>
              <a:rPr lang="en-US" sz="2400" dirty="0" smtClean="0">
                <a:cs typeface="Garamond"/>
              </a:rPr>
              <a:t>- introduced one </a:t>
            </a:r>
            <a:r>
              <a:rPr lang="en-US" sz="2400" dirty="0">
                <a:cs typeface="Garamond"/>
              </a:rPr>
              <a:t>or more application servers between the client and the database </a:t>
            </a:r>
            <a:r>
              <a:rPr lang="en-US" sz="2400" dirty="0" smtClean="0">
                <a:cs typeface="Garamond"/>
              </a:rPr>
              <a:t>tiers</a:t>
            </a:r>
          </a:p>
          <a:p>
            <a:r>
              <a:rPr lang="en-US" sz="2400" dirty="0" smtClean="0">
                <a:cs typeface="Garamond"/>
              </a:rPr>
              <a:t>Each tier contains code </a:t>
            </a:r>
            <a:br>
              <a:rPr lang="en-US" sz="2400" dirty="0" smtClean="0">
                <a:cs typeface="Garamond"/>
              </a:rPr>
            </a:br>
            <a:r>
              <a:rPr lang="en-US" sz="2400" dirty="0" smtClean="0">
                <a:cs typeface="Garamond"/>
              </a:rPr>
              <a:t>belonging to that layer</a:t>
            </a:r>
          </a:p>
          <a:p>
            <a:r>
              <a:rPr lang="en-US" sz="2400" dirty="0" smtClean="0">
                <a:cs typeface="Garamond"/>
              </a:rPr>
              <a:t>Advantages:</a:t>
            </a:r>
          </a:p>
          <a:p>
            <a:pPr lvl="1"/>
            <a:r>
              <a:rPr lang="en-US" sz="1800" dirty="0" smtClean="0">
                <a:cs typeface="Garamond"/>
              </a:rPr>
              <a:t>Better security</a:t>
            </a:r>
          </a:p>
          <a:p>
            <a:pPr lvl="1"/>
            <a:r>
              <a:rPr lang="en-US" sz="1800" dirty="0">
                <a:cs typeface="Garamond"/>
              </a:rPr>
              <a:t>M</a:t>
            </a:r>
            <a:r>
              <a:rPr lang="en-US" sz="1800" dirty="0" smtClean="0">
                <a:cs typeface="Garamond"/>
              </a:rPr>
              <a:t>aintenance </a:t>
            </a:r>
            <a:r>
              <a:rPr lang="en-US" sz="1800" dirty="0">
                <a:cs typeface="Garamond"/>
              </a:rPr>
              <a:t>becomes more </a:t>
            </a:r>
            <a:r>
              <a:rPr lang="en-US" sz="1800" dirty="0" smtClean="0">
                <a:cs typeface="Garamond"/>
              </a:rPr>
              <a:t/>
            </a:r>
            <a:br>
              <a:rPr lang="en-US" sz="1800" dirty="0" smtClean="0">
                <a:cs typeface="Garamond"/>
              </a:rPr>
            </a:br>
            <a:r>
              <a:rPr lang="en-US" sz="1800" dirty="0" smtClean="0">
                <a:cs typeface="Garamond"/>
              </a:rPr>
              <a:t>manageable</a:t>
            </a:r>
          </a:p>
          <a:p>
            <a:pPr lvl="1"/>
            <a:r>
              <a:rPr lang="en-US" sz="1800" dirty="0" smtClean="0">
                <a:cs typeface="Garamond"/>
              </a:rPr>
              <a:t>Servers and clients can be </a:t>
            </a:r>
            <a:br>
              <a:rPr lang="en-US" sz="1800" dirty="0" smtClean="0">
                <a:cs typeface="Garamond"/>
              </a:rPr>
            </a:br>
            <a:r>
              <a:rPr lang="en-US" sz="1800" dirty="0" smtClean="0">
                <a:cs typeface="Garamond"/>
              </a:rPr>
              <a:t>added more easily as the </a:t>
            </a:r>
            <a:br>
              <a:rPr lang="en-US" sz="1800" dirty="0" smtClean="0">
                <a:cs typeface="Garamond"/>
              </a:rPr>
            </a:br>
            <a:r>
              <a:rPr lang="en-US" sz="1800" dirty="0" smtClean="0">
                <a:cs typeface="Garamond"/>
              </a:rPr>
              <a:t>business grows</a:t>
            </a: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2"/>
          <p:cNvSpPr>
            <a:spLocks noChangeArrowheads="1"/>
          </p:cNvSpPr>
          <p:nvPr/>
        </p:nvSpPr>
        <p:spPr bwMode="auto">
          <a:xfrm>
            <a:off x="5628238" y="34446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Slide Number Placeholder 5"/>
          <p:cNvSpPr>
            <a:spLocks noGrp="1"/>
          </p:cNvSpPr>
          <p:nvPr>
            <p:ph type="sldNum" sz="quarter" idx="4"/>
          </p:nvPr>
        </p:nvSpPr>
        <p:spPr/>
        <p:txBody>
          <a:bodyPr/>
          <a:lstStyle/>
          <a:p>
            <a:fld id="{F60E1ACD-54E7-4E93-8CB7-920190DA3BE7}" type="slidenum">
              <a:rPr lang="en-US" smtClean="0"/>
              <a:pPr/>
              <a:t>8</a:t>
            </a:fld>
            <a:endParaRPr lang="en-US" dirty="0"/>
          </a:p>
        </p:txBody>
      </p:sp>
      <p:pic>
        <p:nvPicPr>
          <p:cNvPr id="7" name="Picture 6"/>
          <p:cNvPicPr>
            <a:picLocks noChangeAspect="1"/>
          </p:cNvPicPr>
          <p:nvPr/>
        </p:nvPicPr>
        <p:blipFill>
          <a:blip r:embed="rId2"/>
          <a:stretch>
            <a:fillRect/>
          </a:stretch>
        </p:blipFill>
        <p:spPr>
          <a:xfrm>
            <a:off x="3886200" y="2410630"/>
            <a:ext cx="6101734" cy="4218770"/>
          </a:xfrm>
          <a:prstGeom prst="rect">
            <a:avLst/>
          </a:prstGeom>
        </p:spPr>
      </p:pic>
    </p:spTree>
    <p:extLst>
      <p:ext uri="{BB962C8B-B14F-4D97-AF65-F5344CB8AC3E}">
        <p14:creationId xmlns:p14="http://schemas.microsoft.com/office/powerpoint/2010/main" val="3077173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133"/>
            <a:ext cx="9067800" cy="1143000"/>
          </a:xfrm>
        </p:spPr>
        <p:txBody>
          <a:bodyPr>
            <a:noAutofit/>
          </a:bodyPr>
          <a:lstStyle/>
          <a:p>
            <a:r>
              <a:rPr lang="en-US" b="1" dirty="0">
                <a:latin typeface="+mn-lt"/>
              </a:rPr>
              <a:t>Relational Database Management Systems </a:t>
            </a:r>
          </a:p>
        </p:txBody>
      </p:sp>
      <p:sp>
        <p:nvSpPr>
          <p:cNvPr id="3" name="Content Placeholder 2"/>
          <p:cNvSpPr>
            <a:spLocks noGrp="1"/>
          </p:cNvSpPr>
          <p:nvPr>
            <p:ph idx="1"/>
          </p:nvPr>
        </p:nvSpPr>
        <p:spPr>
          <a:xfrm>
            <a:off x="533400" y="1371600"/>
            <a:ext cx="8077200" cy="4631922"/>
          </a:xfrm>
        </p:spPr>
        <p:txBody>
          <a:bodyPr>
            <a:noAutofit/>
          </a:bodyPr>
          <a:lstStyle/>
          <a:p>
            <a:r>
              <a:rPr lang="en-US" sz="2700" dirty="0" smtClean="0">
                <a:cs typeface="Garamond"/>
              </a:rPr>
              <a:t>ERP systems use </a:t>
            </a:r>
            <a:r>
              <a:rPr lang="en-US" sz="2700" b="1" dirty="0" smtClean="0">
                <a:cs typeface="Garamond"/>
              </a:rPr>
              <a:t>RDBMS </a:t>
            </a:r>
            <a:r>
              <a:rPr lang="en-US" sz="2700" dirty="0" smtClean="0">
                <a:cs typeface="Garamond"/>
              </a:rPr>
              <a:t>to </a:t>
            </a:r>
            <a:r>
              <a:rPr lang="en-US" sz="2700" dirty="0">
                <a:cs typeface="Garamond"/>
              </a:rPr>
              <a:t>store enterprise data </a:t>
            </a:r>
          </a:p>
          <a:p>
            <a:r>
              <a:rPr lang="en-US" sz="2700" dirty="0">
                <a:cs typeface="Garamond"/>
              </a:rPr>
              <a:t>D</a:t>
            </a:r>
            <a:r>
              <a:rPr lang="en-US" sz="2700" dirty="0" smtClean="0">
                <a:cs typeface="Garamond"/>
              </a:rPr>
              <a:t>ata </a:t>
            </a:r>
            <a:r>
              <a:rPr lang="en-US" sz="2700" dirty="0">
                <a:cs typeface="Garamond"/>
              </a:rPr>
              <a:t>is only entered once and shared across </a:t>
            </a:r>
            <a:r>
              <a:rPr lang="en-US" sz="2700" dirty="0" smtClean="0">
                <a:cs typeface="Garamond"/>
              </a:rPr>
              <a:t>departments; </a:t>
            </a:r>
            <a:r>
              <a:rPr lang="en-US" sz="2700" dirty="0">
                <a:cs typeface="Garamond"/>
              </a:rPr>
              <a:t>the potential for errors and data duplication is reduced </a:t>
            </a:r>
            <a:endParaRPr lang="en-US" sz="2700" dirty="0" smtClean="0">
              <a:cs typeface="Garamond"/>
            </a:endParaRPr>
          </a:p>
          <a:p>
            <a:r>
              <a:rPr lang="en-US" sz="2700" dirty="0" smtClean="0">
                <a:cs typeface="Garamond"/>
              </a:rPr>
              <a:t>Features include:</a:t>
            </a:r>
          </a:p>
          <a:p>
            <a:pPr lvl="1"/>
            <a:r>
              <a:rPr lang="en-US" sz="2700" dirty="0" smtClean="0">
                <a:cs typeface="Garamond"/>
              </a:rPr>
              <a:t>transaction </a:t>
            </a:r>
            <a:r>
              <a:rPr lang="en-US" sz="2700" dirty="0">
                <a:cs typeface="Garamond"/>
              </a:rPr>
              <a:t>mechanisms to enable concurrent access of the </a:t>
            </a:r>
            <a:r>
              <a:rPr lang="en-US" sz="2700" dirty="0" smtClean="0">
                <a:cs typeface="Garamond"/>
              </a:rPr>
              <a:t>database</a:t>
            </a:r>
            <a:endParaRPr lang="en-US" sz="2700" dirty="0">
              <a:cs typeface="Garamond"/>
            </a:endParaRPr>
          </a:p>
          <a:p>
            <a:pPr lvl="1"/>
            <a:r>
              <a:rPr lang="en-US" sz="2700" dirty="0" smtClean="0">
                <a:cs typeface="Garamond"/>
              </a:rPr>
              <a:t>stored </a:t>
            </a:r>
            <a:r>
              <a:rPr lang="en-US" sz="2700" dirty="0">
                <a:cs typeface="Garamond"/>
              </a:rPr>
              <a:t>procedures to enforce business </a:t>
            </a:r>
            <a:r>
              <a:rPr lang="en-US" sz="2700" dirty="0" smtClean="0">
                <a:cs typeface="Garamond"/>
              </a:rPr>
              <a:t>logic</a:t>
            </a:r>
          </a:p>
          <a:p>
            <a:pPr lvl="1"/>
            <a:r>
              <a:rPr lang="en-US" sz="2700" dirty="0" smtClean="0">
                <a:cs typeface="Garamond"/>
              </a:rPr>
              <a:t>security </a:t>
            </a:r>
            <a:r>
              <a:rPr lang="en-US" sz="2700" dirty="0">
                <a:cs typeface="Garamond"/>
              </a:rPr>
              <a:t>to limit access to parts and/or features of the </a:t>
            </a:r>
            <a:r>
              <a:rPr lang="en-US" sz="2700" dirty="0" smtClean="0">
                <a:cs typeface="Garamond"/>
              </a:rPr>
              <a:t>database </a:t>
            </a:r>
            <a:endParaRPr lang="en-US" sz="3100" dirty="0">
              <a:cs typeface="Garamond"/>
            </a:endParaRPr>
          </a:p>
          <a:p>
            <a:r>
              <a:rPr lang="en-US" sz="2700" dirty="0" smtClean="0"/>
              <a:t>ERP systems can generally use more than one type of database</a:t>
            </a:r>
            <a:endParaRPr lang="en-US" sz="2700" dirty="0"/>
          </a:p>
        </p:txBody>
      </p:sp>
      <p:sp>
        <p:nvSpPr>
          <p:cNvPr id="4" name="Slide Number Placeholder 3"/>
          <p:cNvSpPr>
            <a:spLocks noGrp="1"/>
          </p:cNvSpPr>
          <p:nvPr>
            <p:ph type="sldNum" sz="quarter" idx="4"/>
          </p:nvPr>
        </p:nvSpPr>
        <p:spPr/>
        <p:txBody>
          <a:bodyPr/>
          <a:lstStyle/>
          <a:p>
            <a:fld id="{F60E1ACD-54E7-4E93-8CB7-920190DA3BE7}" type="slidenum">
              <a:rPr lang="en-US" smtClean="0"/>
              <a:pPr/>
              <a:t>9</a:t>
            </a:fld>
            <a:endParaRPr lang="en-US" dirty="0"/>
          </a:p>
        </p:txBody>
      </p:sp>
    </p:spTree>
    <p:extLst>
      <p:ext uri="{BB962C8B-B14F-4D97-AF65-F5344CB8AC3E}">
        <p14:creationId xmlns:p14="http://schemas.microsoft.com/office/powerpoint/2010/main" val="3336002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LFT_FDN_Tweaked">
  <a:themeElements>
    <a:clrScheme name="Fresh">
      <a:dk1>
        <a:sysClr val="windowText" lastClr="000000"/>
      </a:dk1>
      <a:lt1>
        <a:sysClr val="window" lastClr="FFFFFF"/>
      </a:lt1>
      <a:dk2>
        <a:srgbClr val="00539B"/>
      </a:dk2>
      <a:lt2>
        <a:srgbClr val="0081C6"/>
      </a:lt2>
      <a:accent1>
        <a:srgbClr val="7BC143"/>
      </a:accent1>
      <a:accent2>
        <a:srgbClr val="F47B20"/>
      </a:accent2>
      <a:accent3>
        <a:srgbClr val="FFECBC"/>
      </a:accent3>
      <a:accent4>
        <a:srgbClr val="C2E1F6"/>
      </a:accent4>
      <a:accent5>
        <a:srgbClr val="000000"/>
      </a:accent5>
      <a:accent6>
        <a:srgbClr val="333333"/>
      </a:accent6>
      <a:hlink>
        <a:srgbClr val="594331"/>
      </a:hlink>
      <a:folHlink>
        <a:srgbClr val="77777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lnSpc>
            <a:spcPct val="90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defRPr dirty="0" err="1" smtClean="0">
            <a:solidFill>
              <a:schemeClr val="tx2"/>
            </a:solidFill>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5471</TotalTime>
  <Words>2028</Words>
  <Application>Microsoft Office PowerPoint</Application>
  <PresentationFormat>On-screen Show (4:3)</PresentationFormat>
  <Paragraphs>207</Paragraphs>
  <Slides>37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Batang</vt:lpstr>
      <vt:lpstr>Arial</vt:lpstr>
      <vt:lpstr>Calibri</vt:lpstr>
      <vt:lpstr>Cambria</vt:lpstr>
      <vt:lpstr>Felix Titling</vt:lpstr>
      <vt:lpstr>Garamond</vt:lpstr>
      <vt:lpstr>Segoe UI</vt:lpstr>
      <vt:lpstr>Wingdings</vt:lpstr>
      <vt:lpstr>LFT_FDN_Tweaked</vt:lpstr>
      <vt:lpstr>Document</vt:lpstr>
      <vt:lpstr>MODERN ERP</vt:lpstr>
      <vt:lpstr>PowerPoint Presentation</vt:lpstr>
      <vt:lpstr>Evolution of ERP Architecture Mainframe Architecture</vt:lpstr>
      <vt:lpstr>Client-Server  </vt:lpstr>
      <vt:lpstr>Two-tier Architecture</vt:lpstr>
      <vt:lpstr>Client-Server Logic </vt:lpstr>
      <vt:lpstr>Fat/Thin Clients</vt:lpstr>
      <vt:lpstr> 3-Tier Client Server</vt:lpstr>
      <vt:lpstr>Relational Database Management Systems </vt:lpstr>
      <vt:lpstr>Database Terminology </vt:lpstr>
      <vt:lpstr>Entity Integrity Rule and PK</vt:lpstr>
      <vt:lpstr>Table Relationships</vt:lpstr>
      <vt:lpstr>One-to-Many Relationship</vt:lpstr>
      <vt:lpstr>One-to-One Table Relationship</vt:lpstr>
      <vt:lpstr>Many-to-Many Table Relationship</vt:lpstr>
      <vt:lpstr>Many-to-Many Relationship</vt:lpstr>
      <vt:lpstr>Referential Integrity Rule </vt:lpstr>
      <vt:lpstr>Database Normalization</vt:lpstr>
      <vt:lpstr>Data Not Normalized</vt:lpstr>
      <vt:lpstr>First Normal Form </vt:lpstr>
      <vt:lpstr>Second Normal Form</vt:lpstr>
      <vt:lpstr>Third Normal Form</vt:lpstr>
      <vt:lpstr>Structured Query Language </vt:lpstr>
      <vt:lpstr>ERP Data</vt:lpstr>
      <vt:lpstr>ERP Data</vt:lpstr>
      <vt:lpstr>ERP Data</vt:lpstr>
      <vt:lpstr>Configuration </vt:lpstr>
      <vt:lpstr>NetSuite Accounting Preferences</vt:lpstr>
      <vt:lpstr>Customization </vt:lpstr>
      <vt:lpstr>Customization</vt:lpstr>
      <vt:lpstr>Best of Breed </vt:lpstr>
      <vt:lpstr>System Landscape</vt:lpstr>
      <vt:lpstr>ERP Instances</vt:lpstr>
      <vt:lpstr>Cloud Computing</vt:lpstr>
      <vt:lpstr>On-Premise ERP </vt:lpstr>
      <vt:lpstr>Cloud vs. On-Premise ERP Solution </vt:lpstr>
      <vt:lpstr>Mobility</vt:lpstr>
    </vt:vector>
  </TitlesOfParts>
  <Company>CDM 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Herding Cats:</dc:title>
  <dc:creator>Williams, Toni</dc:creator>
  <cp:lastModifiedBy>Marianne Bradford</cp:lastModifiedBy>
  <cp:revision>70</cp:revision>
  <cp:lastPrinted>2014-02-24T14:54:12Z</cp:lastPrinted>
  <dcterms:created xsi:type="dcterms:W3CDTF">2014-02-17T14:19:50Z</dcterms:created>
  <dcterms:modified xsi:type="dcterms:W3CDTF">2016-01-13T01:49:07Z</dcterms:modified>
</cp:coreProperties>
</file>