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73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61037" autoAdjust="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3E33-BCE4-40ED-9F9F-313290B2A71B}" type="datetimeFigureOut">
              <a:rPr lang="en-US" smtClean="0"/>
              <a:pPr/>
              <a:t>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26B9F-8B65-47C5-8526-E3F2483648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54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F89F8-590B-495C-82B9-D20B8BEA426D}" type="datetimeFigureOut">
              <a:rPr lang="en-US" smtClean="0"/>
              <a:pPr/>
              <a:t>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CA7C-7ACD-401F-82CE-722E7B330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46C6F-9329-464F-939F-F26D3BD78C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2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420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6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313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439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559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065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73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029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84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25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54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ene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2"/>
          <a:stretch/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b="49615"/>
          <a:stretch/>
        </p:blipFill>
        <p:spPr>
          <a:xfrm>
            <a:off x="-190500" y="19050"/>
            <a:ext cx="9601199" cy="6854845"/>
          </a:xfrm>
          <a:prstGeom prst="rect">
            <a:avLst/>
          </a:prstGeom>
        </p:spPr>
      </p:pic>
      <p:sp>
        <p:nvSpPr>
          <p:cNvPr id="16" name="Text Placeholder 2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477000" y="6248400"/>
            <a:ext cx="2191295" cy="425787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19" name="Text Placeholder 2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953000" y="5410200"/>
            <a:ext cx="3715295" cy="802768"/>
          </a:xfrm>
        </p:spPr>
        <p:txBody>
          <a:bodyPr>
            <a:no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presenter(s) name, title and presentation type</a:t>
            </a:r>
          </a:p>
        </p:txBody>
      </p:sp>
      <p:sp>
        <p:nvSpPr>
          <p:cNvPr id="34" name="Title 1"/>
          <p:cNvSpPr>
            <a:spLocks noGrp="1"/>
          </p:cNvSpPr>
          <p:nvPr userDrawn="1">
            <p:ph type="title"/>
          </p:nvPr>
        </p:nvSpPr>
        <p:spPr>
          <a:xfrm>
            <a:off x="685800" y="954024"/>
            <a:ext cx="6879265" cy="722376"/>
          </a:xfrm>
        </p:spPr>
        <p:txBody>
          <a:bodyPr anchor="b">
            <a:noAutofit/>
          </a:bodyPr>
          <a:lstStyle>
            <a:lvl1pPr algn="l">
              <a:defRPr sz="6000" b="0" i="0" cap="none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838200" y="1828800"/>
            <a:ext cx="586740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i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r="3935" b="7817"/>
          <a:stretch/>
        </p:blipFill>
        <p:spPr>
          <a:xfrm>
            <a:off x="-76200" y="2520784"/>
            <a:ext cx="9308592" cy="2794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279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066800"/>
          </a:xfrm>
        </p:spPr>
        <p:txBody>
          <a:bodyPr/>
          <a:lstStyle>
            <a:lvl1pPr>
              <a:lnSpc>
                <a:spcPct val="90000"/>
              </a:lnSpc>
              <a:defRPr sz="36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2653"/>
            <a:ext cx="8077200" cy="4631922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06680" y="6248400"/>
            <a:ext cx="9326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rotWithShape="1">
          <a:gsLst>
            <a:gs pos="0">
              <a:schemeClr val="bg2">
                <a:lumMod val="20000"/>
                <a:lumOff val="80000"/>
              </a:schemeClr>
            </a:gs>
            <a:gs pos="40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0" y="0"/>
            <a:ext cx="105156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5"/>
          <a:stretch/>
        </p:blipFill>
        <p:spPr>
          <a:xfrm>
            <a:off x="-1371600" y="3155"/>
            <a:ext cx="10515599" cy="685484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04646" y="1661160"/>
            <a:ext cx="7600432" cy="722376"/>
          </a:xfrm>
        </p:spPr>
        <p:txBody>
          <a:bodyPr anchor="t">
            <a:normAutofit/>
          </a:bodyPr>
          <a:lstStyle>
            <a:lvl1pPr algn="r">
              <a:defRPr sz="3700" b="0" i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14600"/>
            <a:ext cx="7600432" cy="466344"/>
          </a:xfrm>
        </p:spPr>
        <p:txBody>
          <a:bodyPr anchor="b"/>
          <a:lstStyle>
            <a:lvl1pPr marL="0" indent="0" algn="r">
              <a:buNone/>
              <a:defRPr sz="2400" b="1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r="3935" b="7817"/>
          <a:stretch/>
        </p:blipFill>
        <p:spPr>
          <a:xfrm>
            <a:off x="0" y="3102483"/>
            <a:ext cx="9220200" cy="2767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4437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0" y="1447800"/>
            <a:ext cx="4038600" cy="4572000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4038600" cy="4572000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1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58914"/>
            <a:ext cx="4005072" cy="639762"/>
          </a:xfrm>
        </p:spPr>
        <p:txBody>
          <a:bodyPr anchor="b"/>
          <a:lstStyle>
            <a:lvl1pPr marL="0" indent="0">
              <a:buNone/>
              <a:defRPr sz="28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098675"/>
            <a:ext cx="4005072" cy="4149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7928" y="1458914"/>
            <a:ext cx="4005072" cy="639762"/>
          </a:xfrm>
        </p:spPr>
        <p:txBody>
          <a:bodyPr anchor="b"/>
          <a:lstStyle>
            <a:lvl1pPr marL="0" indent="0">
              <a:buNone/>
              <a:defRPr sz="28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7928" y="2098675"/>
            <a:ext cx="4005072" cy="4149725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06680" y="6248400"/>
            <a:ext cx="9326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6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381000" y="301155"/>
            <a:ext cx="8348662" cy="99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09600" y="1371600"/>
            <a:ext cx="8120062" cy="476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693044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0E1ACD-54E7-4E93-8CB7-920190DA3B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06680" y="6248400"/>
            <a:ext cx="9326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lnSpc>
          <a:spcPct val="90000"/>
        </a:lnSpc>
        <a:spcBef>
          <a:spcPts val="200"/>
        </a:spcBef>
        <a:spcAft>
          <a:spcPts val="300"/>
        </a:spcAft>
        <a:buClr>
          <a:schemeClr val="tx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fontAlgn="base" hangingPunct="1">
        <a:lnSpc>
          <a:spcPct val="90000"/>
        </a:lnSpc>
        <a:spcBef>
          <a:spcPts val="200"/>
        </a:spcBef>
        <a:spcAft>
          <a:spcPts val="25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18067" y="762000"/>
            <a:ext cx="6879265" cy="722376"/>
          </a:xfrm>
        </p:spPr>
        <p:txBody>
          <a:bodyPr/>
          <a:lstStyle/>
          <a:p>
            <a:pPr lvl="0" algn="ctr" fontAlgn="auto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4400" b="1" dirty="0">
                <a:latin typeface="Felix Titling" pitchFamily="82" charset="0"/>
                <a:ea typeface="Batang" panose="02030600000101010101" pitchFamily="18" charset="-127"/>
                <a:cs typeface="+mn-cs"/>
              </a:rPr>
              <a:t>MODERN ERP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7696200" cy="457200"/>
          </a:xfrm>
        </p:spPr>
        <p:txBody>
          <a:bodyPr/>
          <a:lstStyle/>
          <a:p>
            <a:pPr lvl="0" algn="ctr" fontAlgn="auto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7BC143"/>
              </a:buClr>
              <a:defRPr/>
            </a:pPr>
            <a:r>
              <a:rPr lang="en-US" sz="2600" b="1" i="0" dirty="0">
                <a:solidFill>
                  <a:schemeClr val="tx1"/>
                </a:solidFill>
                <a:latin typeface="Felix Titling" pitchFamily="82" charset="0"/>
                <a:ea typeface="Batang" panose="02030600000101010101" pitchFamily="18" charset="-127"/>
              </a:rPr>
              <a:t>SELECT, </a:t>
            </a:r>
            <a:r>
              <a:rPr lang="en-US" sz="2600" b="1" i="0" dirty="0" smtClean="0">
                <a:solidFill>
                  <a:schemeClr val="tx1"/>
                </a:solidFill>
                <a:latin typeface="Felix Titling" pitchFamily="82" charset="0"/>
                <a:ea typeface="Batang" panose="02030600000101010101" pitchFamily="18" charset="-127"/>
              </a:rPr>
              <a:t>IMPLEMENT, </a:t>
            </a:r>
            <a:r>
              <a:rPr lang="en-US" sz="2600" b="1" i="0" dirty="0">
                <a:solidFill>
                  <a:schemeClr val="tx1"/>
                </a:solidFill>
                <a:latin typeface="Felix Titling" pitchFamily="82" charset="0"/>
                <a:ea typeface="Batang" panose="02030600000101010101" pitchFamily="18" charset="-127"/>
              </a:rPr>
              <a:t>&amp; USE TODAY’S ADVANCED BUSINESS SYSTEMS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962400" y="5486400"/>
            <a:ext cx="4705895" cy="880456"/>
          </a:xfrm>
        </p:spPr>
        <p:txBody>
          <a:bodyPr/>
          <a:lstStyle/>
          <a:p>
            <a:r>
              <a:rPr lang="en-US" sz="2000" b="1" dirty="0" smtClean="0">
                <a:ea typeface="Batang" panose="02030600000101010101" pitchFamily="18" charset="-127"/>
              </a:rPr>
              <a:t>CHAPTER 3: </a:t>
            </a:r>
          </a:p>
          <a:p>
            <a:r>
              <a:rPr lang="en-US" sz="2000" b="1" dirty="0" smtClean="0">
                <a:ea typeface="Batang" panose="02030600000101010101" pitchFamily="18" charset="-127"/>
              </a:rPr>
              <a:t>ERP and Business Process Redesign</a:t>
            </a:r>
            <a:endParaRPr lang="en-US" sz="2000" b="1" dirty="0">
              <a:ea typeface="Batang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05907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Felix Titling" pitchFamily="82" charset="0"/>
                <a:ea typeface="Batang" panose="02030600000101010101" pitchFamily="18" charset="-127"/>
              </a:rPr>
              <a:t>3</a:t>
            </a:r>
            <a:r>
              <a:rPr lang="en-US" sz="1400" b="1" baseline="30000" dirty="0" smtClean="0">
                <a:latin typeface="Felix Titling" pitchFamily="82" charset="0"/>
                <a:ea typeface="Batang" panose="02030600000101010101" pitchFamily="18" charset="-127"/>
              </a:rPr>
              <a:t>rd</a:t>
            </a:r>
            <a:r>
              <a:rPr lang="en-US" sz="1400" b="1" dirty="0" smtClean="0">
                <a:latin typeface="Felix Titling" pitchFamily="82" charset="0"/>
                <a:ea typeface="Batang" panose="02030600000101010101" pitchFamily="18" charset="-127"/>
              </a:rPr>
              <a:t> Edition </a:t>
            </a:r>
            <a:endParaRPr lang="en-US" sz="1400" b="1" dirty="0">
              <a:latin typeface="Felix Titling" pitchFamily="8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6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Factors for Reengineering Success 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latin typeface="+mj-lt"/>
              </a:rPr>
              <a:t>Scaling up and down</a:t>
            </a:r>
          </a:p>
          <a:p>
            <a:r>
              <a:rPr lang="en-US" sz="2600" dirty="0" smtClean="0">
                <a:latin typeface="+mj-lt"/>
              </a:rPr>
              <a:t>Think outside the functional box </a:t>
            </a:r>
          </a:p>
          <a:p>
            <a:r>
              <a:rPr lang="en-US" sz="2600" dirty="0" smtClean="0">
                <a:latin typeface="+mj-lt"/>
              </a:rPr>
              <a:t>Look at other companies for similar solutions to similar processes </a:t>
            </a:r>
          </a:p>
          <a:p>
            <a:r>
              <a:rPr lang="en-US" sz="2600" dirty="0" smtClean="0">
                <a:latin typeface="+mj-lt"/>
              </a:rPr>
              <a:t>Recognize that a process is just one aspect of success </a:t>
            </a:r>
          </a:p>
          <a:p>
            <a:r>
              <a:rPr lang="en-US" sz="2600" dirty="0" smtClean="0">
                <a:latin typeface="+mj-lt"/>
              </a:rPr>
              <a:t>Deliver sooner rather than later </a:t>
            </a:r>
          </a:p>
          <a:p>
            <a:r>
              <a:rPr lang="en-US" sz="2600" dirty="0" smtClean="0">
                <a:latin typeface="+mj-lt"/>
              </a:rPr>
              <a:t>Consider the competition </a:t>
            </a:r>
          </a:p>
          <a:p>
            <a:r>
              <a:rPr lang="en-US" sz="2600" dirty="0" smtClean="0">
                <a:latin typeface="+mj-lt"/>
              </a:rPr>
              <a:t>Remembering the employee </a:t>
            </a:r>
            <a:endParaRPr lang="en-US" sz="26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305800" cy="1066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Business Process Improvement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2667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usiness </a:t>
            </a:r>
            <a:r>
              <a:rPr lang="en-US" b="1" dirty="0">
                <a:latin typeface="+mj-lt"/>
              </a:rPr>
              <a:t>process improvement (BPI</a:t>
            </a:r>
            <a:r>
              <a:rPr lang="en-US" b="1" dirty="0" smtClean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– gradual </a:t>
            </a:r>
            <a:r>
              <a:rPr lang="en-US" dirty="0">
                <a:latin typeface="+mj-lt"/>
              </a:rPr>
              <a:t>improvement to business processes over </a:t>
            </a:r>
            <a:r>
              <a:rPr lang="en-US" dirty="0" smtClean="0">
                <a:latin typeface="+mj-lt"/>
              </a:rPr>
              <a:t>time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01" y="2781300"/>
            <a:ext cx="6577543" cy="23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305800" cy="1066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Business Process Improvement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5021901"/>
            <a:ext cx="7620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+mj-lt"/>
              </a:rPr>
              <a:t>Process inventory </a:t>
            </a:r>
            <a:r>
              <a:rPr lang="en-US" sz="2200" dirty="0">
                <a:latin typeface="+mj-lt"/>
              </a:rPr>
              <a:t>– a list of business processes that a department or area owns, which identifies key processes including their sub-processes and activities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600"/>
            <a:ext cx="6954156" cy="37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Business Process Improvement Model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Walkthrough</a:t>
            </a:r>
            <a:r>
              <a:rPr lang="en-US" dirty="0" smtClean="0">
                <a:latin typeface="+mj-lt"/>
              </a:rPr>
              <a:t> – Practicing </a:t>
            </a:r>
            <a:r>
              <a:rPr lang="en-US" dirty="0">
                <a:latin typeface="+mj-lt"/>
              </a:rPr>
              <a:t>the new process </a:t>
            </a:r>
            <a:r>
              <a:rPr lang="en-US" dirty="0" smtClean="0">
                <a:latin typeface="+mj-lt"/>
              </a:rPr>
              <a:t>to </a:t>
            </a:r>
            <a:r>
              <a:rPr lang="en-US" dirty="0">
                <a:latin typeface="+mj-lt"/>
              </a:rPr>
              <a:t>build a detailed understanding of the process and see how it will </a:t>
            </a:r>
            <a:r>
              <a:rPr lang="en-US" dirty="0" smtClean="0">
                <a:latin typeface="+mj-lt"/>
              </a:rPr>
              <a:t>work</a:t>
            </a:r>
          </a:p>
          <a:p>
            <a:r>
              <a:rPr lang="en-US" b="1" dirty="0" smtClean="0">
                <a:latin typeface="+mj-lt"/>
              </a:rPr>
              <a:t>Business </a:t>
            </a:r>
            <a:r>
              <a:rPr lang="en-US" b="1" dirty="0">
                <a:latin typeface="+mj-lt"/>
              </a:rPr>
              <a:t>process management (</a:t>
            </a:r>
            <a:r>
              <a:rPr lang="en-US" b="1" dirty="0" smtClean="0">
                <a:latin typeface="+mj-lt"/>
              </a:rPr>
              <a:t>BPM)</a:t>
            </a:r>
            <a:r>
              <a:rPr lang="en-US" dirty="0" smtClean="0">
                <a:latin typeface="+mj-lt"/>
              </a:rPr>
              <a:t> – the </a:t>
            </a:r>
            <a:r>
              <a:rPr lang="en-US" dirty="0">
                <a:latin typeface="+mj-lt"/>
              </a:rPr>
              <a:t>process of continuously monitoring and improving </a:t>
            </a:r>
            <a:r>
              <a:rPr lang="en-US" dirty="0" smtClean="0">
                <a:latin typeface="+mj-lt"/>
              </a:rPr>
              <a:t>processes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2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305800" cy="1066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Processes in Need of Change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</a:rPr>
              <a:t>Customer-Facing </a:t>
            </a:r>
            <a:r>
              <a:rPr lang="en-US" sz="2200" dirty="0" smtClean="0">
                <a:latin typeface="+mj-lt"/>
              </a:rPr>
              <a:t>Processes</a:t>
            </a:r>
          </a:p>
          <a:p>
            <a:pPr lvl="1"/>
            <a:r>
              <a:rPr lang="en-US" sz="2200" dirty="0" smtClean="0">
                <a:latin typeface="+mj-lt"/>
              </a:rPr>
              <a:t>Organizations </a:t>
            </a:r>
            <a:r>
              <a:rPr lang="en-US" sz="2200" dirty="0">
                <a:latin typeface="+mj-lt"/>
              </a:rPr>
              <a:t>should consider the impact that processes have on customer-perceived </a:t>
            </a:r>
            <a:r>
              <a:rPr lang="en-US" sz="2200" dirty="0" smtClean="0">
                <a:latin typeface="+mj-lt"/>
              </a:rPr>
              <a:t>value </a:t>
            </a:r>
          </a:p>
          <a:p>
            <a:pPr marL="342900" lvl="1" indent="-34290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Process as Part of a Core </a:t>
            </a:r>
            <a:r>
              <a:rPr lang="en-US" sz="2200" dirty="0" smtClean="0">
                <a:latin typeface="+mj-lt"/>
              </a:rPr>
              <a:t>Competency</a:t>
            </a:r>
          </a:p>
          <a:p>
            <a:pPr lvl="1"/>
            <a:r>
              <a:rPr lang="en-US" sz="2200" b="1" dirty="0" smtClean="0">
                <a:latin typeface="+mj-lt"/>
              </a:rPr>
              <a:t>Benchmarking</a:t>
            </a:r>
            <a:r>
              <a:rPr lang="en-US" sz="2200" dirty="0" smtClean="0">
                <a:latin typeface="+mj-lt"/>
              </a:rPr>
              <a:t> – to </a:t>
            </a:r>
            <a:r>
              <a:rPr lang="en-US" sz="2200" dirty="0">
                <a:latin typeface="+mj-lt"/>
              </a:rPr>
              <a:t>measure and compare processes against strong competitors that have the same core competency, to identify quality gaps, and to specify programs or action plans to meet or exceed the competition</a:t>
            </a:r>
            <a:endParaRPr lang="en-US" sz="2200" b="1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3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305800" cy="1066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</a:rPr>
              <a:t>Processes in Need of Change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+mj-lt"/>
              </a:rPr>
              <a:t>High Volume, Low Margin Processes </a:t>
            </a:r>
          </a:p>
          <a:p>
            <a:pPr lvl="1"/>
            <a:r>
              <a:rPr lang="en-US" sz="2200" dirty="0" smtClean="0">
                <a:latin typeface="+mj-lt"/>
              </a:rPr>
              <a:t>Several characteristics of this type of market include: </a:t>
            </a:r>
          </a:p>
          <a:p>
            <a:pPr lvl="2"/>
            <a:r>
              <a:rPr lang="en-US" sz="2200" dirty="0" smtClean="0">
                <a:latin typeface="+mj-lt"/>
              </a:rPr>
              <a:t>High revenue</a:t>
            </a:r>
          </a:p>
          <a:p>
            <a:pPr lvl="2"/>
            <a:r>
              <a:rPr lang="en-US" sz="2200" dirty="0" smtClean="0">
                <a:latin typeface="+mj-lt"/>
              </a:rPr>
              <a:t>Efficient and controlled </a:t>
            </a:r>
          </a:p>
          <a:p>
            <a:pPr lvl="2"/>
            <a:r>
              <a:rPr lang="en-US" sz="2200" dirty="0" smtClean="0">
                <a:latin typeface="+mj-lt"/>
              </a:rPr>
              <a:t>Capital intensive 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+mj-lt"/>
              </a:rPr>
              <a:t>High Defect, High Reward Processes </a:t>
            </a:r>
          </a:p>
          <a:p>
            <a:pPr lvl="1"/>
            <a:r>
              <a:rPr lang="en-US" sz="2200" b="1" dirty="0" smtClean="0">
                <a:latin typeface="+mj-lt"/>
              </a:rPr>
              <a:t>Quality </a:t>
            </a:r>
            <a:r>
              <a:rPr lang="en-US" sz="2200" b="1" dirty="0">
                <a:latin typeface="+mj-lt"/>
              </a:rPr>
              <a:t>control (QC</a:t>
            </a:r>
            <a:r>
              <a:rPr lang="en-US" sz="2200" b="1" dirty="0" smtClean="0">
                <a:latin typeface="+mj-lt"/>
              </a:rPr>
              <a:t>) </a:t>
            </a:r>
            <a:r>
              <a:rPr lang="en-US" sz="2200" dirty="0" smtClean="0">
                <a:latin typeface="+mj-lt"/>
              </a:rPr>
              <a:t>– </a:t>
            </a:r>
            <a:r>
              <a:rPr lang="en-US" sz="2200" dirty="0">
                <a:latin typeface="+mj-lt"/>
              </a:rPr>
              <a:t>emphasizes testing of products to uncover </a:t>
            </a:r>
            <a:r>
              <a:rPr lang="en-US" sz="2200" dirty="0" smtClean="0">
                <a:latin typeface="+mj-lt"/>
              </a:rPr>
              <a:t>defects</a:t>
            </a:r>
          </a:p>
          <a:p>
            <a:pPr lvl="2"/>
            <a:r>
              <a:rPr lang="en-US" sz="2200" dirty="0" smtClean="0">
                <a:latin typeface="+mj-lt"/>
              </a:rPr>
              <a:t>Reactive </a:t>
            </a:r>
            <a:r>
              <a:rPr lang="en-US" sz="2200" dirty="0">
                <a:latin typeface="+mj-lt"/>
              </a:rPr>
              <a:t>tool to product </a:t>
            </a:r>
            <a:r>
              <a:rPr lang="en-US" sz="2200" dirty="0" smtClean="0">
                <a:latin typeface="+mj-lt"/>
              </a:rPr>
              <a:t>quality</a:t>
            </a:r>
          </a:p>
          <a:p>
            <a:pPr lvl="1"/>
            <a:r>
              <a:rPr lang="en-US" sz="2200" b="1" dirty="0" smtClean="0">
                <a:latin typeface="+mj-lt"/>
              </a:rPr>
              <a:t>Quality </a:t>
            </a:r>
            <a:r>
              <a:rPr lang="en-US" sz="2200" b="1" dirty="0">
                <a:latin typeface="+mj-lt"/>
              </a:rPr>
              <a:t>assurance (</a:t>
            </a:r>
            <a:r>
              <a:rPr lang="en-US" sz="2200" b="1" dirty="0" smtClean="0">
                <a:latin typeface="+mj-lt"/>
              </a:rPr>
              <a:t>QA) </a:t>
            </a:r>
            <a:r>
              <a:rPr lang="en-US" sz="2200" dirty="0" smtClean="0">
                <a:latin typeface="+mj-lt"/>
              </a:rPr>
              <a:t>– attempts </a:t>
            </a:r>
            <a:r>
              <a:rPr lang="en-US" sz="2200" dirty="0">
                <a:latin typeface="+mj-lt"/>
              </a:rPr>
              <a:t>to improve and stabilize processes to avoid, or at least minimize, issues that lead to the defect(s) in the first </a:t>
            </a:r>
            <a:r>
              <a:rPr lang="en-US" sz="2200" dirty="0" smtClean="0">
                <a:latin typeface="+mj-lt"/>
              </a:rPr>
              <a:t>place</a:t>
            </a:r>
          </a:p>
          <a:p>
            <a:pPr lvl="2"/>
            <a:r>
              <a:rPr lang="en-US" sz="2200" dirty="0" smtClean="0">
                <a:latin typeface="+mj-lt"/>
              </a:rPr>
              <a:t>Proactive </a:t>
            </a:r>
            <a:r>
              <a:rPr lang="en-US" sz="2200" dirty="0">
                <a:latin typeface="+mj-lt"/>
              </a:rPr>
              <a:t>managerial tool focused on defect prevention</a:t>
            </a:r>
            <a:endParaRPr lang="en-US" sz="22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3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305800" cy="1066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</a:rPr>
              <a:t>Processes in Need of Change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+mj-lt"/>
              </a:rPr>
              <a:t>High Skill, Time Intensive Processes </a:t>
            </a:r>
          </a:p>
          <a:p>
            <a:pPr lvl="1"/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focus should be on transforming the process to empower highly skilled workers to perform the job faster or allow lower paid workers to perform the activity or part of the </a:t>
            </a:r>
            <a:r>
              <a:rPr lang="en-US" sz="2200" dirty="0" smtClean="0">
                <a:latin typeface="+mj-lt"/>
              </a:rPr>
              <a:t>activity</a:t>
            </a:r>
          </a:p>
          <a:p>
            <a:pPr marL="342900" lvl="1" indent="-34290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High Complexity, Specialized Resource </a:t>
            </a:r>
            <a:r>
              <a:rPr lang="en-US" sz="2200" dirty="0" smtClean="0">
                <a:latin typeface="+mj-lt"/>
              </a:rPr>
              <a:t>Processes</a:t>
            </a:r>
          </a:p>
          <a:p>
            <a:pPr lvl="1">
              <a:buClr>
                <a:srgbClr val="00539B"/>
              </a:buClr>
            </a:pPr>
            <a:r>
              <a:rPr lang="en-US" sz="2200" dirty="0" smtClean="0">
                <a:latin typeface="+mj-lt"/>
              </a:rPr>
              <a:t>Businesses </a:t>
            </a:r>
            <a:r>
              <a:rPr lang="en-US" sz="2200" dirty="0">
                <a:latin typeface="+mj-lt"/>
              </a:rPr>
              <a:t>tend to embrace complexity and the market advantages that complex solutions </a:t>
            </a:r>
            <a:r>
              <a:rPr lang="en-US" sz="2200" dirty="0" smtClean="0">
                <a:latin typeface="+mj-lt"/>
              </a:rPr>
              <a:t>gain</a:t>
            </a:r>
          </a:p>
          <a:p>
            <a:pPr lvl="1">
              <a:buClr>
                <a:srgbClr val="00539B"/>
              </a:buClr>
            </a:pPr>
            <a:r>
              <a:rPr lang="en-US" sz="2200" dirty="0" smtClean="0">
                <a:latin typeface="+mj-lt"/>
              </a:rPr>
              <a:t>Replace </a:t>
            </a:r>
            <a:r>
              <a:rPr lang="en-US" sz="2200" dirty="0">
                <a:latin typeface="+mj-lt"/>
              </a:rPr>
              <a:t>complex activities with simpler ones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Processes Built around Obsolete or Changing Technology</a:t>
            </a:r>
          </a:p>
          <a:p>
            <a:pPr lvl="1"/>
            <a:r>
              <a:rPr lang="en-US" sz="2200" dirty="0" smtClean="0">
                <a:latin typeface="+mj-lt"/>
              </a:rPr>
              <a:t>Keeping </a:t>
            </a:r>
            <a:r>
              <a:rPr lang="en-US" sz="2200" dirty="0">
                <a:latin typeface="+mj-lt"/>
              </a:rPr>
              <a:t>legacy systems </a:t>
            </a:r>
            <a:r>
              <a:rPr lang="en-US" sz="2200" dirty="0" smtClean="0">
                <a:latin typeface="+mj-lt"/>
              </a:rPr>
              <a:t>will </a:t>
            </a:r>
            <a:r>
              <a:rPr lang="en-US" sz="2200" dirty="0">
                <a:latin typeface="+mj-lt"/>
              </a:rPr>
              <a:t>trap a company into less than optimal business processes and obsolete business </a:t>
            </a:r>
            <a:r>
              <a:rPr lang="en-US" sz="2200" dirty="0" smtClean="0">
                <a:latin typeface="+mj-lt"/>
              </a:rPr>
              <a:t>models</a:t>
            </a:r>
          </a:p>
          <a:p>
            <a:pPr lvl="1"/>
            <a:r>
              <a:rPr lang="en-US" sz="2200" dirty="0" smtClean="0">
                <a:latin typeface="+mj-lt"/>
              </a:rPr>
              <a:t>Older </a:t>
            </a:r>
            <a:r>
              <a:rPr lang="en-US" sz="2200" dirty="0">
                <a:latin typeface="+mj-lt"/>
              </a:rPr>
              <a:t>systems suffer from outdated core software code and are not built on current best practices</a:t>
            </a:r>
            <a:endParaRPr lang="en-US" sz="2200" b="1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9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Stakeholders for Business Process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Customers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>
              <a:latin typeface="+mj-lt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Employees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>
              <a:latin typeface="+mj-lt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Information Technology Staff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>
              <a:latin typeface="+mj-lt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Executive Suite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>
              <a:latin typeface="+mj-lt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Business Partners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>
              <a:latin typeface="+mj-lt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Supply Chain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>
              <a:latin typeface="+mj-lt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Auditors, Regulators, and Other Interested Parties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3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+mj-lt"/>
              </a:rPr>
              <a:t>Be </a:t>
            </a:r>
            <a:r>
              <a:rPr lang="en-US" dirty="0">
                <a:latin typeface="+mj-lt"/>
              </a:rPr>
              <a:t>aware of goals for business processes </a:t>
            </a:r>
          </a:p>
          <a:p>
            <a:pPr lvl="0"/>
            <a:r>
              <a:rPr lang="en-US" dirty="0">
                <a:latin typeface="+mj-lt"/>
              </a:rPr>
              <a:t>Identify types of problems with business process </a:t>
            </a:r>
          </a:p>
          <a:p>
            <a:pPr lvl="0"/>
            <a:r>
              <a:rPr lang="en-US" dirty="0">
                <a:latin typeface="+mj-lt"/>
              </a:rPr>
              <a:t>Compare and contrast business process improvement and business process reengineering </a:t>
            </a:r>
          </a:p>
          <a:p>
            <a:pPr lvl="0"/>
            <a:r>
              <a:rPr lang="en-US" dirty="0">
                <a:latin typeface="+mj-lt"/>
              </a:rPr>
              <a:t>Explain the relationship between business process reengineering and ERP</a:t>
            </a:r>
          </a:p>
          <a:p>
            <a:pPr lvl="0"/>
            <a:r>
              <a:rPr lang="en-US" dirty="0">
                <a:latin typeface="+mj-lt"/>
              </a:rPr>
              <a:t>Summarize the steps in business process improvement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358914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Objectives</a:t>
            </a:r>
            <a:endParaRPr lang="en-US" sz="40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7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066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Business Process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3244" y="990600"/>
            <a:ext cx="8077200" cy="4631922"/>
          </a:xfrm>
        </p:spPr>
        <p:txBody>
          <a:bodyPr/>
          <a:lstStyle/>
          <a:p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business process </a:t>
            </a:r>
            <a:r>
              <a:rPr lang="en-US" dirty="0">
                <a:latin typeface="+mj-lt"/>
              </a:rPr>
              <a:t>can be defined as a series of value-added activities or tasks that are linked together to convert inputs into a product or service </a:t>
            </a:r>
            <a:r>
              <a:rPr lang="en-US" dirty="0" smtClean="0">
                <a:latin typeface="+mj-lt"/>
              </a:rPr>
              <a:t>output </a:t>
            </a:r>
          </a:p>
          <a:p>
            <a:pPr lvl="1"/>
            <a:r>
              <a:rPr lang="en-US" dirty="0" smtClean="0"/>
              <a:t>Involve </a:t>
            </a:r>
            <a:r>
              <a:rPr lang="en-US" dirty="0"/>
              <a:t>coordinated activities that serve a useful purpose and comprise people, procedures, technology, and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>
                <a:latin typeface="+mj-lt"/>
              </a:rPr>
              <a:t>Can be supporting or core</a:t>
            </a:r>
          </a:p>
          <a:p>
            <a:pPr lvl="1"/>
            <a:r>
              <a:rPr lang="en-US" dirty="0" smtClean="0">
                <a:latin typeface="+mj-lt"/>
              </a:rPr>
              <a:t>Can be simple or complex, short or long-running</a:t>
            </a:r>
          </a:p>
          <a:p>
            <a:pPr lvl="1"/>
            <a:r>
              <a:rPr lang="en-US" dirty="0" smtClean="0">
                <a:latin typeface="+mj-lt"/>
              </a:rPr>
              <a:t>Can be formal or informal </a:t>
            </a:r>
          </a:p>
          <a:p>
            <a:r>
              <a:rPr lang="en-US" sz="2800" dirty="0" smtClean="0">
                <a:latin typeface="+mj-lt"/>
              </a:rPr>
              <a:t>Successful </a:t>
            </a:r>
            <a:r>
              <a:rPr lang="en-US" sz="2800" dirty="0">
                <a:latin typeface="+mj-lt"/>
              </a:rPr>
              <a:t>companies spend time analyzing and optimizing their </a:t>
            </a:r>
            <a:r>
              <a:rPr lang="en-US" sz="2800" dirty="0" smtClean="0">
                <a:latin typeface="+mj-lt"/>
              </a:rPr>
              <a:t>business processes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Business Process Criteria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4566"/>
            <a:ext cx="8077200" cy="4631922"/>
          </a:xfrm>
        </p:spPr>
        <p:txBody>
          <a:bodyPr/>
          <a:lstStyle/>
          <a:p>
            <a:r>
              <a:rPr lang="en-US" sz="2400" dirty="0" smtClean="0"/>
              <a:t>Cost </a:t>
            </a:r>
            <a:r>
              <a:rPr lang="en-US" sz="2400" dirty="0"/>
              <a:t>efficiencies – Processes should enable employees to get work accomplished </a:t>
            </a:r>
            <a:r>
              <a:rPr lang="en-US" sz="2400" dirty="0" smtClean="0"/>
              <a:t>faster</a:t>
            </a:r>
          </a:p>
          <a:p>
            <a:r>
              <a:rPr lang="en-US" sz="2400" dirty="0" smtClean="0"/>
              <a:t>Customer </a:t>
            </a:r>
            <a:r>
              <a:rPr lang="en-US" sz="2400" dirty="0"/>
              <a:t>satisfaction and differentiation – Processes should help a company better serve its customers </a:t>
            </a:r>
            <a:r>
              <a:rPr lang="en-US" sz="2400" dirty="0" smtClean="0"/>
              <a:t>and provide differentiation</a:t>
            </a:r>
          </a:p>
          <a:p>
            <a:r>
              <a:rPr lang="en-US" sz="2400" dirty="0" smtClean="0"/>
              <a:t>Standardization </a:t>
            </a:r>
            <a:r>
              <a:rPr lang="en-US" sz="2400" dirty="0"/>
              <a:t>– Processes should be standardized across the organization wherever and whenever </a:t>
            </a:r>
            <a:r>
              <a:rPr lang="en-US" sz="2400" dirty="0" smtClean="0"/>
              <a:t>possible</a:t>
            </a:r>
            <a:endParaRPr lang="en-US" sz="2400" dirty="0"/>
          </a:p>
          <a:p>
            <a:r>
              <a:rPr lang="en-US" sz="2400" dirty="0" smtClean="0"/>
              <a:t>Value-added </a:t>
            </a:r>
            <a:r>
              <a:rPr lang="en-US" sz="2400" dirty="0"/>
              <a:t>activities – Processes should add </a:t>
            </a:r>
            <a:r>
              <a:rPr lang="en-US" sz="2400" dirty="0" smtClean="0"/>
              <a:t>value </a:t>
            </a:r>
          </a:p>
          <a:p>
            <a:r>
              <a:rPr lang="en-US" sz="2400" dirty="0" smtClean="0"/>
              <a:t>Improved agility and speed – Processes should be nimble and efficient to help the company anticipate, manage, and respond to changes in the marketplace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0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8096"/>
            <a:ext cx="7772400" cy="792162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Problems with Business Processes</a:t>
            </a:r>
            <a:r>
              <a:rPr lang="en-US" sz="4000" b="1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133" y="1143000"/>
            <a:ext cx="2819400" cy="45720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nternal control</a:t>
            </a:r>
            <a:r>
              <a:rPr lang="en-US" dirty="0" smtClean="0">
                <a:latin typeface="+mj-lt"/>
              </a:rPr>
              <a:t> – policies </a:t>
            </a:r>
            <a:r>
              <a:rPr lang="en-US" dirty="0">
                <a:latin typeface="+mj-lt"/>
              </a:rPr>
              <a:t>and procedures put in place to safeguard the integrity of data and avoid </a:t>
            </a:r>
            <a:r>
              <a:rPr lang="en-US" dirty="0" smtClean="0">
                <a:latin typeface="+mj-lt"/>
              </a:rPr>
              <a:t>risks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1472" y="3911600"/>
            <a:ext cx="1066800" cy="205740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72" y="1498931"/>
            <a:ext cx="5945728" cy="50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83693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cs typeface="Times" pitchFamily="18" charset="0"/>
              </a:rPr>
              <a:t>Business Process Reengineering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772400" cy="3048000"/>
          </a:xfrm>
        </p:spPr>
        <p:txBody>
          <a:bodyPr>
            <a:normAutofit fontScale="92500" lnSpcReduction="2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</a:rPr>
              <a:t>Business process reengineering (BPR)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– the fundamental</a:t>
            </a:r>
            <a:r>
              <a:rPr lang="en-US" dirty="0">
                <a:latin typeface="+mj-lt"/>
              </a:rPr>
              <a:t>, dramatic redesign in business processes that an organization undertakes to achieve breakthrough performance in key measures of cost, quality, speed, and </a:t>
            </a:r>
            <a:r>
              <a:rPr lang="en-US" dirty="0" smtClean="0">
                <a:latin typeface="+mj-lt"/>
              </a:rPr>
              <a:t>service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In BPR, companies do not change </a:t>
            </a:r>
            <a:r>
              <a:rPr lang="en-US" b="1" dirty="0" smtClean="0">
                <a:latin typeface="+mj-lt"/>
              </a:rPr>
              <a:t>core competencies </a:t>
            </a:r>
            <a:r>
              <a:rPr lang="en-US" dirty="0">
                <a:latin typeface="+mj-lt"/>
              </a:rPr>
              <a:t>but instead </a:t>
            </a:r>
            <a:r>
              <a:rPr lang="en-US" dirty="0" smtClean="0">
                <a:latin typeface="+mj-lt"/>
              </a:rPr>
              <a:t>optimize </a:t>
            </a:r>
            <a:r>
              <a:rPr lang="en-US" dirty="0">
                <a:latin typeface="+mj-lt"/>
              </a:rPr>
              <a:t>their business processes in order to make them more efficient and </a:t>
            </a:r>
            <a:r>
              <a:rPr lang="en-US" dirty="0" smtClean="0">
                <a:latin typeface="+mj-lt"/>
              </a:rPr>
              <a:t>customer-centric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Two types: clean slate and technology-enabled 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3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0803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cs typeface="Times" pitchFamily="18" charset="0"/>
              </a:rPr>
              <a:t>Clean Slate Reengineering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2590800"/>
          </a:xfrm>
        </p:spPr>
        <p:txBody>
          <a:bodyPr>
            <a:noAutofit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Clean slate </a:t>
            </a:r>
            <a:r>
              <a:rPr lang="en-US" sz="2400" b="1" dirty="0" smtClean="0">
                <a:latin typeface="+mj-lt"/>
              </a:rPr>
              <a:t>reengineering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– </a:t>
            </a:r>
            <a:r>
              <a:rPr lang="en-US" sz="2400" dirty="0">
                <a:latin typeface="+mj-lt"/>
              </a:rPr>
              <a:t>starting over from scratch and completely redesigning a </a:t>
            </a:r>
            <a:r>
              <a:rPr lang="en-US" sz="2400" dirty="0" smtClean="0">
                <a:latin typeface="+mj-lt"/>
              </a:rPr>
              <a:t>process</a:t>
            </a:r>
          </a:p>
          <a:p>
            <a:pPr lvl="1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j-lt"/>
              </a:rPr>
              <a:t>“As </a:t>
            </a:r>
            <a:r>
              <a:rPr lang="en-US" b="1" dirty="0">
                <a:latin typeface="+mj-lt"/>
              </a:rPr>
              <a:t>is” </a:t>
            </a:r>
            <a:r>
              <a:rPr lang="en-US" b="1" dirty="0" smtClean="0">
                <a:latin typeface="+mj-lt"/>
              </a:rPr>
              <a:t>process </a:t>
            </a:r>
            <a:r>
              <a:rPr lang="en-US" dirty="0" smtClean="0">
                <a:latin typeface="+mj-lt"/>
              </a:rPr>
              <a:t>–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current process being analyzed</a:t>
            </a:r>
          </a:p>
          <a:p>
            <a:pPr lvl="1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j-lt"/>
              </a:rPr>
              <a:t>“To </a:t>
            </a:r>
            <a:r>
              <a:rPr lang="en-US" b="1" dirty="0">
                <a:latin typeface="+mj-lt"/>
              </a:rPr>
              <a:t>be” </a:t>
            </a:r>
            <a:r>
              <a:rPr lang="en-US" b="1" dirty="0" smtClean="0">
                <a:latin typeface="+mj-lt"/>
              </a:rPr>
              <a:t>process </a:t>
            </a:r>
            <a:r>
              <a:rPr lang="en-US" dirty="0" smtClean="0">
                <a:latin typeface="+mj-lt"/>
              </a:rPr>
              <a:t>–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future design of the new business process</a:t>
            </a:r>
            <a:endParaRPr lang="en-US" b="1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0803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cs typeface="Times" pitchFamily="18" charset="0"/>
              </a:rPr>
              <a:t>BPR Princi</a:t>
            </a:r>
            <a:r>
              <a:rPr lang="en-US" sz="4000" dirty="0" smtClean="0">
                <a:cs typeface="Times" pitchFamily="18" charset="0"/>
              </a:rPr>
              <a:t>ples </a:t>
            </a:r>
            <a:endParaRPr lang="en-US" sz="4000" b="1" dirty="0" smtClean="0">
              <a:solidFill>
                <a:schemeClr val="tx1"/>
              </a:solidFill>
              <a:cs typeface="Times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7049008" cy="28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305800" cy="1066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Technology Enabled Reengineering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124200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Technology enabled reengineering</a:t>
            </a:r>
            <a:r>
              <a:rPr lang="en-US" sz="2400" dirty="0" smtClean="0">
                <a:latin typeface="+mj-lt"/>
              </a:rPr>
              <a:t> – using technology, </a:t>
            </a:r>
            <a:r>
              <a:rPr lang="en-US" sz="2400" dirty="0">
                <a:latin typeface="+mj-lt"/>
              </a:rPr>
              <a:t>such as an ERP </a:t>
            </a:r>
            <a:r>
              <a:rPr lang="en-US" sz="2400" dirty="0" smtClean="0">
                <a:latin typeface="+mj-lt"/>
              </a:rPr>
              <a:t>system, </a:t>
            </a:r>
            <a:r>
              <a:rPr lang="en-US" sz="2400" dirty="0">
                <a:latin typeface="+mj-lt"/>
              </a:rPr>
              <a:t>as the means for </a:t>
            </a:r>
            <a:r>
              <a:rPr lang="en-US" sz="2400" dirty="0" smtClean="0">
                <a:latin typeface="+mj-lt"/>
              </a:rPr>
              <a:t>transformation</a:t>
            </a:r>
          </a:p>
          <a:p>
            <a:pPr lvl="1"/>
            <a:r>
              <a:rPr lang="en-US" dirty="0" smtClean="0">
                <a:latin typeface="+mj-lt"/>
              </a:rPr>
              <a:t>Also known as </a:t>
            </a:r>
            <a:r>
              <a:rPr lang="en-US" b="1" dirty="0" smtClean="0">
                <a:latin typeface="+mj-lt"/>
              </a:rPr>
              <a:t>constrained reengineering</a:t>
            </a:r>
            <a:r>
              <a:rPr lang="en-US" dirty="0" smtClean="0">
                <a:latin typeface="+mj-lt"/>
              </a:rPr>
              <a:t> because the  </a:t>
            </a:r>
            <a:r>
              <a:rPr lang="en-US" dirty="0">
                <a:latin typeface="+mj-lt"/>
              </a:rPr>
              <a:t>technology imposes constraints on the resulting business </a:t>
            </a:r>
            <a:r>
              <a:rPr lang="en-US" dirty="0" smtClean="0">
                <a:latin typeface="+mj-lt"/>
              </a:rPr>
              <a:t>operations</a:t>
            </a:r>
            <a:endParaRPr lang="en-US" b="1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0E1ACD-54E7-4E93-8CB7-920190DA3B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05200"/>
            <a:ext cx="6059689" cy="253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FT_FDN_Tweaked">
  <a:themeElements>
    <a:clrScheme name="Fresh">
      <a:dk1>
        <a:sysClr val="windowText" lastClr="000000"/>
      </a:dk1>
      <a:lt1>
        <a:sysClr val="window" lastClr="FFFFFF"/>
      </a:lt1>
      <a:dk2>
        <a:srgbClr val="00539B"/>
      </a:dk2>
      <a:lt2>
        <a:srgbClr val="0081C6"/>
      </a:lt2>
      <a:accent1>
        <a:srgbClr val="7BC143"/>
      </a:accent1>
      <a:accent2>
        <a:srgbClr val="F47B20"/>
      </a:accent2>
      <a:accent3>
        <a:srgbClr val="FFECBC"/>
      </a:accent3>
      <a:accent4>
        <a:srgbClr val="C2E1F6"/>
      </a:accent4>
      <a:accent5>
        <a:srgbClr val="000000"/>
      </a:accent5>
      <a:accent6>
        <a:srgbClr val="333333"/>
      </a:accent6>
      <a:hlink>
        <a:srgbClr val="594331"/>
      </a:hlink>
      <a:folHlink>
        <a:srgbClr val="777777"/>
      </a:folHlink>
    </a:clrScheme>
    <a:fontScheme name="CDM LF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90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812</Words>
  <Application>Microsoft Office PowerPoint</Application>
  <PresentationFormat>On-screen Show (4:3)</PresentationFormat>
  <Paragraphs>109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Batang</vt:lpstr>
      <vt:lpstr>Arial</vt:lpstr>
      <vt:lpstr>Calibri</vt:lpstr>
      <vt:lpstr>Felix Titling</vt:lpstr>
      <vt:lpstr>Times</vt:lpstr>
      <vt:lpstr>Wingdings</vt:lpstr>
      <vt:lpstr>LFT_FDN_Tweaked</vt:lpstr>
      <vt:lpstr>MODERN ERP</vt:lpstr>
      <vt:lpstr>PowerPoint Presentation</vt:lpstr>
      <vt:lpstr>Business Process</vt:lpstr>
      <vt:lpstr>Optimal Business Process Criteria </vt:lpstr>
      <vt:lpstr>Problems with Business Processes </vt:lpstr>
      <vt:lpstr>Business Process Reengineering </vt:lpstr>
      <vt:lpstr>Clean Slate Reengineering </vt:lpstr>
      <vt:lpstr>BPR Principles </vt:lpstr>
      <vt:lpstr>Technology Enabled Reengineering</vt:lpstr>
      <vt:lpstr>Factors for Reengineering Success </vt:lpstr>
      <vt:lpstr>Business Process Improvement</vt:lpstr>
      <vt:lpstr>Business Process Improvement Model</vt:lpstr>
      <vt:lpstr>Business Process Improvement Model</vt:lpstr>
      <vt:lpstr>Processes in Need of Change</vt:lpstr>
      <vt:lpstr>Processes in Need of Change</vt:lpstr>
      <vt:lpstr>Processes in Need of Change</vt:lpstr>
      <vt:lpstr>Stakeholders for Business Process Transformation</vt:lpstr>
    </vt:vector>
  </TitlesOfParts>
  <Company>CDM Smith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Herding Cats:</dc:title>
  <dc:creator>Williams, Toni</dc:creator>
  <cp:lastModifiedBy>Marianne Bradford</cp:lastModifiedBy>
  <cp:revision>45</cp:revision>
  <cp:lastPrinted>2014-02-24T14:54:12Z</cp:lastPrinted>
  <dcterms:created xsi:type="dcterms:W3CDTF">2014-02-17T14:19:50Z</dcterms:created>
  <dcterms:modified xsi:type="dcterms:W3CDTF">2015-01-17T23:09:14Z</dcterms:modified>
</cp:coreProperties>
</file>