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61037" autoAdjust="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10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3E33-BCE4-40ED-9F9F-313290B2A71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26B9F-8B65-47C5-8526-E3F2483648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54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F89F8-590B-495C-82B9-D20B8BEA426D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2CA7C-7ACD-401F-82CE-722E7B330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8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46C6F-9329-464F-939F-F26D3BD78C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2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CB162E-10B5-4A44-99A0-AB7FE0573953}" type="slidenum">
              <a:rPr lang="en-US" smtClean="0"/>
              <a:pPr>
                <a:defRPr/>
              </a:pPr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031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2CA7C-7ACD-401F-82CE-722E7B330B5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5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F794-24C5-42E5-9DA2-A5360E5A1131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426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2CA7C-7ACD-401F-82CE-722E7B330B5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1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81783-1330-4FCC-89EB-2F498BD7653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2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81783-1330-4FCC-89EB-2F498BD7653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81783-1330-4FCC-89EB-2F498BD7653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ener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2"/>
          <a:stretch/>
        </p:blipFill>
        <p:spPr>
          <a:xfrm>
            <a:off x="0" y="0"/>
            <a:ext cx="9143998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b="49615"/>
          <a:stretch/>
        </p:blipFill>
        <p:spPr>
          <a:xfrm>
            <a:off x="-190500" y="19050"/>
            <a:ext cx="9601199" cy="6854845"/>
          </a:xfrm>
          <a:prstGeom prst="rect">
            <a:avLst/>
          </a:prstGeom>
        </p:spPr>
      </p:pic>
      <p:sp>
        <p:nvSpPr>
          <p:cNvPr id="16" name="Text Placeholder 2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477000" y="6248400"/>
            <a:ext cx="2191295" cy="425787"/>
          </a:xfrm>
        </p:spPr>
        <p:txBody>
          <a:bodyPr>
            <a:normAutofit/>
          </a:bodyPr>
          <a:lstStyle>
            <a:lvl1pPr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date</a:t>
            </a:r>
          </a:p>
        </p:txBody>
      </p:sp>
      <p:sp>
        <p:nvSpPr>
          <p:cNvPr id="19" name="Text Placeholder 2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953000" y="5410200"/>
            <a:ext cx="3715295" cy="802768"/>
          </a:xfrm>
        </p:spPr>
        <p:txBody>
          <a:bodyPr>
            <a:no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presenter(s) name, title and presentation type</a:t>
            </a:r>
          </a:p>
        </p:txBody>
      </p:sp>
      <p:sp>
        <p:nvSpPr>
          <p:cNvPr id="34" name="Title 1"/>
          <p:cNvSpPr>
            <a:spLocks noGrp="1"/>
          </p:cNvSpPr>
          <p:nvPr userDrawn="1">
            <p:ph type="title"/>
          </p:nvPr>
        </p:nvSpPr>
        <p:spPr>
          <a:xfrm>
            <a:off x="685800" y="954024"/>
            <a:ext cx="6879265" cy="722376"/>
          </a:xfrm>
        </p:spPr>
        <p:txBody>
          <a:bodyPr anchor="b">
            <a:noAutofit/>
          </a:bodyPr>
          <a:lstStyle>
            <a:lvl1pPr algn="l">
              <a:defRPr sz="6000" b="0" i="0" cap="none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838200" y="1828800"/>
            <a:ext cx="586740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i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r="3935" b="7817"/>
          <a:stretch/>
        </p:blipFill>
        <p:spPr>
          <a:xfrm>
            <a:off x="-76200" y="2520784"/>
            <a:ext cx="9308592" cy="2794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279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1066800"/>
          </a:xfrm>
        </p:spPr>
        <p:txBody>
          <a:bodyPr/>
          <a:lstStyle>
            <a:lvl1pPr>
              <a:lnSpc>
                <a:spcPct val="90000"/>
              </a:lnSpc>
              <a:defRPr sz="3600" b="1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2653"/>
            <a:ext cx="8077200" cy="4631922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93044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0E1ACD-54E7-4E93-8CB7-920190DA3B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06680" y="6248400"/>
            <a:ext cx="9326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rotWithShape="1">
          <a:gsLst>
            <a:gs pos="0">
              <a:schemeClr val="bg2">
                <a:lumMod val="20000"/>
                <a:lumOff val="80000"/>
              </a:schemeClr>
            </a:gs>
            <a:gs pos="40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0" y="0"/>
            <a:ext cx="105156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5"/>
          <a:stretch/>
        </p:blipFill>
        <p:spPr>
          <a:xfrm>
            <a:off x="-1371600" y="3155"/>
            <a:ext cx="10515599" cy="685484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04646" y="1661160"/>
            <a:ext cx="7600432" cy="722376"/>
          </a:xfrm>
        </p:spPr>
        <p:txBody>
          <a:bodyPr anchor="t">
            <a:normAutofit/>
          </a:bodyPr>
          <a:lstStyle>
            <a:lvl1pPr algn="r">
              <a:defRPr sz="3700" b="0" i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14600"/>
            <a:ext cx="7600432" cy="466344"/>
          </a:xfrm>
        </p:spPr>
        <p:txBody>
          <a:bodyPr anchor="b"/>
          <a:lstStyle>
            <a:lvl1pPr marL="0" indent="0" algn="r">
              <a:buNone/>
              <a:defRPr sz="2400" b="1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r="3935" b="7817"/>
          <a:stretch/>
        </p:blipFill>
        <p:spPr>
          <a:xfrm>
            <a:off x="0" y="3102483"/>
            <a:ext cx="9220200" cy="2767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4437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70" y="1447800"/>
            <a:ext cx="4038600" cy="4572000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4038600" cy="4572000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93044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0E1ACD-54E7-4E93-8CB7-920190DA3B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1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58914"/>
            <a:ext cx="4005072" cy="639762"/>
          </a:xfrm>
        </p:spPr>
        <p:txBody>
          <a:bodyPr anchor="b"/>
          <a:lstStyle>
            <a:lvl1pPr marL="0" indent="0">
              <a:buNone/>
              <a:defRPr sz="2800" b="1" i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098675"/>
            <a:ext cx="4005072" cy="4149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7928" y="1458914"/>
            <a:ext cx="4005072" cy="639762"/>
          </a:xfrm>
        </p:spPr>
        <p:txBody>
          <a:bodyPr anchor="b"/>
          <a:lstStyle>
            <a:lvl1pPr marL="0" indent="0">
              <a:buNone/>
              <a:defRPr sz="2800" b="1" i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7928" y="2098675"/>
            <a:ext cx="4005072" cy="4149725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93044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0E1ACD-54E7-4E93-8CB7-920190DA3B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9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93044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0E1ACD-54E7-4E93-8CB7-920190DA3B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2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93044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0E1ACD-54E7-4E93-8CB7-920190DA3B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06680" y="6248400"/>
            <a:ext cx="9326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6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381000" y="301155"/>
            <a:ext cx="8348662" cy="99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40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09600" y="1371600"/>
            <a:ext cx="8120062" cy="476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93044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0E1ACD-54E7-4E93-8CB7-920190DA3B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06680" y="6248400"/>
            <a:ext cx="9326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5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300"/>
        </a:spcBef>
        <a:spcAft>
          <a:spcPts val="300"/>
        </a:spcAft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lnSpc>
          <a:spcPct val="90000"/>
        </a:lnSpc>
        <a:spcBef>
          <a:spcPts val="200"/>
        </a:spcBef>
        <a:spcAft>
          <a:spcPts val="300"/>
        </a:spcAft>
        <a:buClr>
          <a:schemeClr val="tx2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fontAlgn="base" hangingPunct="1">
        <a:lnSpc>
          <a:spcPct val="90000"/>
        </a:lnSpc>
        <a:spcBef>
          <a:spcPts val="200"/>
        </a:spcBef>
        <a:spcAft>
          <a:spcPts val="25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62000"/>
            <a:ext cx="6879265" cy="722376"/>
          </a:xfrm>
        </p:spPr>
        <p:txBody>
          <a:bodyPr/>
          <a:lstStyle/>
          <a:p>
            <a:pPr lvl="0" algn="ctr" fontAlgn="auto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4400" b="1" dirty="0">
                <a:latin typeface="Felix Titling" pitchFamily="82" charset="0"/>
                <a:ea typeface="Batang" panose="02030600000101010101" pitchFamily="18" charset="-127"/>
                <a:cs typeface="+mn-cs"/>
              </a:rPr>
              <a:t>MODERN ERP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7696200" cy="457200"/>
          </a:xfrm>
        </p:spPr>
        <p:txBody>
          <a:bodyPr/>
          <a:lstStyle/>
          <a:p>
            <a:pPr lvl="0" algn="ctr" fontAlgn="auto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7BC143"/>
              </a:buClr>
              <a:defRPr/>
            </a:pPr>
            <a:r>
              <a:rPr lang="en-US" sz="2600" b="1" i="0" dirty="0">
                <a:solidFill>
                  <a:schemeClr val="tx1"/>
                </a:solidFill>
                <a:latin typeface="Felix Titling" pitchFamily="82" charset="0"/>
                <a:ea typeface="Batang" panose="02030600000101010101" pitchFamily="18" charset="-127"/>
              </a:rPr>
              <a:t>SELECT, IMPLEMENT &amp; USE TODAY’S ADVANCED BUSINESS SYSTEMS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3962400" y="5486400"/>
            <a:ext cx="4705895" cy="880456"/>
          </a:xfrm>
        </p:spPr>
        <p:txBody>
          <a:bodyPr/>
          <a:lstStyle/>
          <a:p>
            <a:r>
              <a:rPr lang="en-US" sz="2000" b="1" dirty="0" smtClean="0">
                <a:ea typeface="Batang" panose="02030600000101010101" pitchFamily="18" charset="-127"/>
              </a:rPr>
              <a:t>CHAPTER 1: </a:t>
            </a:r>
          </a:p>
          <a:p>
            <a:r>
              <a:rPr lang="en-US" sz="2000" b="1" dirty="0" smtClean="0">
                <a:ea typeface="Batang" panose="02030600000101010101" pitchFamily="18" charset="-127"/>
              </a:rPr>
              <a:t>Introduction </a:t>
            </a:r>
            <a:r>
              <a:rPr lang="en-US" sz="2000" b="1" dirty="0">
                <a:ea typeface="Batang" panose="02030600000101010101" pitchFamily="18" charset="-127"/>
              </a:rPr>
              <a:t>to Enterprise Resource Planning Systems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059079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Felix Titling" pitchFamily="82" charset="0"/>
                <a:ea typeface="Batang" panose="02030600000101010101" pitchFamily="18" charset="-127"/>
              </a:rPr>
              <a:t>3</a:t>
            </a:r>
            <a:r>
              <a:rPr lang="en-US" sz="1400" b="1" baseline="30000" dirty="0" smtClean="0">
                <a:latin typeface="Felix Titling" pitchFamily="82" charset="0"/>
                <a:ea typeface="Batang" panose="02030600000101010101" pitchFamily="18" charset="-127"/>
              </a:rPr>
              <a:t>rd</a:t>
            </a:r>
            <a:r>
              <a:rPr lang="en-US" sz="1400" b="1" dirty="0" smtClean="0">
                <a:latin typeface="Felix Titling" pitchFamily="82" charset="0"/>
                <a:ea typeface="Batang" panose="02030600000101010101" pitchFamily="18" charset="-127"/>
              </a:rPr>
              <a:t> Edition </a:t>
            </a:r>
            <a:endParaRPr lang="en-US" sz="1400" b="1" dirty="0">
              <a:latin typeface="Felix Titling" pitchFamily="82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06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Disadvantages of ERP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077200" cy="46319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ERP implementations can be long, tedious, and very expensive</a:t>
            </a:r>
          </a:p>
          <a:p>
            <a:r>
              <a:rPr lang="en-US" dirty="0" smtClean="0"/>
              <a:t>Constant care and feeding of ERP system</a:t>
            </a:r>
          </a:p>
          <a:p>
            <a:r>
              <a:rPr lang="en-US" dirty="0" smtClean="0"/>
              <a:t>People issues (“soft stuff”) can make or break the implementation; need </a:t>
            </a:r>
            <a:r>
              <a:rPr lang="en-US" b="1" dirty="0" smtClean="0"/>
              <a:t>change agents </a:t>
            </a:r>
            <a:r>
              <a:rPr lang="en-US" dirty="0" smtClean="0"/>
              <a:t>skilled in </a:t>
            </a:r>
            <a:r>
              <a:rPr lang="en-US" b="1" dirty="0" smtClean="0"/>
              <a:t>change management</a:t>
            </a:r>
            <a:r>
              <a:rPr lang="en-US" dirty="0" smtClean="0"/>
              <a:t> techniques</a:t>
            </a:r>
          </a:p>
          <a:p>
            <a:r>
              <a:rPr lang="en-US" dirty="0" smtClean="0"/>
              <a:t>Best practices can level the playing field between a company and its competitors; must still be good at </a:t>
            </a:r>
            <a:r>
              <a:rPr lang="en-US" b="1" dirty="0" smtClean="0"/>
              <a:t>core competency</a:t>
            </a:r>
          </a:p>
          <a:p>
            <a:r>
              <a:rPr lang="en-US" dirty="0" smtClean="0"/>
              <a:t>The standardization of business processes can be problem if runs counter to the firm’s culture or expectations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6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ERP Evolution and Trends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67" y="1596894"/>
            <a:ext cx="5945728" cy="2789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4191000"/>
            <a:ext cx="79267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ERP systems evolved from </a:t>
            </a:r>
            <a:r>
              <a:rPr lang="en-US" sz="2000" b="1" dirty="0" smtClean="0"/>
              <a:t>material requirements planning </a:t>
            </a:r>
            <a:br>
              <a:rPr lang="en-US" sz="2000" b="1" dirty="0" smtClean="0"/>
            </a:br>
            <a:r>
              <a:rPr lang="en-US" sz="2000" b="1" dirty="0" smtClean="0"/>
              <a:t>(MRP systems) </a:t>
            </a:r>
            <a:r>
              <a:rPr lang="en-US" sz="2000" dirty="0" smtClean="0"/>
              <a:t>and discrete manufacturing industry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MRP developed into </a:t>
            </a:r>
            <a:r>
              <a:rPr lang="en-US" sz="2000" b="1" dirty="0" smtClean="0"/>
              <a:t>manufacturing resource planning systems </a:t>
            </a:r>
            <a:r>
              <a:rPr lang="en-US" sz="2000" dirty="0" smtClean="0"/>
              <a:t>(</a:t>
            </a:r>
            <a:r>
              <a:rPr lang="en-US" sz="2000" b="1" dirty="0" smtClean="0"/>
              <a:t>MRPII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Then, we have ERP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Extended ERP includes modules developed outside of core.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486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ERP Market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ERP vendors can be organized by </a:t>
            </a:r>
            <a:r>
              <a:rPr lang="en-US" b="1" dirty="0" smtClean="0"/>
              <a:t>tier</a:t>
            </a:r>
            <a:r>
              <a:rPr lang="en-US" dirty="0" smtClean="0"/>
              <a:t>, or vendor groupings based on certain characteristics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200400"/>
            <a:ext cx="7036781" cy="196581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8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48662" cy="994246"/>
          </a:xfrm>
        </p:spPr>
        <p:txBody>
          <a:bodyPr/>
          <a:lstStyle/>
          <a:p>
            <a:pPr algn="ctr"/>
            <a:r>
              <a:rPr lang="en-US" dirty="0" smtClean="0"/>
              <a:t>Sample ERP Vendors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21" y="1828800"/>
            <a:ext cx="663177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Tier 1 ERP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Tier I ERP vendors </a:t>
            </a:r>
            <a:r>
              <a:rPr lang="en-US" dirty="0" smtClean="0"/>
              <a:t>sell ERP solutions to multinational corporations with greater than 1000 employees and revenues over $1 billion.</a:t>
            </a:r>
          </a:p>
          <a:p>
            <a:pPr lvl="1"/>
            <a:r>
              <a:rPr lang="en-US" dirty="0" smtClean="0"/>
              <a:t>Known as the </a:t>
            </a:r>
            <a:r>
              <a:rPr lang="en-US" b="1" dirty="0" smtClean="0"/>
              <a:t>enterprise space  </a:t>
            </a:r>
          </a:p>
          <a:p>
            <a:r>
              <a:rPr lang="en-US" dirty="0" smtClean="0"/>
              <a:t>Three players: SAP, Oracle, Microsoft </a:t>
            </a:r>
          </a:p>
          <a:p>
            <a:pPr lvl="1"/>
            <a:r>
              <a:rPr lang="en-US" dirty="0" smtClean="0"/>
              <a:t>Highest cost and longest implementation time</a:t>
            </a:r>
          </a:p>
          <a:p>
            <a:pPr lvl="1"/>
            <a:r>
              <a:rPr lang="en-US" dirty="0" smtClean="0"/>
              <a:t>More industry solutions </a:t>
            </a:r>
          </a:p>
          <a:p>
            <a:pPr lvl="1"/>
            <a:r>
              <a:rPr lang="en-US" dirty="0" smtClean="0"/>
              <a:t>Pushing down-market to compete with Tier 2</a:t>
            </a:r>
          </a:p>
          <a:p>
            <a:pPr marL="2286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Tier 2 ERP Vendors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Tier 2 ERP vendors </a:t>
            </a:r>
            <a:r>
              <a:rPr lang="en-US" dirty="0" smtClean="0"/>
              <a:t>design ERP systems for the mid-market company, which usually range in size from $50 million up to $1 billion in annual revenues and have between 250 and 1000 employees</a:t>
            </a:r>
          </a:p>
          <a:p>
            <a:r>
              <a:rPr lang="en-US" dirty="0" smtClean="0"/>
              <a:t>Compared to Tier 1:</a:t>
            </a:r>
          </a:p>
          <a:p>
            <a:pPr lvl="1"/>
            <a:r>
              <a:rPr lang="en-US" dirty="0" smtClean="0"/>
              <a:t>Applications are less complex </a:t>
            </a:r>
          </a:p>
          <a:p>
            <a:pPr lvl="1"/>
            <a:r>
              <a:rPr lang="en-US" dirty="0" smtClean="0"/>
              <a:t>Lower cost of ownership </a:t>
            </a:r>
          </a:p>
          <a:p>
            <a:pPr lvl="1"/>
            <a:r>
              <a:rPr lang="en-US" dirty="0" smtClean="0"/>
              <a:t>Easier to implement and support</a:t>
            </a:r>
          </a:p>
          <a:p>
            <a:pPr lvl="1"/>
            <a:r>
              <a:rPr lang="en-US" dirty="0" smtClean="0"/>
              <a:t>Focus on fewer industries </a:t>
            </a:r>
          </a:p>
          <a:p>
            <a:pPr marL="2286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Tier 3 ERP Vendors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Tier 3 ERP vendors </a:t>
            </a:r>
            <a:r>
              <a:rPr lang="en-US" dirty="0" smtClean="0"/>
              <a:t>design ERP solutions for smaller companies that range in annual revenues from $10 million to $50 million and have fewer than 250 employees</a:t>
            </a:r>
          </a:p>
          <a:p>
            <a:r>
              <a:rPr lang="en-US" dirty="0" smtClean="0"/>
              <a:t>Few locations and less complexity </a:t>
            </a:r>
          </a:p>
          <a:p>
            <a:r>
              <a:rPr lang="en-US" dirty="0" smtClean="0"/>
              <a:t>Designed with an industry focus</a:t>
            </a:r>
          </a:p>
          <a:p>
            <a:r>
              <a:rPr lang="en-US" dirty="0" smtClean="0"/>
              <a:t>Limited breadth in applications, offer depth needed in a particular industry</a:t>
            </a:r>
          </a:p>
          <a:p>
            <a:r>
              <a:rPr lang="en-US" dirty="0" smtClean="0"/>
              <a:t>Lowest cost of ownership</a:t>
            </a:r>
          </a:p>
          <a:p>
            <a:r>
              <a:rPr lang="en-US" dirty="0" smtClean="0"/>
              <a:t>Collectively, Tier 2 and 3 target</a:t>
            </a:r>
            <a:r>
              <a:rPr lang="en-US" b="1" dirty="0" smtClean="0"/>
              <a:t> small-to-medium sized enterprises (SME)</a:t>
            </a:r>
          </a:p>
          <a:p>
            <a:pPr marL="2286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Understand the essentials of ERP systems</a:t>
            </a:r>
          </a:p>
          <a:p>
            <a:pPr lvl="0"/>
            <a:r>
              <a:rPr lang="en-US" dirty="0"/>
              <a:t>Recognize when a company would need an ERP system </a:t>
            </a:r>
          </a:p>
          <a:p>
            <a:pPr lvl="0"/>
            <a:r>
              <a:rPr lang="en-US" dirty="0"/>
              <a:t>Know advantages and disadvantages of ERP systems</a:t>
            </a:r>
          </a:p>
          <a:p>
            <a:pPr lvl="0"/>
            <a:r>
              <a:rPr lang="en-US" dirty="0"/>
              <a:t>Realize how ERP systems have evolved and identify trends in the market </a:t>
            </a:r>
          </a:p>
          <a:p>
            <a:pPr lvl="0"/>
            <a:r>
              <a:rPr lang="en-US" dirty="0"/>
              <a:t>Distinguish among the three ERP vendor tiers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1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ERP Essentials 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75000"/>
                </a:schemeClr>
              </a:buClr>
            </a:pPr>
            <a:r>
              <a:rPr lang="en-US" b="1" dirty="0" smtClean="0">
                <a:solidFill>
                  <a:schemeClr val="tx1"/>
                </a:solidFill>
              </a:rPr>
              <a:t>Enterprise resource planning (ERP) systems </a:t>
            </a:r>
            <a:r>
              <a:rPr lang="en-US" dirty="0" smtClean="0">
                <a:solidFill>
                  <a:schemeClr val="tx1"/>
                </a:solidFill>
              </a:rPr>
              <a:t>are business systems that integrate and streamline data across the company into one complete system that supports the needs of the entire organization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Replace </a:t>
            </a:r>
            <a:r>
              <a:rPr lang="en-US" b="1" dirty="0" smtClean="0">
                <a:solidFill>
                  <a:schemeClr val="tx1"/>
                </a:solidFill>
              </a:rPr>
              <a:t>legacy systems 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Are </a:t>
            </a:r>
            <a:r>
              <a:rPr lang="en-US" b="1" dirty="0" smtClean="0">
                <a:solidFill>
                  <a:schemeClr val="tx1"/>
                </a:solidFill>
              </a:rPr>
              <a:t>cross-functional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Considered </a:t>
            </a:r>
            <a:r>
              <a:rPr lang="en-US" b="1" dirty="0" smtClean="0">
                <a:solidFill>
                  <a:schemeClr val="tx1"/>
                </a:solidFill>
              </a:rPr>
              <a:t>process-centered</a:t>
            </a:r>
            <a:r>
              <a:rPr lang="en-US" dirty="0" smtClean="0">
                <a:solidFill>
                  <a:schemeClr val="tx1"/>
                </a:solidFill>
              </a:rPr>
              <a:t> – support end-to-end </a:t>
            </a:r>
            <a:r>
              <a:rPr lang="en-US" b="1" dirty="0" smtClean="0">
                <a:solidFill>
                  <a:schemeClr val="tx1"/>
                </a:solidFill>
              </a:rPr>
              <a:t>business processes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Sold in </a:t>
            </a:r>
            <a:r>
              <a:rPr lang="en-US" b="1" dirty="0" smtClean="0">
                <a:solidFill>
                  <a:schemeClr val="tx1"/>
                </a:solidFill>
              </a:rPr>
              <a:t>modules 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Built upon </a:t>
            </a:r>
            <a:r>
              <a:rPr lang="en-US" b="1" dirty="0" smtClean="0">
                <a:solidFill>
                  <a:schemeClr val="tx1"/>
                </a:solidFill>
              </a:rPr>
              <a:t>relational database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6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ERP-Supported Business Processes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09800" y="1752600"/>
          <a:ext cx="6477000" cy="392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5" imgW="6064049" imgH="3610348" progId="Word.Document.12">
                  <p:embed/>
                </p:oleObj>
              </mc:Choice>
              <mc:Fallback>
                <p:oleObj name="Document" r:id="rId5" imgW="6064049" imgH="361034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6477000" cy="3927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7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 in a Typical ERP System for a Manufacturing Company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4800600"/>
            <a:ext cx="8077200" cy="1524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Core ERP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includes module suites for financials,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human capital management,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and operations (logistics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Extended ERP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includes modules for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customer relationship management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supply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hain management,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product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ife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ycle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anagement</a:t>
            </a:r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0" y="1676400"/>
          <a:ext cx="4361815" cy="2651252"/>
        </p:xfrm>
        <a:graphic>
          <a:graphicData uri="http://schemas.openxmlformats.org/drawingml/2006/table">
            <a:tbl>
              <a:tblPr firstRow="1" firstCol="1" bandRow="1"/>
              <a:tblGrid>
                <a:gridCol w="1631950"/>
                <a:gridCol w="1295400"/>
                <a:gridCol w="1434465"/>
              </a:tblGrid>
              <a:tr h="354330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Figure 1-2: </a:t>
                      </a:r>
                      <a:r>
                        <a:rPr lang="en-US" sz="11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Typical Modules in an ERP System for a Manufacturing Company</a:t>
                      </a:r>
                    </a:p>
                  </a:txBody>
                  <a:tcPr marL="0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4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Operations and Supply Chain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Plant Maintenance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Purchasing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Quality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Sales and Distribution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Shop Floor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Transportation Management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Manufacturing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Warehouse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Advanced Planning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Financial Accounting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General Ledger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Cash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Accounts Payable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Accounts Receivable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Fixed Assets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Financial Consolidation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Management Accounting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Cost Center Accounting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Product Costing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Budgeting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Profit Center Accounting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Activity-Based Costing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Profitability Analysis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Human Capital Management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Personnel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Payroll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Learning Management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Time and Attendance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Benefits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Recruitment Management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9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Who Needs Knowledge of ERP Systems?</a:t>
            </a:r>
            <a:endParaRPr lang="en-US" sz="3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5029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End User </a:t>
            </a:r>
          </a:p>
          <a:p>
            <a:pPr lvl="1"/>
            <a:r>
              <a:rPr lang="en-US" sz="1800" dirty="0" smtClean="0"/>
              <a:t>Employee in an organization (controller, manufacturing supervisor, purchasing clerk, warehouse employee, payroll clerk etc.)</a:t>
            </a:r>
          </a:p>
          <a:p>
            <a:r>
              <a:rPr lang="en-US" sz="2400" dirty="0" smtClean="0"/>
              <a:t>IT Auditor  </a:t>
            </a:r>
          </a:p>
          <a:p>
            <a:pPr lvl="1"/>
            <a:r>
              <a:rPr lang="en-US" sz="1800" dirty="0" smtClean="0"/>
              <a:t>Verify the effectiveness of </a:t>
            </a:r>
            <a:r>
              <a:rPr lang="en-US" sz="1800" b="1" dirty="0" smtClean="0"/>
              <a:t>application controls </a:t>
            </a:r>
            <a:r>
              <a:rPr lang="en-US" sz="1800" dirty="0" smtClean="0"/>
              <a:t>including</a:t>
            </a:r>
            <a:r>
              <a:rPr lang="en-US" sz="1800" b="1" dirty="0" smtClean="0"/>
              <a:t> </a:t>
            </a:r>
            <a:r>
              <a:rPr lang="en-US" sz="1800" dirty="0" smtClean="0"/>
              <a:t>proper segregation of duties (</a:t>
            </a:r>
            <a:r>
              <a:rPr lang="en-US" sz="1800" dirty="0" err="1" smtClean="0"/>
              <a:t>SoD</a:t>
            </a:r>
            <a:r>
              <a:rPr lang="en-US" sz="1800" dirty="0" smtClean="0"/>
              <a:t>) and configured controls </a:t>
            </a:r>
          </a:p>
          <a:p>
            <a:pPr lvl="1"/>
            <a:r>
              <a:rPr lang="en-US" sz="1800" dirty="0" smtClean="0">
                <a:solidFill>
                  <a:prstClr val="black"/>
                </a:solidFill>
              </a:rPr>
              <a:t>Verify there is proper security in the data center</a:t>
            </a:r>
          </a:p>
          <a:p>
            <a:pPr lvl="1"/>
            <a:r>
              <a:rPr lang="en-US" sz="1800" dirty="0" smtClean="0">
                <a:solidFill>
                  <a:prstClr val="black"/>
                </a:solidFill>
              </a:rPr>
              <a:t>Verify that reports generated by the ERP system are accurate and timely </a:t>
            </a:r>
          </a:p>
          <a:p>
            <a:r>
              <a:rPr lang="en-US" sz="2400" dirty="0" smtClean="0"/>
              <a:t>Integration partner </a:t>
            </a:r>
          </a:p>
          <a:p>
            <a:pPr lvl="1"/>
            <a:r>
              <a:rPr lang="en-US" sz="1800" dirty="0" smtClean="0"/>
              <a:t>Help clients select the best ERP system out of the possible choices </a:t>
            </a:r>
          </a:p>
          <a:p>
            <a:pPr lvl="1"/>
            <a:r>
              <a:rPr lang="en-US" sz="1800" dirty="0" smtClean="0"/>
              <a:t>Provide project management, training, and testing expertise during implementation </a:t>
            </a:r>
          </a:p>
          <a:p>
            <a:r>
              <a:rPr lang="en-US" sz="2400" dirty="0" smtClean="0"/>
              <a:t>Software developers and programmers </a:t>
            </a:r>
          </a:p>
          <a:p>
            <a:pPr lvl="1"/>
            <a:r>
              <a:rPr lang="en-US" sz="1800" dirty="0" smtClean="0"/>
              <a:t>Design customizations and program ERP system if necessary</a:t>
            </a:r>
            <a:endParaRPr lang="en-US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9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Does a Company Need an </a:t>
            </a:r>
            <a:br>
              <a:rPr lang="en-US" dirty="0" smtClean="0"/>
            </a:br>
            <a:r>
              <a:rPr lang="en-US" dirty="0" smtClean="0"/>
              <a:t>ERP System?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 many business problems and unanswered questions </a:t>
            </a:r>
          </a:p>
          <a:p>
            <a:r>
              <a:rPr lang="en-US" dirty="0" smtClean="0"/>
              <a:t>Changing business model </a:t>
            </a:r>
          </a:p>
          <a:p>
            <a:r>
              <a:rPr lang="en-US" dirty="0" smtClean="0"/>
              <a:t>Desire for growth </a:t>
            </a:r>
          </a:p>
          <a:p>
            <a:r>
              <a:rPr lang="en-US" dirty="0" smtClean="0"/>
              <a:t>Need for advanced functionality </a:t>
            </a:r>
          </a:p>
          <a:p>
            <a:r>
              <a:rPr lang="en-US" dirty="0" smtClean="0"/>
              <a:t>Too many business systems supporting processes </a:t>
            </a:r>
          </a:p>
          <a:p>
            <a:r>
              <a:rPr lang="en-US" dirty="0" smtClean="0"/>
              <a:t>Lack of compliance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5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of ERP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integration reduces data duplication and reconciliations among systems </a:t>
            </a:r>
          </a:p>
          <a:p>
            <a:r>
              <a:rPr lang="en-US" dirty="0" smtClean="0"/>
              <a:t>Real-time access to information improves communication and operations and reduces risk </a:t>
            </a:r>
          </a:p>
          <a:p>
            <a:r>
              <a:rPr lang="en-US" dirty="0" smtClean="0"/>
              <a:t>Common processes and data model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Based on industry </a:t>
            </a:r>
            <a:r>
              <a:rPr lang="en-US" b="1" dirty="0" smtClean="0">
                <a:solidFill>
                  <a:schemeClr val="tx1"/>
                </a:solidFill>
              </a:rPr>
              <a:t>best practices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Modules from same vendor look and act same (standardization) </a:t>
            </a:r>
          </a:p>
          <a:p>
            <a:r>
              <a:rPr lang="en-US" dirty="0" smtClean="0"/>
              <a:t>Can reduce operational costs and increase revenue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4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05" y="304800"/>
            <a:ext cx="8348662" cy="994246"/>
          </a:xfrm>
        </p:spPr>
        <p:txBody>
          <a:bodyPr/>
          <a:lstStyle/>
          <a:p>
            <a:pPr algn="ctr"/>
            <a:r>
              <a:rPr lang="en-US" dirty="0" smtClean="0"/>
              <a:t>ERP Vertical Solutions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267200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ERP vendors support enormous R&amp;D efforts to identify best practices in various industries and incorporate them into their solutions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commitment has enabled ERP vendors to offer industry-specific versions of their software called </a:t>
            </a:r>
            <a:r>
              <a:rPr lang="en-US" sz="2000" b="1" dirty="0" smtClean="0"/>
              <a:t>vertical solutions </a:t>
            </a:r>
            <a:r>
              <a:rPr lang="en-US" sz="2000" dirty="0" smtClean="0"/>
              <a:t>(or </a:t>
            </a:r>
            <a:r>
              <a:rPr lang="en-US" sz="2000" b="1" dirty="0" smtClean="0"/>
              <a:t>industry solutions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8025"/>
              </p:ext>
            </p:extLst>
          </p:nvPr>
        </p:nvGraphicFramePr>
        <p:xfrm>
          <a:off x="2590800" y="1447800"/>
          <a:ext cx="3693160" cy="2514604"/>
        </p:xfrm>
        <a:graphic>
          <a:graphicData uri="http://schemas.openxmlformats.org/drawingml/2006/table">
            <a:tbl>
              <a:tblPr firstRow="1" firstCol="1" bandRow="1"/>
              <a:tblGrid>
                <a:gridCol w="1945706"/>
                <a:gridCol w="1747454"/>
              </a:tblGrid>
              <a:tr h="38461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Figure 1-3: </a:t>
                      </a:r>
                      <a:r>
                        <a:rPr lang="en-US" sz="11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Oracle’s Vertical Solutions 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1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Aerospace and Defense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Industrial Manufacturing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91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Automotive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Insurance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Chemicals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Media and Entertainment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91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Communications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Natural Resources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Consumer Goods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Oil and Gas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91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Education and Research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Professional Services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Engineering and Construction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Public Sector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91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Finance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Retail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Health Sciences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Travel and Transportation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02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 Technology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Utilities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6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000" i="1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Source: Oracle.com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1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FT_FDN_Tweaked">
  <a:themeElements>
    <a:clrScheme name="Fresh">
      <a:dk1>
        <a:sysClr val="windowText" lastClr="000000"/>
      </a:dk1>
      <a:lt1>
        <a:sysClr val="window" lastClr="FFFFFF"/>
      </a:lt1>
      <a:dk2>
        <a:srgbClr val="00539B"/>
      </a:dk2>
      <a:lt2>
        <a:srgbClr val="0081C6"/>
      </a:lt2>
      <a:accent1>
        <a:srgbClr val="7BC143"/>
      </a:accent1>
      <a:accent2>
        <a:srgbClr val="F47B20"/>
      </a:accent2>
      <a:accent3>
        <a:srgbClr val="FFECBC"/>
      </a:accent3>
      <a:accent4>
        <a:srgbClr val="C2E1F6"/>
      </a:accent4>
      <a:accent5>
        <a:srgbClr val="000000"/>
      </a:accent5>
      <a:accent6>
        <a:srgbClr val="333333"/>
      </a:accent6>
      <a:hlink>
        <a:srgbClr val="594331"/>
      </a:hlink>
      <a:folHlink>
        <a:srgbClr val="777777"/>
      </a:folHlink>
    </a:clrScheme>
    <a:fontScheme name="CDM LF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lnSpc>
            <a:spcPct val="90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848</Words>
  <Application>Microsoft Office PowerPoint</Application>
  <PresentationFormat>On-screen Show (4:3)</PresentationFormat>
  <Paragraphs>167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Batang</vt:lpstr>
      <vt:lpstr>Arial</vt:lpstr>
      <vt:lpstr>Calibri</vt:lpstr>
      <vt:lpstr>Felix Titling</vt:lpstr>
      <vt:lpstr>Garamond</vt:lpstr>
      <vt:lpstr>Times New Roman</vt:lpstr>
      <vt:lpstr>Wingdings</vt:lpstr>
      <vt:lpstr>LFT_FDN_Tweaked</vt:lpstr>
      <vt:lpstr>Document</vt:lpstr>
      <vt:lpstr>MODERN ERP</vt:lpstr>
      <vt:lpstr>Objectives</vt:lpstr>
      <vt:lpstr>ERP Essentials </vt:lpstr>
      <vt:lpstr>ERP-Supported Business Processes</vt:lpstr>
      <vt:lpstr>Modules in a Typical ERP System for a Manufacturing Company </vt:lpstr>
      <vt:lpstr>Who Needs Knowledge of ERP Systems?</vt:lpstr>
      <vt:lpstr>When Does a Company Need an  ERP System? </vt:lpstr>
      <vt:lpstr>Advantages of ERP Systems</vt:lpstr>
      <vt:lpstr>ERP Vertical Solutions </vt:lpstr>
      <vt:lpstr>Disadvantages of ERP Systems</vt:lpstr>
      <vt:lpstr>ERP Evolution and Trends  </vt:lpstr>
      <vt:lpstr>ERP Market</vt:lpstr>
      <vt:lpstr>Sample ERP Vendors </vt:lpstr>
      <vt:lpstr>Tier 1 ERP Vendors</vt:lpstr>
      <vt:lpstr>Tier 2 ERP Vendors </vt:lpstr>
      <vt:lpstr>Tier 3 ERP Vendors </vt:lpstr>
    </vt:vector>
  </TitlesOfParts>
  <Company>CDM Smith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Herding Cats:</dc:title>
  <dc:creator>Williams, Toni</dc:creator>
  <cp:lastModifiedBy>Marianne Bradford</cp:lastModifiedBy>
  <cp:revision>39</cp:revision>
  <cp:lastPrinted>2014-02-24T14:54:12Z</cp:lastPrinted>
  <dcterms:created xsi:type="dcterms:W3CDTF">2014-02-17T14:19:50Z</dcterms:created>
  <dcterms:modified xsi:type="dcterms:W3CDTF">2015-01-17T23:08:01Z</dcterms:modified>
</cp:coreProperties>
</file>