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23"/>
  </p:notesMasterIdLst>
  <p:handoutMasterIdLst>
    <p:handoutMasterId r:id="rId24"/>
  </p:handoutMasterIdLst>
  <p:sldIdLst>
    <p:sldId id="504" r:id="rId3"/>
    <p:sldId id="503" r:id="rId4"/>
    <p:sldId id="513" r:id="rId5"/>
    <p:sldId id="532" r:id="rId6"/>
    <p:sldId id="523" r:id="rId7"/>
    <p:sldId id="487" r:id="rId8"/>
    <p:sldId id="515" r:id="rId9"/>
    <p:sldId id="517" r:id="rId10"/>
    <p:sldId id="533" r:id="rId11"/>
    <p:sldId id="534" r:id="rId12"/>
    <p:sldId id="531" r:id="rId13"/>
    <p:sldId id="528" r:id="rId14"/>
    <p:sldId id="529" r:id="rId15"/>
    <p:sldId id="518" r:id="rId16"/>
    <p:sldId id="530" r:id="rId17"/>
    <p:sldId id="525" r:id="rId18"/>
    <p:sldId id="522" r:id="rId19"/>
    <p:sldId id="521" r:id="rId20"/>
    <p:sldId id="527" r:id="rId21"/>
    <p:sldId id="535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CC977BE-31BC-4742-B269-8F1E51DDC28F}">
          <p14:sldIdLst>
            <p14:sldId id="504"/>
            <p14:sldId id="503"/>
          </p14:sldIdLst>
        </p14:section>
        <p14:section name="안랩애즈 Flow" id="{69D485BB-FB26-499E-B613-0DA3E6474D20}">
          <p14:sldIdLst>
            <p14:sldId id="513"/>
            <p14:sldId id="532"/>
          </p14:sldIdLst>
        </p14:section>
        <p14:section name="안랩애즈 - 캠페인 관리" id="{54E15F85-BF17-4A7A-AD5A-3E416D442387}">
          <p14:sldIdLst>
            <p14:sldId id="523"/>
            <p14:sldId id="487"/>
            <p14:sldId id="515"/>
            <p14:sldId id="517"/>
            <p14:sldId id="533"/>
            <p14:sldId id="534"/>
            <p14:sldId id="531"/>
          </p14:sldIdLst>
        </p14:section>
        <p14:section name="안랩애즈 - 소재 관리" id="{FCDD165E-992B-40AD-B001-663CDF338BBE}">
          <p14:sldIdLst>
            <p14:sldId id="528"/>
            <p14:sldId id="529"/>
            <p14:sldId id="518"/>
            <p14:sldId id="530"/>
          </p14:sldIdLst>
        </p14:section>
        <p14:section name="최고관리자 Flow" id="{E3326C10-B4A6-4136-AB37-1129601FB1CD}">
          <p14:sldIdLst>
            <p14:sldId id="525"/>
            <p14:sldId id="522"/>
          </p14:sldIdLst>
        </p14:section>
        <p14:section name="최고관리자 - 소재검수" id="{249C2C6F-E50F-4FE1-96B9-70C888A35607}">
          <p14:sldIdLst>
            <p14:sldId id="521"/>
            <p14:sldId id="527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188"/>
    <a:srgbClr val="88B952"/>
    <a:srgbClr val="4EB798"/>
    <a:srgbClr val="FF0000"/>
    <a:srgbClr val="A6A6A6"/>
    <a:srgbClr val="ED7A2B"/>
    <a:srgbClr val="F2F2F2"/>
    <a:srgbClr val="FFFFFF"/>
    <a:srgbClr val="EEEEEE"/>
    <a:srgbClr val="7C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6400" autoAdjust="0"/>
  </p:normalViewPr>
  <p:slideViewPr>
    <p:cSldViewPr snapToGrid="0" showGuides="1">
      <p:cViewPr varScale="1">
        <p:scale>
          <a:sx n="115" d="100"/>
          <a:sy n="115" d="100"/>
        </p:scale>
        <p:origin x="360" y="108"/>
      </p:cViewPr>
      <p:guideLst>
        <p:guide orient="horz" pos="3566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E88B6-454E-4211-B56A-8E58426B0D8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F3A36-83A8-4A2E-8177-A78B6DDB2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23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0" tIns="47775" rIns="95550" bIns="477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59" cy="498056"/>
          </a:xfrm>
          <a:prstGeom prst="rect">
            <a:avLst/>
          </a:prstGeom>
        </p:spPr>
        <p:txBody>
          <a:bodyPr vert="horz" lIns="95550" tIns="47775" rIns="95550" bIns="47775" rtlCol="0"/>
          <a:lstStyle>
            <a:lvl1pPr algn="r">
              <a:defRPr sz="1300"/>
            </a:lvl1pPr>
          </a:lstStyle>
          <a:p>
            <a:fld id="{E9C91320-174C-4211-AB45-3C264EDFCB5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0" tIns="47775" rIns="95550" bIns="47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5550" tIns="47775" rIns="95550" bIns="47775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5550" tIns="47775" rIns="95550" bIns="477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59" cy="498054"/>
          </a:xfrm>
          <a:prstGeom prst="rect">
            <a:avLst/>
          </a:prstGeom>
        </p:spPr>
        <p:txBody>
          <a:bodyPr vert="horz" lIns="95550" tIns="47775" rIns="95550" bIns="47775" rtlCol="0" anchor="b"/>
          <a:lstStyle>
            <a:lvl1pPr algn="r">
              <a:defRPr sz="1300"/>
            </a:lvl1pPr>
          </a:lstStyle>
          <a:p>
            <a:fld id="{B0B5760E-07D0-4C89-A7C8-9698AC4E6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40467" y="375049"/>
            <a:ext cx="9032107" cy="6215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39130" y="15614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프로젝트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59129" y="155468"/>
            <a:ext cx="2595851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0342563" y="155468"/>
            <a:ext cx="58637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</a:t>
            </a:r>
            <a:endParaRPr lang="ko-KR" altLang="en-US" sz="9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0928933" y="155468"/>
            <a:ext cx="1158292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9172575" y="155468"/>
            <a:ext cx="46868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</a:t>
            </a:r>
            <a:endParaRPr lang="ko-KR" altLang="en-US" sz="9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641259" y="155468"/>
            <a:ext cx="701303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V0.1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843563" y="133639"/>
            <a:ext cx="12394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안랩애즈 소재</a:t>
            </a:r>
            <a:r>
              <a:rPr lang="en-US" altLang="ko-KR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RTB</a:t>
            </a:r>
            <a:endParaRPr lang="ko-KR" altLang="en-US" sz="10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615601" y="153231"/>
            <a:ext cx="5556974" cy="2182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446647" y="6549080"/>
            <a:ext cx="710517" cy="365125"/>
          </a:xfrm>
        </p:spPr>
        <p:txBody>
          <a:bodyPr/>
          <a:lstStyle>
            <a:lvl1pPr>
              <a:defRPr sz="900" baseline="0"/>
            </a:lvl1pPr>
          </a:lstStyle>
          <a:p>
            <a:fld id="{5B3BD915-5F2C-486D-83C3-FE837AEEE6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0906125" y="133639"/>
            <a:ext cx="1174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2021-05-26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461242" y="156140"/>
            <a:ext cx="1013548" cy="215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TITLE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9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40467" y="375049"/>
            <a:ext cx="9032107" cy="6215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39130" y="15614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프로젝트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59129" y="155468"/>
            <a:ext cx="2595851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0342563" y="155468"/>
            <a:ext cx="58637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</a:t>
            </a:r>
            <a:endParaRPr lang="ko-KR" altLang="en-US" sz="9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0928933" y="155468"/>
            <a:ext cx="1158292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9172575" y="155468"/>
            <a:ext cx="46868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</a:t>
            </a:r>
            <a:endParaRPr lang="ko-KR" altLang="en-US" sz="9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641259" y="155468"/>
            <a:ext cx="701303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V0.1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808769" y="13363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최고관리자 소재</a:t>
            </a:r>
            <a:r>
              <a:rPr lang="en-US" altLang="ko-KR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검수</a:t>
            </a:r>
            <a:endParaRPr lang="ko-KR" altLang="en-US" sz="10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615601" y="153231"/>
            <a:ext cx="5556974" cy="2182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446647" y="6549080"/>
            <a:ext cx="710517" cy="365125"/>
          </a:xfrm>
        </p:spPr>
        <p:txBody>
          <a:bodyPr/>
          <a:lstStyle>
            <a:lvl1pPr>
              <a:defRPr sz="900" baseline="0"/>
            </a:lvl1pPr>
          </a:lstStyle>
          <a:p>
            <a:fld id="{5B3BD915-5F2C-486D-83C3-FE837AEEE6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0906125" y="133639"/>
            <a:ext cx="1174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2021-05-27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461242" y="156140"/>
            <a:ext cx="1013548" cy="215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TITLE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446647" y="6549080"/>
            <a:ext cx="710517" cy="365125"/>
          </a:xfrm>
        </p:spPr>
        <p:txBody>
          <a:bodyPr/>
          <a:lstStyle>
            <a:lvl1pPr>
              <a:defRPr sz="900" baseline="0"/>
            </a:lvl1pPr>
          </a:lstStyle>
          <a:p>
            <a:fld id="{5B3BD915-5F2C-486D-83C3-FE837AEEE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2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32757" y="6549080"/>
            <a:ext cx="1324407" cy="365125"/>
          </a:xfrm>
        </p:spPr>
        <p:txBody>
          <a:bodyPr/>
          <a:lstStyle>
            <a:lvl1pPr>
              <a:defRPr sz="900" baseline="0"/>
            </a:lvl1pPr>
          </a:lstStyle>
          <a:p>
            <a:fld id="{5B3BD915-5F2C-486D-83C3-FE837AEEE6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60">
            <a:extLst>
              <a:ext uri="{FF2B5EF4-FFF2-40B4-BE49-F238E27FC236}">
                <a16:creationId xmlns:a16="http://schemas.microsoft.com/office/drawing/2014/main" id="{5831BF5F-F386-44AB-BCAE-24EA91278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79788" y="2588146"/>
            <a:ext cx="6435969" cy="432048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804000000000000" pitchFamily="50" charset="-127"/>
                <a:ea typeface="나눔고딕" panose="020D0804000000000000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소제목을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B88D7D-BA3A-46D7-A269-4F5F882E7E58}"/>
              </a:ext>
            </a:extLst>
          </p:cNvPr>
          <p:cNvSpPr/>
          <p:nvPr userDrawn="1"/>
        </p:nvSpPr>
        <p:spPr>
          <a:xfrm>
            <a:off x="0" y="6666863"/>
            <a:ext cx="12192000" cy="188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6" name="Rectangle 502">
            <a:extLst>
              <a:ext uri="{FF2B5EF4-FFF2-40B4-BE49-F238E27FC236}">
                <a16:creationId xmlns:a16="http://schemas.microsoft.com/office/drawing/2014/main" id="{5A5DA741-A2A0-45CA-94EC-30322AD192D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855682" y="6645672"/>
            <a:ext cx="5565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900" b="0" dirty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-</a:t>
            </a:r>
            <a:fld id="{2669E4B4-E17B-44CF-A119-B5046095266C}" type="slidenum">
              <a:rPr lang="en-US" altLang="ko-KR" sz="900" b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pPr eaLnBrk="1" latinLnBrk="1" hangingPunct="1"/>
              <a:t>‹#›</a:t>
            </a:fld>
            <a:r>
              <a:rPr lang="en-US" altLang="ko-KR" sz="900" b="0" dirty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-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4D31C6-CB22-4667-837D-A501B8D237A9}"/>
              </a:ext>
            </a:extLst>
          </p:cNvPr>
          <p:cNvCxnSpPr>
            <a:cxnSpLocks/>
          </p:cNvCxnSpPr>
          <p:nvPr userDrawn="1"/>
        </p:nvCxnSpPr>
        <p:spPr>
          <a:xfrm>
            <a:off x="2403234" y="3019425"/>
            <a:ext cx="7526217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499">
            <a:extLst>
              <a:ext uri="{FF2B5EF4-FFF2-40B4-BE49-F238E27FC236}">
                <a16:creationId xmlns:a16="http://schemas.microsoft.com/office/drawing/2014/main" id="{65959DBA-5A50-48BA-BD8F-CD88D71800D1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906897" y="6662080"/>
            <a:ext cx="1285103" cy="2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751" b="0" i="0" baseline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  <a:cs typeface="Tahoma" panose="020B0604030504040204" pitchFamily="34" charset="0"/>
              </a:rPr>
              <a:t> ENLIPLE SSP TF TEAM</a:t>
            </a:r>
            <a:endParaRPr lang="en-US" altLang="ko-KR" sz="751" b="0" i="0" baseline="0" dirty="0">
              <a:solidFill>
                <a:schemeClr val="bg1"/>
              </a:solidFill>
              <a:latin typeface="나눔고딕" panose="020D0804000000000000" pitchFamily="50" charset="-127"/>
              <a:ea typeface="나눔고딕" panose="020D0804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9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32360" y="6410835"/>
            <a:ext cx="71368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본 문서는 </a:t>
            </a:r>
            <a:r>
              <a:rPr lang="en-US" altLang="ko-KR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ENLIPLE MOBSENSE </a:t>
            </a:r>
            <a:r>
              <a:rPr lang="ko-KR" altLang="en-US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개발을 위한 문서입니다</a:t>
            </a:r>
            <a:r>
              <a:rPr lang="en-US" altLang="ko-KR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문서의 내용은 </a:t>
            </a:r>
            <a:r>
              <a:rPr lang="en-US" altLang="ko-KR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ENLIPLE</a:t>
            </a:r>
            <a:r>
              <a:rPr lang="ko-KR" altLang="en-US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의 자산이므로</a:t>
            </a:r>
            <a:r>
              <a:rPr lang="en-US" altLang="ko-KR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무단 도용 혹은 임의로 사용할 수 없으며 무단 사용 시 그에 대한 피해에 대해 법적인 책임이 있습니다</a:t>
            </a:r>
            <a:r>
              <a:rPr lang="en-US" altLang="ko-KR" sz="850" b="0" i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733" y="6317103"/>
            <a:ext cx="17430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D915-5F2C-486D-83C3-FE837AEEE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D915-5F2C-486D-83C3-FE837AEEE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5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png"/><Relationship Id="rId18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6.png"/><Relationship Id="rId17" Type="http://schemas.openxmlformats.org/officeDocument/2006/relationships/image" Target="../media/image26.png"/><Relationship Id="rId2" Type="http://schemas.openxmlformats.org/officeDocument/2006/relationships/image" Target="../media/image2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5.png"/><Relationship Id="rId5" Type="http://schemas.openxmlformats.org/officeDocument/2006/relationships/image" Target="../media/image23.png"/><Relationship Id="rId1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35.png"/><Relationship Id="rId21" Type="http://schemas.openxmlformats.org/officeDocument/2006/relationships/image" Target="../media/image33.png"/><Relationship Id="rId7" Type="http://schemas.openxmlformats.org/officeDocument/2006/relationships/image" Target="../media/image38.png"/><Relationship Id="rId12" Type="http://schemas.openxmlformats.org/officeDocument/2006/relationships/image" Target="../media/image8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2" Type="http://schemas.openxmlformats.org/officeDocument/2006/relationships/image" Target="../media/image15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7.png"/><Relationship Id="rId24" Type="http://schemas.openxmlformats.org/officeDocument/2006/relationships/image" Target="../media/image4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8.png"/><Relationship Id="rId10" Type="http://schemas.openxmlformats.org/officeDocument/2006/relationships/image" Target="../media/image6.png"/><Relationship Id="rId19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5.png"/><Relationship Id="rId14" Type="http://schemas.openxmlformats.org/officeDocument/2006/relationships/image" Target="../media/image27.png"/><Relationship Id="rId22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0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46.png"/><Relationship Id="rId7" Type="http://schemas.openxmlformats.org/officeDocument/2006/relationships/image" Target="../media/image38.png"/><Relationship Id="rId12" Type="http://schemas.openxmlformats.org/officeDocument/2006/relationships/image" Target="../media/image8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15.png"/><Relationship Id="rId16" Type="http://schemas.openxmlformats.org/officeDocument/2006/relationships/image" Target="../media/image45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7.png"/><Relationship Id="rId24" Type="http://schemas.openxmlformats.org/officeDocument/2006/relationships/image" Target="../media/image48.png"/><Relationship Id="rId5" Type="http://schemas.openxmlformats.org/officeDocument/2006/relationships/image" Target="../media/image36.png"/><Relationship Id="rId15" Type="http://schemas.openxmlformats.org/officeDocument/2006/relationships/image" Target="../media/image44.png"/><Relationship Id="rId23" Type="http://schemas.openxmlformats.org/officeDocument/2006/relationships/image" Target="../media/image47.png"/><Relationship Id="rId10" Type="http://schemas.openxmlformats.org/officeDocument/2006/relationships/image" Target="../media/image6.png"/><Relationship Id="rId19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5.pn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35.png"/><Relationship Id="rId7" Type="http://schemas.openxmlformats.org/officeDocument/2006/relationships/image" Target="../media/image53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1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52.png"/><Relationship Id="rId15" Type="http://schemas.openxmlformats.org/officeDocument/2006/relationships/image" Target="../media/image58.pn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5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62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3.png"/><Relationship Id="rId18" Type="http://schemas.openxmlformats.org/officeDocument/2006/relationships/image" Target="../media/image50.png"/><Relationship Id="rId3" Type="http://schemas.openxmlformats.org/officeDocument/2006/relationships/image" Target="../media/image65.png"/><Relationship Id="rId21" Type="http://schemas.openxmlformats.org/officeDocument/2006/relationships/image" Target="../media/image73.png"/><Relationship Id="rId7" Type="http://schemas.openxmlformats.org/officeDocument/2006/relationships/image" Target="../media/image41.png"/><Relationship Id="rId12" Type="http://schemas.openxmlformats.org/officeDocument/2006/relationships/image" Target="../media/image70.png"/><Relationship Id="rId17" Type="http://schemas.openxmlformats.org/officeDocument/2006/relationships/image" Target="../media/image49.png"/><Relationship Id="rId2" Type="http://schemas.openxmlformats.org/officeDocument/2006/relationships/image" Target="../media/image64.png"/><Relationship Id="rId16" Type="http://schemas.openxmlformats.org/officeDocument/2006/relationships/image" Target="../media/image4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27.png"/><Relationship Id="rId5" Type="http://schemas.openxmlformats.org/officeDocument/2006/relationships/image" Target="../media/image67.png"/><Relationship Id="rId15" Type="http://schemas.openxmlformats.org/officeDocument/2006/relationships/image" Target="../media/image71.png"/><Relationship Id="rId10" Type="http://schemas.openxmlformats.org/officeDocument/2006/relationships/image" Target="../media/image69.png"/><Relationship Id="rId19" Type="http://schemas.openxmlformats.org/officeDocument/2006/relationships/image" Target="../media/image33.png"/><Relationship Id="rId4" Type="http://schemas.openxmlformats.org/officeDocument/2006/relationships/image" Target="../media/image66.png"/><Relationship Id="rId9" Type="http://schemas.openxmlformats.org/officeDocument/2006/relationships/image" Target="../media/image36.png"/><Relationship Id="rId1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9.png"/><Relationship Id="rId18" Type="http://schemas.openxmlformats.org/officeDocument/2006/relationships/image" Target="../media/image26.png"/><Relationship Id="rId3" Type="http://schemas.openxmlformats.org/officeDocument/2006/relationships/image" Target="../media/image65.png"/><Relationship Id="rId7" Type="http://schemas.openxmlformats.org/officeDocument/2006/relationships/image" Target="../media/image41.png"/><Relationship Id="rId12" Type="http://schemas.openxmlformats.org/officeDocument/2006/relationships/image" Target="../media/image74.png"/><Relationship Id="rId17" Type="http://schemas.openxmlformats.org/officeDocument/2006/relationships/image" Target="../media/image70.png"/><Relationship Id="rId2" Type="http://schemas.openxmlformats.org/officeDocument/2006/relationships/image" Target="../media/image6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5" Type="http://schemas.openxmlformats.org/officeDocument/2006/relationships/image" Target="../media/image49.png"/><Relationship Id="rId10" Type="http://schemas.openxmlformats.org/officeDocument/2006/relationships/image" Target="../media/image33.png"/><Relationship Id="rId4" Type="http://schemas.openxmlformats.org/officeDocument/2006/relationships/image" Target="../media/image66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image" Target="../media/image46.png"/><Relationship Id="rId4" Type="http://schemas.openxmlformats.org/officeDocument/2006/relationships/image" Target="../media/image66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.jpe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6.png"/><Relationship Id="rId2" Type="http://schemas.openxmlformats.org/officeDocument/2006/relationships/image" Target="../media/image2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5.png"/><Relationship Id="rId5" Type="http://schemas.openxmlformats.org/officeDocument/2006/relationships/image" Target="../media/image23.png"/><Relationship Id="rId1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063DB5-CFC1-ED47-9FF2-9E2B9FD0279D}"/>
              </a:ext>
            </a:extLst>
          </p:cNvPr>
          <p:cNvSpPr/>
          <p:nvPr/>
        </p:nvSpPr>
        <p:spPr>
          <a:xfrm>
            <a:off x="420688" y="3699710"/>
            <a:ext cx="4417790" cy="34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ko-KR" sz="90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Document</a:t>
            </a:r>
            <a:r>
              <a:rPr lang="ko-KR" altLang="en-US" sz="90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Version </a:t>
            </a:r>
            <a:r>
              <a:rPr lang="en-US" altLang="ko-KR" sz="9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0.1</a:t>
            </a:r>
            <a:endParaRPr lang="en-US" altLang="ko-KR" sz="90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CREATED BY </a:t>
            </a:r>
            <a:r>
              <a:rPr lang="ko-KR" altLang="en-US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매체제휴사업부 </a:t>
            </a:r>
            <a:r>
              <a:rPr lang="en-US" altLang="ko-KR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SSP</a:t>
            </a:r>
            <a:r>
              <a:rPr lang="ko-KR" altLang="en-US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팀 </a:t>
            </a:r>
            <a:r>
              <a:rPr lang="ko-KR" altLang="en-US" sz="9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김민정</a:t>
            </a:r>
            <a:r>
              <a:rPr lang="en-US" altLang="ko-KR" sz="9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en-US" altLang="ko-KR" sz="9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26, May </a:t>
            </a:r>
            <a:r>
              <a:rPr lang="en-US" altLang="ko-KR" sz="90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2021</a:t>
            </a:r>
            <a:endParaRPr lang="ko-KR" altLang="en-US" sz="90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텍스트 개체 틀 1"/>
          <p:cNvSpPr txBox="1">
            <a:spLocks/>
          </p:cNvSpPr>
          <p:nvPr/>
        </p:nvSpPr>
        <p:spPr>
          <a:xfrm>
            <a:off x="277813" y="3150620"/>
            <a:ext cx="9296400" cy="90383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안랩애즈 </a:t>
            </a:r>
            <a:r>
              <a:rPr lang="en-US" altLang="ko-KR" sz="26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&amp; </a:t>
            </a:r>
            <a:r>
              <a:rPr lang="ko-KR" altLang="en-US" sz="26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최고관리자 소재 </a:t>
            </a:r>
            <a:r>
              <a:rPr lang="en-US" altLang="ko-KR" sz="26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RTB </a:t>
            </a:r>
            <a:r>
              <a:rPr lang="ko-KR" altLang="en-US" sz="26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기획</a:t>
            </a:r>
            <a:endParaRPr lang="en-US" altLang="ko-KR" sz="26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89" y="6339060"/>
            <a:ext cx="1743075" cy="44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62" y="2732876"/>
            <a:ext cx="1526185" cy="315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673" y="2716834"/>
            <a:ext cx="1528428" cy="3295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32547" y="2658177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6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E7E6E6">
                    <a:lumMod val="10000"/>
                  </a:srgbClr>
                </a:solidFill>
              </a:rPr>
              <a:t>&amp;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56" y="2090495"/>
            <a:ext cx="7861232" cy="4375900"/>
          </a:xfrm>
          <a:prstGeom prst="rect">
            <a:avLst/>
          </a:prstGeom>
        </p:spPr>
      </p:pic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31043"/>
              </p:ext>
            </p:extLst>
          </p:nvPr>
        </p:nvGraphicFramePr>
        <p:xfrm>
          <a:off x="9186613" y="5183605"/>
          <a:ext cx="2915014" cy="1420264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 </a:t>
                      </a:r>
                      <a:r>
                        <a:rPr lang="ko-KR" altLang="en-US" sz="900" baseline="0" smtClean="0">
                          <a:latin typeface="+mn-ea"/>
                          <a:ea typeface="+mn-ea"/>
                        </a:rPr>
                        <a:t>버튼 클릭시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선택한 사이즈의 소재 이미지 팝업 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(p 8)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82214" y="4966187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/>
          </p:nvPr>
        </p:nvGraphicFramePr>
        <p:xfrm>
          <a:off x="9186862" y="376587"/>
          <a:ext cx="2905126" cy="161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선택한 이미지가 작은 썸네일 형태로 노출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ㄴ 사이즈별 각 한줄에 이미지 노출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ㄴ 만약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한줄을 넘어갈 경우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생략처리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45" y="426305"/>
            <a:ext cx="7856930" cy="528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59317"/>
            <a:ext cx="7861232" cy="36772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68290" y="192876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삭제 요청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698" y="1341420"/>
            <a:ext cx="7368833" cy="3295149"/>
          </a:xfrm>
          <a:prstGeom prst="rect">
            <a:avLst/>
          </a:prstGeom>
        </p:spPr>
      </p:pic>
      <p:sp>
        <p:nvSpPr>
          <p:cNvPr id="18" name="Text Box"/>
          <p:cNvSpPr/>
          <p:nvPr/>
        </p:nvSpPr>
        <p:spPr>
          <a:xfrm>
            <a:off x="2022150" y="1542584"/>
            <a:ext cx="1206778" cy="24971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300*250</a:t>
            </a:r>
            <a:endParaRPr lang="en-US" sz="80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116" y="1612226"/>
            <a:ext cx="152400" cy="1428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09467" y="1558075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소재 연결</a:t>
            </a:r>
            <a:endParaRPr lang="ko-KR" altLang="en-US" sz="7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036" y="3116680"/>
            <a:ext cx="7358883" cy="206692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8"/>
          <a:srcRect b="51200"/>
          <a:stretch/>
        </p:blipFill>
        <p:spPr>
          <a:xfrm>
            <a:off x="1335269" y="4628550"/>
            <a:ext cx="7790204" cy="18639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9698" y="1380060"/>
            <a:ext cx="7093975" cy="9673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3080" y="1022910"/>
            <a:ext cx="1338654" cy="12032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35705" y="143164"/>
            <a:ext cx="339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등록 </a:t>
            </a:r>
            <a:r>
              <a:rPr lang="en-US" altLang="ko-KR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구 명칭</a:t>
            </a:r>
            <a:r>
              <a:rPr lang="en-US" altLang="ko-KR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등록</a:t>
            </a:r>
            <a:r>
              <a:rPr lang="en-US" altLang="ko-KR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  <a:p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36554" y="389385"/>
            <a:ext cx="1215487" cy="6086231"/>
            <a:chOff x="136554" y="389385"/>
            <a:chExt cx="1215487" cy="608623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0358" y="661333"/>
            <a:ext cx="1089956" cy="2108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612231" y="700010"/>
            <a:ext cx="911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캠페인 등록</a:t>
            </a:r>
            <a:endParaRPr lang="ko-KR" altLang="en-US" sz="900" b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90411" y="1037761"/>
            <a:ext cx="3639746" cy="29873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3080" y="1143238"/>
            <a:ext cx="324554" cy="17078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18183" y="1128604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캠페인명</a:t>
            </a:r>
            <a:endParaRPr lang="ko-KR" altLang="en-US" sz="7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74290" y="1550495"/>
            <a:ext cx="665338" cy="235766"/>
          </a:xfrm>
          <a:prstGeom prst="roundRect">
            <a:avLst/>
          </a:prstGeom>
          <a:solidFill>
            <a:srgbClr val="15418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243215" y="1568162"/>
            <a:ext cx="777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solidFill>
                  <a:schemeClr val="bg1"/>
                </a:solidFill>
              </a:rPr>
              <a:t>이미지 선택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2739" y="1942143"/>
            <a:ext cx="911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300x250</a:t>
            </a:r>
            <a:endParaRPr lang="ko-KR" altLang="en-US" sz="700"/>
          </a:p>
        </p:txBody>
      </p:sp>
      <p:grpSp>
        <p:nvGrpSpPr>
          <p:cNvPr id="3" name="그룹 2"/>
          <p:cNvGrpSpPr/>
          <p:nvPr/>
        </p:nvGrpSpPr>
        <p:grpSpPr>
          <a:xfrm>
            <a:off x="1506665" y="2127260"/>
            <a:ext cx="438913" cy="235766"/>
            <a:chOff x="1527069" y="1944137"/>
            <a:chExt cx="475376" cy="235766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1527069" y="1944137"/>
              <a:ext cx="439652" cy="2357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41913" y="1950465"/>
              <a:ext cx="460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bg1"/>
                  </a:solidFill>
                </a:rPr>
                <a:t>수정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89344" y="1968527"/>
            <a:ext cx="283329" cy="27545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30616" y="1963304"/>
            <a:ext cx="283329" cy="27545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0280" y="1963304"/>
            <a:ext cx="283329" cy="27545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9944" y="1963304"/>
            <a:ext cx="283329" cy="27545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06849" y="1964070"/>
            <a:ext cx="283329" cy="27545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66513" y="1964070"/>
            <a:ext cx="283329" cy="27545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26177" y="1964070"/>
            <a:ext cx="283329" cy="27545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06838" y="1973960"/>
            <a:ext cx="283329" cy="27545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2378" y="1973960"/>
            <a:ext cx="283329" cy="27545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5109" y="1981671"/>
            <a:ext cx="283329" cy="27545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14773" y="1964684"/>
            <a:ext cx="283329" cy="275455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74437" y="1981163"/>
            <a:ext cx="283329" cy="27545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63044" y="1973960"/>
            <a:ext cx="283329" cy="27545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887847" y="2248978"/>
            <a:ext cx="5107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 소재</a:t>
            </a:r>
            <a:r>
              <a:rPr lang="en-US" altLang="ko-KR" sz="700" smtClean="0"/>
              <a:t>1    </a:t>
            </a:r>
            <a:r>
              <a:rPr lang="ko-KR" altLang="en-US" sz="700" smtClean="0"/>
              <a:t>소재</a:t>
            </a:r>
            <a:r>
              <a:rPr lang="en-US" altLang="ko-KR" sz="700" smtClean="0"/>
              <a:t>7   </a:t>
            </a:r>
            <a:r>
              <a:rPr lang="ko-KR" altLang="en-US" sz="700" smtClean="0"/>
              <a:t>소재</a:t>
            </a:r>
            <a:r>
              <a:rPr lang="en-US" altLang="ko-KR" sz="700" smtClean="0"/>
              <a:t>14   </a:t>
            </a:r>
            <a:r>
              <a:rPr lang="ko-KR" altLang="en-US" sz="700" smtClean="0"/>
              <a:t>소재</a:t>
            </a:r>
            <a:r>
              <a:rPr lang="en-US" altLang="ko-KR" sz="700" smtClean="0"/>
              <a:t>99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/>
              <a:t> </a:t>
            </a:r>
            <a:r>
              <a:rPr lang="ko-KR" altLang="en-US" sz="700" smtClean="0"/>
              <a:t>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r>
              <a:rPr lang="ko-KR" altLang="en-US" sz="700" smtClean="0"/>
              <a:t>   </a:t>
            </a:r>
            <a:r>
              <a:rPr lang="ko-KR" altLang="en-US" sz="700"/>
              <a:t>소재</a:t>
            </a:r>
            <a:r>
              <a:rPr lang="en-US" altLang="ko-KR" sz="700" smtClean="0"/>
              <a:t>99</a:t>
            </a:r>
            <a:endParaRPr lang="ko-KR" altLang="en-US" sz="700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V="1">
            <a:off x="6713332" y="2042178"/>
            <a:ext cx="328646" cy="104818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463877" y="2545074"/>
            <a:ext cx="911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970x90</a:t>
            </a:r>
            <a:endParaRPr lang="ko-KR" altLang="en-US" sz="700"/>
          </a:p>
        </p:txBody>
      </p:sp>
      <p:grpSp>
        <p:nvGrpSpPr>
          <p:cNvPr id="79" name="그룹 78"/>
          <p:cNvGrpSpPr/>
          <p:nvPr/>
        </p:nvGrpSpPr>
        <p:grpSpPr>
          <a:xfrm>
            <a:off x="1501204" y="2719882"/>
            <a:ext cx="438913" cy="235766"/>
            <a:chOff x="1527069" y="1944137"/>
            <a:chExt cx="475376" cy="235766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1527069" y="1944137"/>
              <a:ext cx="439652" cy="2357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541913" y="1950465"/>
              <a:ext cx="460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bg1"/>
                  </a:solidFill>
                </a:rPr>
                <a:t>수정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pic>
        <p:nvPicPr>
          <p:cNvPr id="82" name="그림 8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V="1">
            <a:off x="8101502" y="2749651"/>
            <a:ext cx="328646" cy="104818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83725" y="2701711"/>
            <a:ext cx="972495" cy="253937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85358" y="2702476"/>
            <a:ext cx="972495" cy="253937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03674" y="2702476"/>
            <a:ext cx="972495" cy="25393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01942" y="2710796"/>
            <a:ext cx="972495" cy="25393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23510" y="2710796"/>
            <a:ext cx="972495" cy="25393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28776" y="2696963"/>
            <a:ext cx="972495" cy="253937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1419723" y="1912056"/>
            <a:ext cx="7183950" cy="52681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형 설명선 89"/>
          <p:cNvSpPr/>
          <p:nvPr/>
        </p:nvSpPr>
        <p:spPr>
          <a:xfrm>
            <a:off x="8489254" y="171075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815911" y="1819571"/>
            <a:ext cx="336952" cy="351681"/>
            <a:chOff x="2436780" y="5499066"/>
            <a:chExt cx="336952" cy="351681"/>
          </a:xfrm>
        </p:grpSpPr>
        <p:sp>
          <p:nvSpPr>
            <p:cNvPr id="92" name="타원형 설명선 91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추가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0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5451" y="649289"/>
            <a:ext cx="8293060" cy="57034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89540" y="649289"/>
            <a:ext cx="71656" cy="55353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7" y="1434591"/>
            <a:ext cx="8135118" cy="110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718" y="896599"/>
            <a:ext cx="3416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캠페인</a:t>
            </a:r>
            <a:r>
              <a:rPr lang="en-US" altLang="ko-KR" sz="1100" smtClean="0">
                <a:latin typeface="+mn-ea"/>
              </a:rPr>
              <a:t>A </a:t>
            </a:r>
            <a:r>
              <a:rPr lang="ko-KR" altLang="en-US" sz="1100" smtClean="0">
                <a:latin typeface="+mn-ea"/>
              </a:rPr>
              <a:t>연결된 소재</a:t>
            </a:r>
            <a:r>
              <a:rPr lang="ko-KR" altLang="en-US" sz="1100">
                <a:latin typeface="+mn-ea"/>
              </a:rPr>
              <a:t>별</a:t>
            </a:r>
            <a:r>
              <a:rPr lang="ko-KR" altLang="en-US" sz="1100" smtClean="0">
                <a:latin typeface="+mn-ea"/>
              </a:rPr>
              <a:t> 노출비율</a:t>
            </a:r>
            <a:endParaRPr lang="ko-KR" altLang="en-US" sz="110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8646" y="937967"/>
            <a:ext cx="544569" cy="14795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26211"/>
              </p:ext>
            </p:extLst>
          </p:nvPr>
        </p:nvGraphicFramePr>
        <p:xfrm>
          <a:off x="1699626" y="3804743"/>
          <a:ext cx="5480642" cy="104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217">
                  <a:extLst>
                    <a:ext uri="{9D8B030D-6E8A-4147-A177-3AD203B41FA5}">
                      <a16:colId xmlns:a16="http://schemas.microsoft.com/office/drawing/2014/main" val="1611296623"/>
                    </a:ext>
                  </a:extLst>
                </a:gridCol>
                <a:gridCol w="945217">
                  <a:extLst>
                    <a:ext uri="{9D8B030D-6E8A-4147-A177-3AD203B41FA5}">
                      <a16:colId xmlns:a16="http://schemas.microsoft.com/office/drawing/2014/main" val="2055552627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2971828911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524838772"/>
                    </a:ext>
                  </a:extLst>
                </a:gridCol>
                <a:gridCol w="955088">
                  <a:extLst>
                    <a:ext uri="{9D8B030D-6E8A-4147-A177-3AD203B41FA5}">
                      <a16:colId xmlns:a16="http://schemas.microsoft.com/office/drawing/2014/main" val="4080672328"/>
                    </a:ext>
                  </a:extLst>
                </a:gridCol>
                <a:gridCol w="999830">
                  <a:extLst>
                    <a:ext uri="{9D8B030D-6E8A-4147-A177-3AD203B41FA5}">
                      <a16:colId xmlns:a16="http://schemas.microsoft.com/office/drawing/2014/main" val="4277355815"/>
                    </a:ext>
                  </a:extLst>
                </a:gridCol>
              </a:tblGrid>
              <a:tr h="173065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2021-05-05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2021-05-11 (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소재명  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검수상태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반려일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CTR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노출비율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38.90%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26906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85602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총합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0.30%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1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60325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52422"/>
              </p:ext>
            </p:extLst>
          </p:nvPr>
        </p:nvGraphicFramePr>
        <p:xfrm>
          <a:off x="1695384" y="1921692"/>
          <a:ext cx="5480642" cy="16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217">
                  <a:extLst>
                    <a:ext uri="{9D8B030D-6E8A-4147-A177-3AD203B41FA5}">
                      <a16:colId xmlns:a16="http://schemas.microsoft.com/office/drawing/2014/main" val="1611296623"/>
                    </a:ext>
                  </a:extLst>
                </a:gridCol>
                <a:gridCol w="945217">
                  <a:extLst>
                    <a:ext uri="{9D8B030D-6E8A-4147-A177-3AD203B41FA5}">
                      <a16:colId xmlns:a16="http://schemas.microsoft.com/office/drawing/2014/main" val="2055552627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2971828911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524838772"/>
                    </a:ext>
                  </a:extLst>
                </a:gridCol>
                <a:gridCol w="955088">
                  <a:extLst>
                    <a:ext uri="{9D8B030D-6E8A-4147-A177-3AD203B41FA5}">
                      <a16:colId xmlns:a16="http://schemas.microsoft.com/office/drawing/2014/main" val="4080672328"/>
                    </a:ext>
                  </a:extLst>
                </a:gridCol>
                <a:gridCol w="999830">
                  <a:extLst>
                    <a:ext uri="{9D8B030D-6E8A-4147-A177-3AD203B41FA5}">
                      <a16:colId xmlns:a16="http://schemas.microsoft.com/office/drawing/2014/main" val="4277355815"/>
                    </a:ext>
                  </a:extLst>
                </a:gridCol>
              </a:tblGrid>
              <a:tr h="178610">
                <a:tc row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2021-05-12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2021-05-18 (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소재명  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검수 상태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반려일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CTR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노출비율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81449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sng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15.43%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85602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19.14%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379899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06612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8149"/>
                  </a:ext>
                </a:extLst>
              </a:tr>
              <a:tr h="1786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총합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0.27%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1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603251"/>
                  </a:ext>
                </a:extLst>
              </a:tr>
            </a:tbl>
          </a:graphicData>
        </a:graphic>
      </p:graphicFrame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27047"/>
              </p:ext>
            </p:extLst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5081"/>
              </p:ext>
            </p:extLst>
          </p:nvPr>
        </p:nvGraphicFramePr>
        <p:xfrm>
          <a:off x="9186862" y="376587"/>
          <a:ext cx="2905126" cy="400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aseline="0" smtClean="0"/>
                        <a:t>해당 캠페인명</a:t>
                      </a:r>
                      <a:endParaRPr lang="en-US" altLang="ko-KR" sz="9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55834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사이즈 선택 탭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ㄴ 해당 캠페인에 연결된 사이즈별 노출비율 확인 </a:t>
                      </a:r>
                      <a:endParaRPr lang="ko-KR" altLang="en-US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데이터 표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수 </a:t>
                      </a:r>
                      <a:r>
                        <a:rPr lang="en-US" altLang="ko-KR" sz="800" baseline="0" smtClean="0"/>
                        <a:t>~ </a:t>
                      </a:r>
                      <a:r>
                        <a:rPr lang="ko-KR" altLang="en-US" sz="800" baseline="0" smtClean="0"/>
                        <a:t>화요일 까지의 소재별 데이터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최대 </a:t>
                      </a:r>
                      <a:r>
                        <a:rPr lang="en-US" altLang="ko-KR" sz="800" baseline="0" smtClean="0"/>
                        <a:t>7</a:t>
                      </a:r>
                      <a:r>
                        <a:rPr lang="ko-KR" altLang="en-US" sz="800" baseline="0" smtClean="0"/>
                        <a:t>개 소재만 송출되어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송출된 소재 </a:t>
                      </a:r>
                      <a:r>
                        <a:rPr lang="en-US" altLang="ko-KR" sz="800" baseline="0" smtClean="0"/>
                        <a:t>7</a:t>
                      </a:r>
                      <a:r>
                        <a:rPr lang="ko-KR" altLang="en-US" sz="800" baseline="0" smtClean="0"/>
                        <a:t>개 데이터만 노출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</a:t>
                      </a:r>
                      <a:r>
                        <a:rPr lang="en-US" altLang="ko-KR" sz="800" baseline="0" smtClean="0"/>
                        <a:t>CTR </a:t>
                      </a:r>
                      <a:r>
                        <a:rPr lang="ko-KR" altLang="en-US" sz="800" baseline="0" smtClean="0"/>
                        <a:t>내림차순으로 정렬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노출비율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소재별 노출비율을 백단에서 자동으로 계산될 예정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소재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ctr/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소재별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ctr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총합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 100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%)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총합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ㄴ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CTR: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소재별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ctr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평균값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ㄴ 노출비율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소재별 총합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ㄴ 노출비율 소수점 단위로 송출시킬수 있는지 확인 필요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신규 항목 추가 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검수상태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 소재의 상태값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반려일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검수상태가 반려인 경우 반려된 일자 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2821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문구 변경됨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5283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소재가 반려되어도 노출비율을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0%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나타낼수는 없음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노출비율 설정의 배치는 한번만 돌기때문에 노출비율은 수요일에 선정된 노출비율 그대로이지만 송출시에는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0%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19902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51" y="649289"/>
            <a:ext cx="8293060" cy="231246"/>
          </a:xfrm>
          <a:prstGeom prst="rect">
            <a:avLst/>
          </a:prstGeom>
        </p:spPr>
      </p:pic>
      <p:sp>
        <p:nvSpPr>
          <p:cNvPr id="23" name="타원형 설명선 22"/>
          <p:cNvSpPr/>
          <p:nvPr/>
        </p:nvSpPr>
        <p:spPr>
          <a:xfrm>
            <a:off x="1360245" y="691759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93459" y="1907117"/>
            <a:ext cx="5480642" cy="146945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형 설명선 24"/>
          <p:cNvSpPr/>
          <p:nvPr/>
        </p:nvSpPr>
        <p:spPr>
          <a:xfrm>
            <a:off x="7115780" y="1744601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7178" y="3407243"/>
            <a:ext cx="1936923" cy="15172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형 설명선 27"/>
          <p:cNvSpPr/>
          <p:nvPr/>
        </p:nvSpPr>
        <p:spPr>
          <a:xfrm>
            <a:off x="7136568" y="320240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5705" y="143164"/>
            <a:ext cx="4143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>
                <a:latin typeface="맑은 고딕" panose="020B0503020000020004" pitchFamily="50" charset="-127"/>
              </a:rPr>
              <a:t>해당 캠페인의 소재별 노출 </a:t>
            </a:r>
            <a:r>
              <a:rPr lang="ko-KR" altLang="en-US" sz="1000" b="1" smtClean="0">
                <a:latin typeface="맑은 고딕" panose="020B0503020000020004" pitchFamily="50" charset="-127"/>
              </a:rPr>
              <a:t>비율 </a:t>
            </a:r>
            <a:r>
              <a:rPr lang="en-US" altLang="ko-KR" sz="1000" b="1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smtClean="0">
                <a:latin typeface="맑은 고딕" panose="020B0503020000020004" pitchFamily="50" charset="-127"/>
              </a:rPr>
              <a:t>팝업</a:t>
            </a:r>
            <a:r>
              <a:rPr lang="en-US" altLang="ko-KR" sz="1000" b="1" smtClean="0">
                <a:latin typeface="맑은 고딕" panose="020B0503020000020004" pitchFamily="50" charset="-127"/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493" y="1594433"/>
            <a:ext cx="3416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  <a:latin typeface="+mn-ea"/>
              </a:rPr>
              <a:t>[300X250]  </a:t>
            </a:r>
            <a:r>
              <a:rPr lang="en-US" altLang="ko-KR" sz="1100" smtClean="0">
                <a:latin typeface="+mn-ea"/>
              </a:rPr>
              <a:t>[970x90]</a:t>
            </a:r>
            <a:endParaRPr lang="ko-KR" altLang="en-US" sz="110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7793" y="1656536"/>
            <a:ext cx="1359432" cy="165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7264"/>
              </p:ext>
            </p:extLst>
          </p:nvPr>
        </p:nvGraphicFramePr>
        <p:xfrm>
          <a:off x="1693459" y="5106126"/>
          <a:ext cx="5480642" cy="125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217">
                  <a:extLst>
                    <a:ext uri="{9D8B030D-6E8A-4147-A177-3AD203B41FA5}">
                      <a16:colId xmlns:a16="http://schemas.microsoft.com/office/drawing/2014/main" val="1611296623"/>
                    </a:ext>
                  </a:extLst>
                </a:gridCol>
                <a:gridCol w="945217">
                  <a:extLst>
                    <a:ext uri="{9D8B030D-6E8A-4147-A177-3AD203B41FA5}">
                      <a16:colId xmlns:a16="http://schemas.microsoft.com/office/drawing/2014/main" val="2055552627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2971828911"/>
                    </a:ext>
                  </a:extLst>
                </a:gridCol>
                <a:gridCol w="817645">
                  <a:extLst>
                    <a:ext uri="{9D8B030D-6E8A-4147-A177-3AD203B41FA5}">
                      <a16:colId xmlns:a16="http://schemas.microsoft.com/office/drawing/2014/main" val="524838772"/>
                    </a:ext>
                  </a:extLst>
                </a:gridCol>
                <a:gridCol w="955088">
                  <a:extLst>
                    <a:ext uri="{9D8B030D-6E8A-4147-A177-3AD203B41FA5}">
                      <a16:colId xmlns:a16="http://schemas.microsoft.com/office/drawing/2014/main" val="4080672328"/>
                    </a:ext>
                  </a:extLst>
                </a:gridCol>
                <a:gridCol w="999830">
                  <a:extLst>
                    <a:ext uri="{9D8B030D-6E8A-4147-A177-3AD203B41FA5}">
                      <a16:colId xmlns:a16="http://schemas.microsoft.com/office/drawing/2014/main" val="4277355815"/>
                    </a:ext>
                  </a:extLst>
                </a:gridCol>
              </a:tblGrid>
              <a:tr h="173065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2021-04-28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2021-05-06 (</a:t>
                      </a:r>
                      <a:r>
                        <a:rPr lang="ko-KR" altLang="en-US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7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소재명  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검수 상태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반려일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CTR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노출비율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31.66%</a:t>
                      </a:r>
                      <a:endParaRPr lang="en-US" altLang="ko-KR" sz="8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30.83%</a:t>
                      </a:r>
                      <a:endParaRPr lang="en-US" altLang="ko-KR" sz="8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26906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2021-05-04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20.83%</a:t>
                      </a:r>
                      <a:endParaRPr lang="en-US" altLang="ko-KR" sz="8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81449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소재</a:t>
                      </a: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3078B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16.66%</a:t>
                      </a:r>
                      <a:endParaRPr lang="en-US" altLang="ko-KR" sz="8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74477"/>
                  </a:ext>
                </a:extLst>
              </a:tr>
              <a:tr h="1730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총합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0.30%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1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85602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36550" y="1154334"/>
            <a:ext cx="626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* </a:t>
            </a:r>
            <a:r>
              <a:rPr lang="ko-KR" altLang="en-US" sz="800" smtClean="0">
                <a:latin typeface="+mn-ea"/>
              </a:rPr>
              <a:t>매주 수요일에 노출비율이 선정됩니다</a:t>
            </a:r>
            <a:r>
              <a:rPr lang="en-US" altLang="ko-KR" sz="800" smtClean="0">
                <a:latin typeface="+mn-ea"/>
              </a:rPr>
              <a:t>. </a:t>
            </a:r>
          </a:p>
          <a:p>
            <a:r>
              <a:rPr lang="en-US" altLang="ko-KR" sz="800" smtClean="0">
                <a:latin typeface="+mn-ea"/>
              </a:rPr>
              <a:t>* </a:t>
            </a:r>
            <a:r>
              <a:rPr lang="ko-KR" altLang="en-US" sz="800">
                <a:latin typeface="+mn-ea"/>
              </a:rPr>
              <a:t>중간에 소재가 반려될 경우</a:t>
            </a:r>
            <a:r>
              <a:rPr lang="en-US" altLang="ko-KR" sz="800">
                <a:latin typeface="+mn-ea"/>
              </a:rPr>
              <a:t>, </a:t>
            </a:r>
            <a:r>
              <a:rPr lang="ko-KR" altLang="en-US" sz="800">
                <a:latin typeface="+mn-ea"/>
              </a:rPr>
              <a:t>반려된 소재 노출비율은 </a:t>
            </a:r>
            <a:r>
              <a:rPr lang="en-US" altLang="ko-KR" sz="800">
                <a:latin typeface="+mn-ea"/>
              </a:rPr>
              <a:t>0</a:t>
            </a:r>
            <a:r>
              <a:rPr lang="en-US" altLang="ko-KR" sz="800" smtClean="0">
                <a:latin typeface="+mn-ea"/>
              </a:rPr>
              <a:t>%</a:t>
            </a:r>
            <a:r>
              <a:rPr lang="ko-KR" altLang="en-US" sz="800" smtClean="0">
                <a:latin typeface="+mn-ea"/>
              </a:rPr>
              <a:t>가 되고</a:t>
            </a:r>
            <a:r>
              <a:rPr lang="en-US" altLang="ko-KR" sz="800" smtClean="0">
                <a:latin typeface="+mn-ea"/>
              </a:rPr>
              <a:t> </a:t>
            </a:r>
            <a:r>
              <a:rPr lang="ko-KR" altLang="en-US" sz="800" smtClean="0">
                <a:latin typeface="+mn-ea"/>
              </a:rPr>
              <a:t>나머지 소재 </a:t>
            </a:r>
            <a:r>
              <a:rPr lang="en-US" altLang="ko-KR" sz="800" smtClean="0">
                <a:latin typeface="+mn-ea"/>
              </a:rPr>
              <a:t>N</a:t>
            </a:r>
            <a:r>
              <a:rPr lang="ko-KR" altLang="en-US" sz="800" smtClean="0">
                <a:latin typeface="+mn-ea"/>
              </a:rPr>
              <a:t>개에 반려된 소재 비율의 </a:t>
            </a:r>
            <a:r>
              <a:rPr lang="en-US" altLang="ko-KR" sz="800" smtClean="0">
                <a:latin typeface="+mn-ea"/>
              </a:rPr>
              <a:t>+ N%</a:t>
            </a:r>
            <a:r>
              <a:rPr lang="ko-KR" altLang="en-US" sz="800" smtClean="0">
                <a:latin typeface="+mn-ea"/>
              </a:rPr>
              <a:t>으로 변경됩니다</a:t>
            </a:r>
            <a:r>
              <a:rPr lang="en-US" altLang="ko-KR" sz="800" smtClean="0">
                <a:latin typeface="+mn-ea"/>
              </a:rPr>
              <a:t>.</a:t>
            </a:r>
            <a:endParaRPr lang="en-US" altLang="ko-KR" sz="800" smtClean="0">
              <a:latin typeface="+mn-ea"/>
            </a:endParaRPr>
          </a:p>
        </p:txBody>
      </p:sp>
      <p:sp>
        <p:nvSpPr>
          <p:cNvPr id="33" name="타원형 설명선 32"/>
          <p:cNvSpPr/>
          <p:nvPr/>
        </p:nvSpPr>
        <p:spPr>
          <a:xfrm>
            <a:off x="2199777" y="1582632"/>
            <a:ext cx="243125" cy="248910"/>
          </a:xfrm>
          <a:prstGeom prst="wedgeEllipseCallout">
            <a:avLst>
              <a:gd name="adj1" fmla="val -95270"/>
              <a:gd name="adj2" fmla="val 11689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58097" y="5106126"/>
            <a:ext cx="1654233" cy="102694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형 설명선 40"/>
          <p:cNvSpPr/>
          <p:nvPr/>
        </p:nvSpPr>
        <p:spPr>
          <a:xfrm>
            <a:off x="5121236" y="4918356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74204" y="30317"/>
            <a:ext cx="1302327" cy="3765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06/03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08052" y="1295670"/>
            <a:ext cx="5900319" cy="16727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형 설명선 42"/>
          <p:cNvSpPr/>
          <p:nvPr/>
        </p:nvSpPr>
        <p:spPr>
          <a:xfrm>
            <a:off x="6695004" y="1052789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31938" y="26786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78949" y="5729410"/>
            <a:ext cx="4595152" cy="20587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형 설명선 34"/>
          <p:cNvSpPr/>
          <p:nvPr/>
        </p:nvSpPr>
        <p:spPr>
          <a:xfrm>
            <a:off x="7111128" y="5496556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4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60579"/>
              </p:ext>
            </p:extLst>
          </p:nvPr>
        </p:nvGraphicFramePr>
        <p:xfrm>
          <a:off x="9186862" y="376587"/>
          <a:ext cx="2905126" cy="466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최고관리자 소재 검수 화면에서 처리한 소재별 상태</a:t>
                      </a:r>
                      <a:r>
                        <a:rPr lang="ko-KR" altLang="en-US" sz="800" b="1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반영</a:t>
                      </a:r>
                      <a:endParaRPr lang="ko-KR" altLang="en-US" sz="8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03265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개수 표기 </a:t>
                      </a:r>
                      <a:r>
                        <a:rPr lang="en-US" altLang="ko-KR" sz="800" baseline="0" smtClean="0"/>
                        <a:t>(width : 100%)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ㄴ 모든 직광고주 계정에서 등록한 모든 소재</a:t>
                      </a:r>
                      <a:endParaRPr lang="en-US" altLang="ko-KR" sz="800" baseline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전체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반려 소재 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승인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승인된 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대기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대기중인 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반려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반려된 소재수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03589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소재별 그래프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디폴트 값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값 항목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노출수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그래프 마우스 오버시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소재명과 데이터값 노출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사이즈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300X250, 970X90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상태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반려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검색 기능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ㄴ 검색 항목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광고주명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en-US" altLang="ko-KR" sz="800" baseline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표 항목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검수상태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등록한 소재 상태는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대기이고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최고관리자 소재 검수 화면에서 처리된 값 반영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미리보기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마우스 오버시 실제 이미지 사이즈로 등록한 이미지 확인 가능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클릭률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클릭수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노출수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*100 (%),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소수 둘째자리에서 반올림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연결 캠페인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소재가 연결된 캠페인 수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최종 업데이트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최고관리자에서 처리한 일자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소재의 값이 없을 경우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“–”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표기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4294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6" y="143164"/>
            <a:ext cx="3445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신규 페이지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FF0000"/>
                </a:solidFill>
              </a:rPr>
              <a:t>인라이플 관리자 계정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5" y="401366"/>
            <a:ext cx="7856930" cy="5281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3" y="758074"/>
            <a:ext cx="657225" cy="1064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352041" y="704531"/>
            <a:ext cx="8835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34691"/>
            <a:ext cx="7861232" cy="55658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250" y="3725770"/>
            <a:ext cx="7681674" cy="239260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592229" y="3281531"/>
            <a:ext cx="824130" cy="266972"/>
            <a:chOff x="5984389" y="3286125"/>
            <a:chExt cx="866272" cy="2857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9799" y="3286125"/>
              <a:ext cx="757989" cy="2857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84389" y="3292135"/>
              <a:ext cx="8662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소재 등록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5751870" y="3364121"/>
            <a:ext cx="168178" cy="1243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050" b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623" y="1389212"/>
            <a:ext cx="7758229" cy="17283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710" y="1185472"/>
            <a:ext cx="1300460" cy="21533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064144" y="1827585"/>
            <a:ext cx="6027172" cy="1167019"/>
            <a:chOff x="1683763" y="5258751"/>
            <a:chExt cx="7261904" cy="1779967"/>
          </a:xfrm>
        </p:grpSpPr>
        <p:grpSp>
          <p:nvGrpSpPr>
            <p:cNvPr id="38" name="그룹 37"/>
            <p:cNvGrpSpPr/>
            <p:nvPr/>
          </p:nvGrpSpPr>
          <p:grpSpPr>
            <a:xfrm>
              <a:off x="1683763" y="5258751"/>
              <a:ext cx="7261904" cy="1668121"/>
              <a:chOff x="1870860" y="4899779"/>
              <a:chExt cx="6910243" cy="159532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988628" y="4938628"/>
                <a:ext cx="6792475" cy="1529906"/>
                <a:chOff x="3588395" y="4432778"/>
                <a:chExt cx="1254533" cy="1976443"/>
              </a:xfrm>
            </p:grpSpPr>
            <p:grpSp>
              <p:nvGrpSpPr>
                <p:cNvPr id="67" name="Lines"/>
                <p:cNvGrpSpPr/>
                <p:nvPr/>
              </p:nvGrpSpPr>
              <p:grpSpPr>
                <a:xfrm rot="16200000">
                  <a:off x="3227442" y="4793731"/>
                  <a:ext cx="1976439" cy="1254533"/>
                  <a:chOff x="5370512" y="1522411"/>
                  <a:chExt cx="1976439" cy="1254533"/>
                </a:xfrm>
              </p:grpSpPr>
              <p:sp>
                <p:nvSpPr>
                  <p:cNvPr id="88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70512" y="1525588"/>
                    <a:ext cx="1" cy="1251356"/>
                  </a:xfrm>
                  <a:prstGeom prst="line">
                    <a:avLst/>
                  </a:prstGeom>
                  <a:noFill/>
                  <a:ln w="11113" cap="sq">
                    <a:solidFill>
                      <a:srgbClr val="C8C8C8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9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14645" y="1522412"/>
                    <a:ext cx="14676" cy="1254532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0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59522" y="1522412"/>
                    <a:ext cx="3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1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73455" y="1522412"/>
                    <a:ext cx="1468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2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64314" y="1522412"/>
                    <a:ext cx="36401" cy="125453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3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18339" y="1522412"/>
                    <a:ext cx="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4" name="Line"/>
                  <p:cNvSpPr>
                    <a:spLocks noChangeShapeType="1"/>
                  </p:cNvSpPr>
                  <p:nvPr/>
                </p:nvSpPr>
                <p:spPr bwMode="auto">
                  <a:xfrm>
                    <a:off x="7346950" y="1522411"/>
                    <a:ext cx="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68" name="Series 1 Data"/>
                <p:cNvGrpSpPr/>
                <p:nvPr/>
              </p:nvGrpSpPr>
              <p:grpSpPr>
                <a:xfrm rot="16200000">
                  <a:off x="3209033" y="4843897"/>
                  <a:ext cx="1976440" cy="1154207"/>
                  <a:chOff x="5370511" y="1554163"/>
                  <a:chExt cx="1976440" cy="1154207"/>
                </a:xfrm>
              </p:grpSpPr>
              <p:sp>
                <p:nvSpPr>
                  <p:cNvPr id="79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1554163"/>
                    <a:ext cx="1976438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0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1691295"/>
                    <a:ext cx="1628402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1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1828427"/>
                    <a:ext cx="1298384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2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4" y="1965559"/>
                    <a:ext cx="998377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3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2102691"/>
                    <a:ext cx="716217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4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239824"/>
                    <a:ext cx="530482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5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376956"/>
                    <a:ext cx="393210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6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514088"/>
                    <a:ext cx="293806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7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2651220"/>
                    <a:ext cx="192099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69" name="Series 2 Data"/>
                <p:cNvGrpSpPr/>
                <p:nvPr/>
              </p:nvGrpSpPr>
              <p:grpSpPr>
                <a:xfrm rot="16200000">
                  <a:off x="3305381" y="4871677"/>
                  <a:ext cx="1920877" cy="1154208"/>
                  <a:chOff x="5370510" y="1622731"/>
                  <a:chExt cx="1920877" cy="1154208"/>
                </a:xfrm>
              </p:grpSpPr>
              <p:sp>
                <p:nvSpPr>
                  <p:cNvPr id="70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1622731"/>
                    <a:ext cx="1920875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1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0" y="1759863"/>
                    <a:ext cx="1534640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2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5" y="1896995"/>
                    <a:ext cx="1126473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3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4" y="2034127"/>
                    <a:ext cx="864448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4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171259"/>
                    <a:ext cx="616813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5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2308392"/>
                    <a:ext cx="481261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6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445524"/>
                    <a:ext cx="330201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7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582656"/>
                    <a:ext cx="247465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8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2719789"/>
                    <a:ext cx="106366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sp>
            <p:nvSpPr>
              <p:cNvPr id="59" name="Label"/>
              <p:cNvSpPr>
                <a:spLocks noChangeArrowheads="1"/>
              </p:cNvSpPr>
              <p:nvPr/>
            </p:nvSpPr>
            <p:spPr bwMode="auto">
              <a:xfrm>
                <a:off x="1882766" y="489977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90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1" name="Label"/>
              <p:cNvSpPr>
                <a:spLocks noChangeArrowheads="1"/>
              </p:cNvSpPr>
              <p:nvPr/>
            </p:nvSpPr>
            <p:spPr bwMode="auto">
              <a:xfrm>
                <a:off x="1882766" y="5161716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75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2" name="Label"/>
              <p:cNvSpPr>
                <a:spLocks noChangeArrowheads="1"/>
              </p:cNvSpPr>
              <p:nvPr/>
            </p:nvSpPr>
            <p:spPr bwMode="auto">
              <a:xfrm>
                <a:off x="1870860" y="5411746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60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3" name="Label"/>
              <p:cNvSpPr>
                <a:spLocks noChangeArrowheads="1"/>
              </p:cNvSpPr>
              <p:nvPr/>
            </p:nvSpPr>
            <p:spPr bwMode="auto">
              <a:xfrm>
                <a:off x="1870860" y="5665745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smtClean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45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4" name="Label"/>
              <p:cNvSpPr>
                <a:spLocks noChangeArrowheads="1"/>
              </p:cNvSpPr>
              <p:nvPr/>
            </p:nvSpPr>
            <p:spPr bwMode="auto">
              <a:xfrm>
                <a:off x="1874279" y="591412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30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5" name="Label"/>
              <p:cNvSpPr>
                <a:spLocks noChangeArrowheads="1"/>
              </p:cNvSpPr>
              <p:nvPr/>
            </p:nvSpPr>
            <p:spPr bwMode="auto">
              <a:xfrm>
                <a:off x="1871899" y="616415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6" name="Label"/>
              <p:cNvSpPr>
                <a:spLocks noChangeArrowheads="1"/>
              </p:cNvSpPr>
              <p:nvPr/>
            </p:nvSpPr>
            <p:spPr bwMode="auto">
              <a:xfrm>
                <a:off x="1907165" y="6418158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sp>
          <p:nvSpPr>
            <p:cNvPr id="39" name="Label"/>
            <p:cNvSpPr>
              <a:spLocks noChangeArrowheads="1"/>
            </p:cNvSpPr>
            <p:nvPr/>
          </p:nvSpPr>
          <p:spPr bwMode="auto">
            <a:xfrm>
              <a:off x="2051336" y="6961774"/>
              <a:ext cx="18755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0" name="Label"/>
            <p:cNvSpPr>
              <a:spLocks noChangeArrowheads="1"/>
            </p:cNvSpPr>
            <p:nvPr/>
          </p:nvSpPr>
          <p:spPr bwMode="auto">
            <a:xfrm>
              <a:off x="2441614" y="6961774"/>
              <a:ext cx="18274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B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2" name="Label"/>
            <p:cNvSpPr>
              <a:spLocks noChangeArrowheads="1"/>
            </p:cNvSpPr>
            <p:nvPr/>
          </p:nvSpPr>
          <p:spPr bwMode="auto">
            <a:xfrm>
              <a:off x="2827083" y="6961774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ko-KR" altLang="en-US" sz="500" b="0" i="0" u="none" strike="noStrike" cap="none" normalizeH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 </a:t>
              </a:r>
              <a:r>
                <a:rPr kumimoji="0" lang="en-US" altLang="ko-KR" sz="500" b="0" i="0" u="none" strike="noStrike" cap="none" normalizeH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C</a:t>
              </a:r>
              <a:endParaRPr kumimoji="0" lang="en-US" altLang="ko-KR" sz="500" b="0" i="0" u="none" strike="noStrike" cap="none" normalizeH="0" baseline="0" smtClean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43" name="Label"/>
            <p:cNvSpPr>
              <a:spLocks noChangeArrowheads="1"/>
            </p:cNvSpPr>
            <p:nvPr/>
          </p:nvSpPr>
          <p:spPr bwMode="auto">
            <a:xfrm>
              <a:off x="3215758" y="6961774"/>
              <a:ext cx="19075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D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4" name="Label"/>
            <p:cNvSpPr>
              <a:spLocks noChangeArrowheads="1"/>
            </p:cNvSpPr>
            <p:nvPr/>
          </p:nvSpPr>
          <p:spPr bwMode="auto">
            <a:xfrm>
              <a:off x="3609242" y="6961774"/>
              <a:ext cx="17793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E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5" name="Label"/>
            <p:cNvSpPr>
              <a:spLocks noChangeArrowheads="1"/>
            </p:cNvSpPr>
            <p:nvPr/>
          </p:nvSpPr>
          <p:spPr bwMode="auto">
            <a:xfrm>
              <a:off x="3989902" y="6961774"/>
              <a:ext cx="20197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F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6" name="Label"/>
            <p:cNvSpPr>
              <a:spLocks noChangeArrowheads="1"/>
            </p:cNvSpPr>
            <p:nvPr/>
          </p:nvSpPr>
          <p:spPr bwMode="auto">
            <a:xfrm>
              <a:off x="4394607" y="6961774"/>
              <a:ext cx="21320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G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7" name="Label"/>
            <p:cNvSpPr>
              <a:spLocks noChangeArrowheads="1"/>
            </p:cNvSpPr>
            <p:nvPr/>
          </p:nvSpPr>
          <p:spPr bwMode="auto">
            <a:xfrm>
              <a:off x="4810533" y="6961774"/>
              <a:ext cx="21480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H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8" name="Label"/>
            <p:cNvSpPr>
              <a:spLocks noChangeArrowheads="1"/>
            </p:cNvSpPr>
            <p:nvPr/>
          </p:nvSpPr>
          <p:spPr bwMode="auto">
            <a:xfrm>
              <a:off x="5228062" y="6961774"/>
              <a:ext cx="163507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I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9" name="Label"/>
            <p:cNvSpPr>
              <a:spLocks noChangeArrowheads="1"/>
            </p:cNvSpPr>
            <p:nvPr/>
          </p:nvSpPr>
          <p:spPr bwMode="auto">
            <a:xfrm>
              <a:off x="5594295" y="6961774"/>
              <a:ext cx="15068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J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0" name="Label"/>
            <p:cNvSpPr>
              <a:spLocks noChangeArrowheads="1"/>
            </p:cNvSpPr>
            <p:nvPr/>
          </p:nvSpPr>
          <p:spPr bwMode="auto">
            <a:xfrm>
              <a:off x="5947703" y="6961774"/>
              <a:ext cx="18274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K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1" name="Label"/>
            <p:cNvSpPr>
              <a:spLocks noChangeArrowheads="1"/>
            </p:cNvSpPr>
            <p:nvPr/>
          </p:nvSpPr>
          <p:spPr bwMode="auto">
            <a:xfrm>
              <a:off x="6333172" y="6961774"/>
              <a:ext cx="176331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L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2" name="Label"/>
            <p:cNvSpPr>
              <a:spLocks noChangeArrowheads="1"/>
            </p:cNvSpPr>
            <p:nvPr/>
          </p:nvSpPr>
          <p:spPr bwMode="auto">
            <a:xfrm>
              <a:off x="6712229" y="6961774"/>
              <a:ext cx="20358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M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3" name="Label"/>
            <p:cNvSpPr>
              <a:spLocks noChangeArrowheads="1"/>
            </p:cNvSpPr>
            <p:nvPr/>
          </p:nvSpPr>
          <p:spPr bwMode="auto">
            <a:xfrm>
              <a:off x="7118537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N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4" name="Label"/>
            <p:cNvSpPr>
              <a:spLocks noChangeArrowheads="1"/>
            </p:cNvSpPr>
            <p:nvPr/>
          </p:nvSpPr>
          <p:spPr bwMode="auto">
            <a:xfrm>
              <a:off x="7515227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O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5" name="Label"/>
            <p:cNvSpPr>
              <a:spLocks noChangeArrowheads="1"/>
            </p:cNvSpPr>
            <p:nvPr/>
          </p:nvSpPr>
          <p:spPr bwMode="auto">
            <a:xfrm>
              <a:off x="7911917" y="6961774"/>
              <a:ext cx="18114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P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6" name="Label"/>
            <p:cNvSpPr>
              <a:spLocks noChangeArrowheads="1"/>
            </p:cNvSpPr>
            <p:nvPr/>
          </p:nvSpPr>
          <p:spPr bwMode="auto">
            <a:xfrm>
              <a:off x="8295783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Q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7" name="Label"/>
            <p:cNvSpPr>
              <a:spLocks noChangeArrowheads="1"/>
            </p:cNvSpPr>
            <p:nvPr/>
          </p:nvSpPr>
          <p:spPr bwMode="auto">
            <a:xfrm>
              <a:off x="8692480" y="6961774"/>
              <a:ext cx="18434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R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36554" y="389385"/>
            <a:ext cx="1215487" cy="6086231"/>
            <a:chOff x="136554" y="389385"/>
            <a:chExt cx="1215487" cy="6086231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102" name="직사각형 101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2730" y="3260549"/>
            <a:ext cx="621719" cy="287954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4094791" y="2675070"/>
            <a:ext cx="792452" cy="3328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소재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D</a:t>
            </a:r>
            <a:br>
              <a:rPr lang="en-US" altLang="ko-KR" sz="70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700">
                <a:solidFill>
                  <a:schemeClr val="tx1"/>
                </a:solidFill>
                <a:latin typeface="+mn-ea"/>
              </a:rPr>
              <a:t>클릭율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 : 3.87%</a:t>
            </a:r>
            <a:endParaRPr lang="ko-KR" altLang="en-US" sz="70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6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4192" y="2487255"/>
            <a:ext cx="185805" cy="180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8200451" y="2949547"/>
            <a:ext cx="336952" cy="351681"/>
            <a:chOff x="2436780" y="5499066"/>
            <a:chExt cx="336952" cy="351681"/>
          </a:xfrm>
        </p:grpSpPr>
        <p:sp>
          <p:nvSpPr>
            <p:cNvPr id="105" name="타원형 설명선 104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07" name="모서리가 둥근 직사각형 106"/>
          <p:cNvSpPr/>
          <p:nvPr/>
        </p:nvSpPr>
        <p:spPr>
          <a:xfrm>
            <a:off x="7095337" y="3303633"/>
            <a:ext cx="443909" cy="231808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검색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585947" y="3307746"/>
            <a:ext cx="1432223" cy="22769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89583" y="3321189"/>
            <a:ext cx="163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85000"/>
                  </a:schemeClr>
                </a:solidFill>
              </a:rPr>
              <a:t>광고주명</a:t>
            </a:r>
            <a:r>
              <a:rPr lang="en-US" altLang="ko-KR" sz="900" smtClean="0">
                <a:solidFill>
                  <a:schemeClr val="bg1">
                    <a:lumMod val="85000"/>
                  </a:schemeClr>
                </a:solidFill>
              </a:rPr>
              <a:t>(ID), </a:t>
            </a:r>
            <a:r>
              <a:rPr lang="ko-KR" altLang="en-US" sz="900" smtClean="0">
                <a:solidFill>
                  <a:schemeClr val="bg1">
                    <a:lumMod val="85000"/>
                  </a:schemeClr>
                </a:solidFill>
              </a:rPr>
              <a:t>소재명 입력</a:t>
            </a:r>
            <a:endParaRPr lang="ko-KR" altLang="en-US" sz="9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554691" y="1509917"/>
            <a:ext cx="7196423" cy="15326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554812" y="3273460"/>
            <a:ext cx="2008396" cy="2920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4655" y="3281531"/>
            <a:ext cx="1368884" cy="275265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7900" y="3268682"/>
            <a:ext cx="1303129" cy="293146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82200" y="3329483"/>
            <a:ext cx="394191" cy="171774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3069466" y="3299954"/>
            <a:ext cx="866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상태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97492" y="3339021"/>
            <a:ext cx="407293" cy="157402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492248" y="3317694"/>
            <a:ext cx="1169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>
                <a:solidFill>
                  <a:schemeClr val="bg1"/>
                </a:solidFill>
              </a:rPr>
              <a:t>소재 사이즈</a:t>
            </a: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113" name="타원형 설명선 112"/>
          <p:cNvSpPr/>
          <p:nvPr/>
        </p:nvSpPr>
        <p:spPr>
          <a:xfrm>
            <a:off x="7461964" y="3105291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39402" y="1552406"/>
            <a:ext cx="281659" cy="12546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004785" y="1533765"/>
            <a:ext cx="364434" cy="152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2412853" y="1530719"/>
            <a:ext cx="364434" cy="152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56901" y="1510080"/>
            <a:ext cx="13366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클릭률    노출수     클릭수</a:t>
            </a:r>
            <a:endParaRPr lang="ko-KR" altLang="en-US" sz="700"/>
          </a:p>
        </p:txBody>
      </p:sp>
      <p:sp>
        <p:nvSpPr>
          <p:cNvPr id="60" name="타원형 설명선 59"/>
          <p:cNvSpPr/>
          <p:nvPr/>
        </p:nvSpPr>
        <p:spPr>
          <a:xfrm>
            <a:off x="7986473" y="135192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535271" y="3294814"/>
            <a:ext cx="2745758" cy="26701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형 설명선 163"/>
          <p:cNvSpPr/>
          <p:nvPr/>
        </p:nvSpPr>
        <p:spPr>
          <a:xfrm>
            <a:off x="4223438" y="3099009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250" y="3715546"/>
            <a:ext cx="7681674" cy="2402828"/>
          </a:xfrm>
          <a:prstGeom prst="rect">
            <a:avLst/>
          </a:prstGeom>
        </p:spPr>
      </p:pic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02653"/>
              </p:ext>
            </p:extLst>
          </p:nvPr>
        </p:nvGraphicFramePr>
        <p:xfrm>
          <a:off x="1524655" y="3830558"/>
          <a:ext cx="7455669" cy="181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30">
                  <a:extLst>
                    <a:ext uri="{9D8B030D-6E8A-4147-A177-3AD203B41FA5}">
                      <a16:colId xmlns:a16="http://schemas.microsoft.com/office/drawing/2014/main" val="2910348784"/>
                    </a:ext>
                  </a:extLst>
                </a:gridCol>
                <a:gridCol w="789710">
                  <a:extLst>
                    <a:ext uri="{9D8B030D-6E8A-4147-A177-3AD203B41FA5}">
                      <a16:colId xmlns:a16="http://schemas.microsoft.com/office/drawing/2014/main" val="1753891653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702283"/>
                    </a:ext>
                  </a:extLst>
                </a:gridCol>
                <a:gridCol w="582228">
                  <a:extLst>
                    <a:ext uri="{9D8B030D-6E8A-4147-A177-3AD203B41FA5}">
                      <a16:colId xmlns:a16="http://schemas.microsoft.com/office/drawing/2014/main" val="664162750"/>
                    </a:ext>
                  </a:extLst>
                </a:gridCol>
                <a:gridCol w="817061">
                  <a:extLst>
                    <a:ext uri="{9D8B030D-6E8A-4147-A177-3AD203B41FA5}">
                      <a16:colId xmlns:a16="http://schemas.microsoft.com/office/drawing/2014/main" val="316748874"/>
                    </a:ext>
                  </a:extLst>
                </a:gridCol>
                <a:gridCol w="725701">
                  <a:extLst>
                    <a:ext uri="{9D8B030D-6E8A-4147-A177-3AD203B41FA5}">
                      <a16:colId xmlns:a16="http://schemas.microsoft.com/office/drawing/2014/main" val="2160704983"/>
                    </a:ext>
                  </a:extLst>
                </a:gridCol>
                <a:gridCol w="618210">
                  <a:extLst>
                    <a:ext uri="{9D8B030D-6E8A-4147-A177-3AD203B41FA5}">
                      <a16:colId xmlns:a16="http://schemas.microsoft.com/office/drawing/2014/main" val="1508255930"/>
                    </a:ext>
                  </a:extLst>
                </a:gridCol>
                <a:gridCol w="818229">
                  <a:extLst>
                    <a:ext uri="{9D8B030D-6E8A-4147-A177-3AD203B41FA5}">
                      <a16:colId xmlns:a16="http://schemas.microsoft.com/office/drawing/2014/main" val="2742059504"/>
                    </a:ext>
                  </a:extLst>
                </a:gridCol>
                <a:gridCol w="919131">
                  <a:extLst>
                    <a:ext uri="{9D8B030D-6E8A-4147-A177-3AD203B41FA5}">
                      <a16:colId xmlns:a16="http://schemas.microsoft.com/office/drawing/2014/main" val="703952624"/>
                    </a:ext>
                  </a:extLst>
                </a:gridCol>
                <a:gridCol w="684222">
                  <a:extLst>
                    <a:ext uri="{9D8B030D-6E8A-4147-A177-3AD203B41FA5}">
                      <a16:colId xmlns:a16="http://schemas.microsoft.com/office/drawing/2014/main" val="442067216"/>
                    </a:ext>
                  </a:extLst>
                </a:gridCol>
              </a:tblGrid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검수 상태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광고주명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노출수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캠페인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업데이트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05613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900" b="1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A(AA)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rgbClr val="154188"/>
                          </a:solidFill>
                          <a:latin typeface="+mn-ea"/>
                          <a:ea typeface="+mn-ea"/>
                        </a:rPr>
                        <a:t>5.0%</a:t>
                      </a:r>
                      <a:endParaRPr lang="ko-KR" altLang="en-US" sz="900" b="0">
                        <a:solidFill>
                          <a:srgbClr val="15418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1" u="sng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31059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B(BB)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rgbClr val="154188"/>
                          </a:solidFill>
                          <a:latin typeface="+mn-ea"/>
                          <a:ea typeface="+mn-ea"/>
                        </a:rPr>
                        <a:t>5.0%</a:t>
                      </a:r>
                      <a:endParaRPr lang="ko-KR" altLang="en-US" sz="900" b="0" smtClean="0">
                        <a:solidFill>
                          <a:srgbClr val="15418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1" u="sng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10579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92D05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A(AA)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086098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92D05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A(AA)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117380"/>
                  </a:ext>
                </a:extLst>
              </a:tr>
            </a:tbl>
          </a:graphicData>
        </a:graphic>
      </p:graphicFrame>
      <p:sp>
        <p:nvSpPr>
          <p:cNvPr id="167" name="직사각형 166"/>
          <p:cNvSpPr/>
          <p:nvPr/>
        </p:nvSpPr>
        <p:spPr>
          <a:xfrm>
            <a:off x="1546255" y="3845321"/>
            <a:ext cx="7386838" cy="33094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8" name="Placeholder"/>
          <p:cNvGrpSpPr>
            <a:grpSpLocks/>
          </p:cNvGrpSpPr>
          <p:nvPr/>
        </p:nvGrpSpPr>
        <p:grpSpPr bwMode="auto">
          <a:xfrm>
            <a:off x="3918001" y="4245216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2" name="Placeholder"/>
          <p:cNvGrpSpPr>
            <a:grpSpLocks/>
          </p:cNvGrpSpPr>
          <p:nvPr/>
        </p:nvGrpSpPr>
        <p:grpSpPr bwMode="auto">
          <a:xfrm>
            <a:off x="3918001" y="4580963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6" name="Placeholder"/>
          <p:cNvGrpSpPr>
            <a:grpSpLocks/>
          </p:cNvGrpSpPr>
          <p:nvPr/>
        </p:nvGrpSpPr>
        <p:grpSpPr bwMode="auto">
          <a:xfrm>
            <a:off x="3912680" y="4951058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0" name="Placeholder"/>
          <p:cNvGrpSpPr>
            <a:grpSpLocks/>
          </p:cNvGrpSpPr>
          <p:nvPr/>
        </p:nvGrpSpPr>
        <p:grpSpPr bwMode="auto">
          <a:xfrm>
            <a:off x="3912680" y="5328005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4" name="그림 18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48800" y="4213673"/>
            <a:ext cx="245374" cy="252591"/>
          </a:xfrm>
          <a:prstGeom prst="rect">
            <a:avLst/>
          </a:prstGeom>
        </p:spPr>
      </p:pic>
      <p:pic>
        <p:nvPicPr>
          <p:cNvPr id="185" name="그림 18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38241" y="4587093"/>
            <a:ext cx="245374" cy="252591"/>
          </a:xfrm>
          <a:prstGeom prst="rect">
            <a:avLst/>
          </a:prstGeom>
        </p:spPr>
      </p:pic>
      <p:pic>
        <p:nvPicPr>
          <p:cNvPr id="186" name="그림 18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12636" y="4978236"/>
            <a:ext cx="245374" cy="252591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12636" y="5307406"/>
            <a:ext cx="245374" cy="252591"/>
          </a:xfrm>
          <a:prstGeom prst="rect">
            <a:avLst/>
          </a:prstGeom>
        </p:spPr>
      </p:pic>
      <p:pic>
        <p:nvPicPr>
          <p:cNvPr id="188" name="그림 18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81835" y="4318865"/>
            <a:ext cx="720044" cy="112138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47941" y="4684345"/>
            <a:ext cx="790909" cy="141463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H="1">
            <a:off x="8956833" y="3835569"/>
            <a:ext cx="89702" cy="2282805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50587" y="6211890"/>
            <a:ext cx="1594819" cy="274969"/>
          </a:xfrm>
          <a:prstGeom prst="rect">
            <a:avLst/>
          </a:prstGeom>
        </p:spPr>
      </p:pic>
      <p:sp>
        <p:nvSpPr>
          <p:cNvPr id="192" name="타원형 설명선 191"/>
          <p:cNvSpPr/>
          <p:nvPr/>
        </p:nvSpPr>
        <p:spPr>
          <a:xfrm>
            <a:off x="1670428" y="364884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3" name="Placeholder"/>
          <p:cNvGrpSpPr>
            <a:grpSpLocks/>
          </p:cNvGrpSpPr>
          <p:nvPr/>
        </p:nvGrpSpPr>
        <p:grpSpPr bwMode="auto">
          <a:xfrm>
            <a:off x="4105975" y="4474652"/>
            <a:ext cx="1099629" cy="96614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7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4651" y="4394240"/>
            <a:ext cx="185805" cy="180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그룹 197"/>
          <p:cNvGrpSpPr/>
          <p:nvPr/>
        </p:nvGrpSpPr>
        <p:grpSpPr>
          <a:xfrm>
            <a:off x="7056231" y="4000422"/>
            <a:ext cx="336952" cy="351681"/>
            <a:chOff x="2436780" y="5499066"/>
            <a:chExt cx="336952" cy="351681"/>
          </a:xfrm>
        </p:grpSpPr>
        <p:sp>
          <p:nvSpPr>
            <p:cNvPr id="199" name="타원형 설명선 198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#2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8631269" y="4012254"/>
            <a:ext cx="336952" cy="351681"/>
            <a:chOff x="2436780" y="5499066"/>
            <a:chExt cx="336952" cy="351681"/>
          </a:xfrm>
        </p:grpSpPr>
        <p:sp>
          <p:nvSpPr>
            <p:cNvPr id="202" name="타원형 설명선 201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#3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04" name="직사각형 203"/>
          <p:cNvSpPr/>
          <p:nvPr/>
        </p:nvSpPr>
        <p:spPr>
          <a:xfrm>
            <a:off x="5822987" y="5019066"/>
            <a:ext cx="2268307" cy="1934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형 설명선 204"/>
          <p:cNvSpPr/>
          <p:nvPr/>
        </p:nvSpPr>
        <p:spPr>
          <a:xfrm>
            <a:off x="7994495" y="484859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06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94399"/>
              </p:ext>
            </p:extLst>
          </p:nvPr>
        </p:nvGraphicFramePr>
        <p:xfrm>
          <a:off x="9184366" y="5854561"/>
          <a:ext cx="2915014" cy="729588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소재 등록 화면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14)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캠페인 리스트 팝업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15)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 등록했을때 등록 화면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14)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" name="직사각형 206"/>
          <p:cNvSpPr/>
          <p:nvPr/>
        </p:nvSpPr>
        <p:spPr>
          <a:xfrm>
            <a:off x="9179967" y="563714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201502" y="4249683"/>
            <a:ext cx="762915" cy="135402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0803948" y="46531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1" name="그룹 210"/>
          <p:cNvGrpSpPr/>
          <p:nvPr/>
        </p:nvGrpSpPr>
        <p:grpSpPr>
          <a:xfrm>
            <a:off x="1367943" y="892663"/>
            <a:ext cx="1525596" cy="254328"/>
            <a:chOff x="4474648" y="1632597"/>
            <a:chExt cx="1606105" cy="240562"/>
          </a:xfrm>
        </p:grpSpPr>
        <p:grpSp>
          <p:nvGrpSpPr>
            <p:cNvPr id="212" name="그룹 211"/>
            <p:cNvGrpSpPr/>
            <p:nvPr/>
          </p:nvGrpSpPr>
          <p:grpSpPr>
            <a:xfrm>
              <a:off x="4474648" y="1632597"/>
              <a:ext cx="1606105" cy="240562"/>
              <a:chOff x="4474648" y="1632597"/>
              <a:chExt cx="1606105" cy="240562"/>
            </a:xfrm>
          </p:grpSpPr>
          <p:pic>
            <p:nvPicPr>
              <p:cNvPr id="214" name="그림 213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74648" y="1632597"/>
                <a:ext cx="1606105" cy="240562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62340" y="1704109"/>
                <a:ext cx="463112" cy="147169"/>
              </a:xfrm>
              <a:prstGeom prst="rect">
                <a:avLst/>
              </a:prstGeom>
            </p:spPr>
          </p:pic>
        </p:grpSp>
        <p:sp>
          <p:nvSpPr>
            <p:cNvPr id="213" name="TextBox 212"/>
            <p:cNvSpPr txBox="1"/>
            <p:nvPr/>
          </p:nvSpPr>
          <p:spPr>
            <a:xfrm>
              <a:off x="4546567" y="1643783"/>
              <a:ext cx="1518413" cy="17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전체               </a:t>
              </a:r>
              <a:r>
                <a:rPr lang="ko-KR" altLang="en-US" sz="900" smtClean="0"/>
                <a:t> </a:t>
              </a:r>
              <a:r>
                <a:rPr lang="en-US" altLang="ko-KR" sz="900" smtClean="0"/>
                <a:t>12</a:t>
              </a:r>
              <a:endParaRPr lang="ko-KR" altLang="en-US" sz="900"/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46234" y="863576"/>
            <a:ext cx="1381125" cy="261889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3240559" y="888841"/>
            <a:ext cx="1518214" cy="231874"/>
            <a:chOff x="2677057" y="1047617"/>
            <a:chExt cx="1743097" cy="282029"/>
          </a:xfrm>
        </p:grpSpPr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039029" y="1067757"/>
              <a:ext cx="1381125" cy="261889"/>
            </a:xfrm>
            <a:prstGeom prst="rect">
              <a:avLst/>
            </a:prstGeom>
          </p:spPr>
        </p:pic>
        <p:sp>
          <p:nvSpPr>
            <p:cNvPr id="219" name="모서리가 둥근 직사각형 218"/>
            <p:cNvSpPr/>
            <p:nvPr/>
          </p:nvSpPr>
          <p:spPr>
            <a:xfrm>
              <a:off x="2677057" y="1087250"/>
              <a:ext cx="535610" cy="21686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692295" y="1047617"/>
              <a:ext cx="1380888" cy="280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승인               </a:t>
              </a:r>
              <a:r>
                <a:rPr lang="en-US" altLang="ko-KR" sz="900" smtClean="0"/>
                <a:t>6</a:t>
              </a:r>
              <a:endParaRPr lang="ko-KR" altLang="en-US" sz="900"/>
            </a:p>
          </p:txBody>
        </p:sp>
      </p:grpSp>
      <p:sp>
        <p:nvSpPr>
          <p:cNvPr id="221" name="모서리가 둥근 직사각형 220"/>
          <p:cNvSpPr/>
          <p:nvPr/>
        </p:nvSpPr>
        <p:spPr>
          <a:xfrm>
            <a:off x="5147997" y="885601"/>
            <a:ext cx="535610" cy="21686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09227" y="869837"/>
            <a:ext cx="166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대기                </a:t>
            </a:r>
            <a:r>
              <a:rPr lang="en-US" altLang="ko-KR" sz="900" smtClean="0"/>
              <a:t>4</a:t>
            </a:r>
            <a:endParaRPr lang="ko-KR" altLang="en-US" sz="900"/>
          </a:p>
        </p:txBody>
      </p:sp>
      <p:pic>
        <p:nvPicPr>
          <p:cNvPr id="223" name="그림 22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632423" y="874253"/>
            <a:ext cx="1381125" cy="261889"/>
          </a:xfrm>
          <a:prstGeom prst="rect">
            <a:avLst/>
          </a:prstGeom>
        </p:spPr>
      </p:pic>
      <p:sp>
        <p:nvSpPr>
          <p:cNvPr id="224" name="모서리가 둥근 직사각형 223"/>
          <p:cNvSpPr/>
          <p:nvPr/>
        </p:nvSpPr>
        <p:spPr>
          <a:xfrm>
            <a:off x="7229534" y="906995"/>
            <a:ext cx="535610" cy="21686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315963" y="874721"/>
            <a:ext cx="1617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반려                 </a:t>
            </a:r>
            <a:r>
              <a:rPr lang="en-US" altLang="ko-KR" sz="900" smtClean="0"/>
              <a:t>2</a:t>
            </a:r>
            <a:endParaRPr lang="ko-KR" altLang="en-US" sz="900"/>
          </a:p>
        </p:txBody>
      </p:sp>
      <p:sp>
        <p:nvSpPr>
          <p:cNvPr id="226" name="직사각형 225"/>
          <p:cNvSpPr/>
          <p:nvPr/>
        </p:nvSpPr>
        <p:spPr>
          <a:xfrm>
            <a:off x="1353657" y="892663"/>
            <a:ext cx="7659891" cy="22982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227" name="타원형 설명선 226"/>
          <p:cNvSpPr/>
          <p:nvPr/>
        </p:nvSpPr>
        <p:spPr>
          <a:xfrm>
            <a:off x="8793061" y="68506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9414964" y="46531"/>
            <a:ext cx="1302327" cy="3765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06/03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8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16767"/>
              </p:ext>
            </p:extLst>
          </p:nvPr>
        </p:nvGraphicFramePr>
        <p:xfrm>
          <a:off x="9184366" y="5854561"/>
          <a:ext cx="2915014" cy="729588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소재 등록 화면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14)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캠페인 리스트 팝업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15)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 등록했을때 등록 화면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14)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9967" y="563714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3941"/>
              </p:ext>
            </p:extLst>
          </p:nvPr>
        </p:nvGraphicFramePr>
        <p:xfrm>
          <a:off x="9186862" y="376587"/>
          <a:ext cx="2905126" cy="466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최고관리자 소재 검수 화면에서 처리한 소재별 상태</a:t>
                      </a:r>
                      <a:r>
                        <a:rPr lang="ko-KR" altLang="en-US" sz="800" b="1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반영</a:t>
                      </a:r>
                      <a:endParaRPr lang="ko-KR" altLang="en-US" sz="8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03265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개수 표기 </a:t>
                      </a:r>
                      <a:r>
                        <a:rPr lang="en-US" altLang="ko-KR" sz="800" baseline="0" smtClean="0"/>
                        <a:t>(width : 100%)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</a:rPr>
                        <a:t>ㄴ 해당 직광고주 계정에 등록된 소재만 해당</a:t>
                      </a:r>
                      <a:endParaRPr lang="en-US" altLang="ko-KR" sz="800" baseline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전체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반려 소재 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승인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승인된 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대기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대기중인 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반려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반려된 소재수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03589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소재별 그래프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디폴트 값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값 항목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노출수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그래프 마우스 오버시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소재명과 데이터값 노출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사이즈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300X250, 970X90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상태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반려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검색 기능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ㄴ 검색 항목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en-US" altLang="ko-KR" sz="800" baseline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표 항목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검수상태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등록한 소재 상태는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대기이고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최고관리자 소재 검수 화면에서 처리된 값 반영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미리보기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마우스 오버시 실제 이미지 사이즈로 등록한 이미지 확인 가능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클릭률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클릭수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노출수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*100 (%),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소수 둘째자리에서 반올림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연결 캠페인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소재가 연결된 캠페인 수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최종 업데이트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최고관리자에서 처리한 일자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소재의 값이 없을 경우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“–”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표기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442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신규 페이지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FF0000"/>
                </a:solidFill>
              </a:rPr>
              <a:t>직광고주 계정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5" y="401366"/>
            <a:ext cx="7856930" cy="5281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3" y="758074"/>
            <a:ext cx="657225" cy="1064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352041" y="704531"/>
            <a:ext cx="8835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34691"/>
            <a:ext cx="7861232" cy="55658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250" y="3715546"/>
            <a:ext cx="7681674" cy="240282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69773"/>
              </p:ext>
            </p:extLst>
          </p:nvPr>
        </p:nvGraphicFramePr>
        <p:xfrm>
          <a:off x="1524655" y="3830558"/>
          <a:ext cx="7455671" cy="18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08">
                  <a:extLst>
                    <a:ext uri="{9D8B030D-6E8A-4147-A177-3AD203B41FA5}">
                      <a16:colId xmlns:a16="http://schemas.microsoft.com/office/drawing/2014/main" val="2910348784"/>
                    </a:ext>
                  </a:extLst>
                </a:gridCol>
                <a:gridCol w="828408">
                  <a:extLst>
                    <a:ext uri="{9D8B030D-6E8A-4147-A177-3AD203B41FA5}">
                      <a16:colId xmlns:a16="http://schemas.microsoft.com/office/drawing/2014/main" val="2702283"/>
                    </a:ext>
                  </a:extLst>
                </a:gridCol>
                <a:gridCol w="707127">
                  <a:extLst>
                    <a:ext uri="{9D8B030D-6E8A-4147-A177-3AD203B41FA5}">
                      <a16:colId xmlns:a16="http://schemas.microsoft.com/office/drawing/2014/main" val="664162750"/>
                    </a:ext>
                  </a:extLst>
                </a:gridCol>
                <a:gridCol w="907846">
                  <a:extLst>
                    <a:ext uri="{9D8B030D-6E8A-4147-A177-3AD203B41FA5}">
                      <a16:colId xmlns:a16="http://schemas.microsoft.com/office/drawing/2014/main" val="316748874"/>
                    </a:ext>
                  </a:extLst>
                </a:gridCol>
                <a:gridCol w="806334">
                  <a:extLst>
                    <a:ext uri="{9D8B030D-6E8A-4147-A177-3AD203B41FA5}">
                      <a16:colId xmlns:a16="http://schemas.microsoft.com/office/drawing/2014/main" val="2160704983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1508255930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2742059504"/>
                    </a:ext>
                  </a:extLst>
                </a:gridCol>
                <a:gridCol w="953096">
                  <a:extLst>
                    <a:ext uri="{9D8B030D-6E8A-4147-A177-3AD203B41FA5}">
                      <a16:colId xmlns:a16="http://schemas.microsoft.com/office/drawing/2014/main" val="703952624"/>
                    </a:ext>
                  </a:extLst>
                </a:gridCol>
                <a:gridCol w="828408">
                  <a:extLst>
                    <a:ext uri="{9D8B030D-6E8A-4147-A177-3AD203B41FA5}">
                      <a16:colId xmlns:a16="http://schemas.microsoft.com/office/drawing/2014/main" val="442067216"/>
                    </a:ext>
                  </a:extLst>
                </a:gridCol>
              </a:tblGrid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검수 상태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노출수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캠페인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업데이트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05613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900" b="1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rgbClr val="154188"/>
                          </a:solidFill>
                          <a:latin typeface="+mn-ea"/>
                          <a:ea typeface="+mn-ea"/>
                        </a:rPr>
                        <a:t>5.0%</a:t>
                      </a:r>
                      <a:endParaRPr lang="ko-KR" altLang="en-US" sz="900" b="0">
                        <a:solidFill>
                          <a:srgbClr val="15418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1" u="sng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31059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rgbClr val="154188"/>
                          </a:solidFill>
                          <a:latin typeface="+mn-ea"/>
                          <a:ea typeface="+mn-ea"/>
                        </a:rPr>
                        <a:t>5.0%</a:t>
                      </a:r>
                      <a:endParaRPr lang="ko-KR" altLang="en-US" sz="900" b="0" smtClean="0">
                        <a:solidFill>
                          <a:srgbClr val="15418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1" u="sng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10579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92D05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086098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92D05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92D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11738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7611649" y="3306315"/>
            <a:ext cx="824130" cy="266972"/>
            <a:chOff x="5984389" y="3286125"/>
            <a:chExt cx="866272" cy="2857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9799" y="3286125"/>
              <a:ext cx="757989" cy="2857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84389" y="3292135"/>
              <a:ext cx="8662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소재 등록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5771290" y="3388905"/>
            <a:ext cx="168178" cy="1243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050" b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623" y="1389212"/>
            <a:ext cx="7758229" cy="17283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710" y="1185472"/>
            <a:ext cx="1300460" cy="21533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064144" y="1827585"/>
            <a:ext cx="6027172" cy="1167019"/>
            <a:chOff x="1683763" y="5258751"/>
            <a:chExt cx="7261904" cy="1779967"/>
          </a:xfrm>
        </p:grpSpPr>
        <p:grpSp>
          <p:nvGrpSpPr>
            <p:cNvPr id="38" name="그룹 37"/>
            <p:cNvGrpSpPr/>
            <p:nvPr/>
          </p:nvGrpSpPr>
          <p:grpSpPr>
            <a:xfrm>
              <a:off x="1683763" y="5258751"/>
              <a:ext cx="7261904" cy="1668121"/>
              <a:chOff x="1870860" y="4899779"/>
              <a:chExt cx="6910243" cy="159532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988628" y="4938628"/>
                <a:ext cx="6792475" cy="1529906"/>
                <a:chOff x="3588395" y="4432778"/>
                <a:chExt cx="1254533" cy="1976443"/>
              </a:xfrm>
            </p:grpSpPr>
            <p:grpSp>
              <p:nvGrpSpPr>
                <p:cNvPr id="67" name="Lines"/>
                <p:cNvGrpSpPr/>
                <p:nvPr/>
              </p:nvGrpSpPr>
              <p:grpSpPr>
                <a:xfrm rot="16200000">
                  <a:off x="3227442" y="4793731"/>
                  <a:ext cx="1976439" cy="1254533"/>
                  <a:chOff x="5370512" y="1522411"/>
                  <a:chExt cx="1976439" cy="1254533"/>
                </a:xfrm>
              </p:grpSpPr>
              <p:sp>
                <p:nvSpPr>
                  <p:cNvPr id="88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70512" y="1525588"/>
                    <a:ext cx="1" cy="1251356"/>
                  </a:xfrm>
                  <a:prstGeom prst="line">
                    <a:avLst/>
                  </a:prstGeom>
                  <a:noFill/>
                  <a:ln w="11113" cap="sq">
                    <a:solidFill>
                      <a:srgbClr val="C8C8C8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9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14645" y="1522412"/>
                    <a:ext cx="14676" cy="1254532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0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59522" y="1522412"/>
                    <a:ext cx="3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1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73455" y="1522412"/>
                    <a:ext cx="1468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2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64314" y="1522412"/>
                    <a:ext cx="36401" cy="1254530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3" name="Line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18339" y="1522412"/>
                    <a:ext cx="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4" name="Line"/>
                  <p:cNvSpPr>
                    <a:spLocks noChangeShapeType="1"/>
                  </p:cNvSpPr>
                  <p:nvPr/>
                </p:nvSpPr>
                <p:spPr bwMode="auto">
                  <a:xfrm>
                    <a:off x="7346950" y="1522411"/>
                    <a:ext cx="1" cy="1254531"/>
                  </a:xfrm>
                  <a:prstGeom prst="line">
                    <a:avLst/>
                  </a:prstGeom>
                  <a:noFill/>
                  <a:ln w="6350" cap="sq">
                    <a:solidFill>
                      <a:srgbClr val="DCDCD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68" name="Series 1 Data"/>
                <p:cNvGrpSpPr/>
                <p:nvPr/>
              </p:nvGrpSpPr>
              <p:grpSpPr>
                <a:xfrm rot="16200000">
                  <a:off x="3209033" y="4843897"/>
                  <a:ext cx="1976440" cy="1154207"/>
                  <a:chOff x="5370511" y="1554163"/>
                  <a:chExt cx="1976440" cy="1154207"/>
                </a:xfrm>
              </p:grpSpPr>
              <p:sp>
                <p:nvSpPr>
                  <p:cNvPr id="79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1554163"/>
                    <a:ext cx="1976438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0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1691295"/>
                    <a:ext cx="1628402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1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1828427"/>
                    <a:ext cx="1298384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2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4" y="1965559"/>
                    <a:ext cx="998377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3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2102691"/>
                    <a:ext cx="716217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4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239824"/>
                    <a:ext cx="530482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5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376956"/>
                    <a:ext cx="393210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6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514088"/>
                    <a:ext cx="293806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7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2651220"/>
                    <a:ext cx="192099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69" name="Series 2 Data"/>
                <p:cNvGrpSpPr/>
                <p:nvPr/>
              </p:nvGrpSpPr>
              <p:grpSpPr>
                <a:xfrm rot="16200000">
                  <a:off x="3305381" y="4871677"/>
                  <a:ext cx="1920877" cy="1154208"/>
                  <a:chOff x="5370510" y="1622731"/>
                  <a:chExt cx="1920877" cy="1154208"/>
                </a:xfrm>
              </p:grpSpPr>
              <p:sp>
                <p:nvSpPr>
                  <p:cNvPr id="70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1622731"/>
                    <a:ext cx="1920875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1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0" y="1759863"/>
                    <a:ext cx="1534640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2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5" y="1896995"/>
                    <a:ext cx="1126473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3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4" y="2034127"/>
                    <a:ext cx="864448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4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171259"/>
                    <a:ext cx="616813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5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3" y="2308392"/>
                    <a:ext cx="481261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6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445524"/>
                    <a:ext cx="330201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7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2" y="2582656"/>
                    <a:ext cx="247465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8" name="Bar"/>
                  <p:cNvSpPr>
                    <a:spLocks noChangeArrowheads="1"/>
                  </p:cNvSpPr>
                  <p:nvPr/>
                </p:nvSpPr>
                <p:spPr bwMode="auto">
                  <a:xfrm>
                    <a:off x="5370511" y="2719789"/>
                    <a:ext cx="106366" cy="57150"/>
                  </a:xfrm>
                  <a:prstGeom prst="rect">
                    <a:avLst/>
                  </a:prstGeom>
                  <a:solidFill>
                    <a:srgbClr val="4EB798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sp>
            <p:nvSpPr>
              <p:cNvPr id="59" name="Label"/>
              <p:cNvSpPr>
                <a:spLocks noChangeArrowheads="1"/>
              </p:cNvSpPr>
              <p:nvPr/>
            </p:nvSpPr>
            <p:spPr bwMode="auto">
              <a:xfrm>
                <a:off x="1882766" y="489977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90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1" name="Label"/>
              <p:cNvSpPr>
                <a:spLocks noChangeArrowheads="1"/>
              </p:cNvSpPr>
              <p:nvPr/>
            </p:nvSpPr>
            <p:spPr bwMode="auto">
              <a:xfrm>
                <a:off x="1882766" y="5161716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75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2" name="Label"/>
              <p:cNvSpPr>
                <a:spLocks noChangeArrowheads="1"/>
              </p:cNvSpPr>
              <p:nvPr/>
            </p:nvSpPr>
            <p:spPr bwMode="auto">
              <a:xfrm>
                <a:off x="1870860" y="5411746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60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3" name="Label"/>
              <p:cNvSpPr>
                <a:spLocks noChangeArrowheads="1"/>
              </p:cNvSpPr>
              <p:nvPr/>
            </p:nvSpPr>
            <p:spPr bwMode="auto">
              <a:xfrm>
                <a:off x="1870860" y="5665745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smtClean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45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4" name="Label"/>
              <p:cNvSpPr>
                <a:spLocks noChangeArrowheads="1"/>
              </p:cNvSpPr>
              <p:nvPr/>
            </p:nvSpPr>
            <p:spPr bwMode="auto">
              <a:xfrm>
                <a:off x="1874279" y="591412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30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5" name="Label"/>
              <p:cNvSpPr>
                <a:spLocks noChangeArrowheads="1"/>
              </p:cNvSpPr>
              <p:nvPr/>
            </p:nvSpPr>
            <p:spPr bwMode="auto">
              <a:xfrm>
                <a:off x="1871899" y="616415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smtClean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6" name="Label"/>
              <p:cNvSpPr>
                <a:spLocks noChangeArrowheads="1"/>
              </p:cNvSpPr>
              <p:nvPr/>
            </p:nvSpPr>
            <p:spPr bwMode="auto">
              <a:xfrm>
                <a:off x="1907165" y="6418158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sp>
          <p:nvSpPr>
            <p:cNvPr id="39" name="Label"/>
            <p:cNvSpPr>
              <a:spLocks noChangeArrowheads="1"/>
            </p:cNvSpPr>
            <p:nvPr/>
          </p:nvSpPr>
          <p:spPr bwMode="auto">
            <a:xfrm>
              <a:off x="2051336" y="6961774"/>
              <a:ext cx="18755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0" name="Label"/>
            <p:cNvSpPr>
              <a:spLocks noChangeArrowheads="1"/>
            </p:cNvSpPr>
            <p:nvPr/>
          </p:nvSpPr>
          <p:spPr bwMode="auto">
            <a:xfrm>
              <a:off x="2441614" y="6961774"/>
              <a:ext cx="18274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B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2" name="Label"/>
            <p:cNvSpPr>
              <a:spLocks noChangeArrowheads="1"/>
            </p:cNvSpPr>
            <p:nvPr/>
          </p:nvSpPr>
          <p:spPr bwMode="auto">
            <a:xfrm>
              <a:off x="2827083" y="6961774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ko-KR" altLang="en-US" sz="500" b="0" i="0" u="none" strike="noStrike" cap="none" normalizeH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 </a:t>
              </a:r>
              <a:r>
                <a:rPr kumimoji="0" lang="en-US" altLang="ko-KR" sz="500" b="0" i="0" u="none" strike="noStrike" cap="none" normalizeH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C</a:t>
              </a:r>
              <a:endParaRPr kumimoji="0" lang="en-US" altLang="ko-KR" sz="500" b="0" i="0" u="none" strike="noStrike" cap="none" normalizeH="0" baseline="0" smtClean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43" name="Label"/>
            <p:cNvSpPr>
              <a:spLocks noChangeArrowheads="1"/>
            </p:cNvSpPr>
            <p:nvPr/>
          </p:nvSpPr>
          <p:spPr bwMode="auto">
            <a:xfrm>
              <a:off x="3215758" y="6961774"/>
              <a:ext cx="19075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D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4" name="Label"/>
            <p:cNvSpPr>
              <a:spLocks noChangeArrowheads="1"/>
            </p:cNvSpPr>
            <p:nvPr/>
          </p:nvSpPr>
          <p:spPr bwMode="auto">
            <a:xfrm>
              <a:off x="3609242" y="6961774"/>
              <a:ext cx="17793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E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5" name="Label"/>
            <p:cNvSpPr>
              <a:spLocks noChangeArrowheads="1"/>
            </p:cNvSpPr>
            <p:nvPr/>
          </p:nvSpPr>
          <p:spPr bwMode="auto">
            <a:xfrm>
              <a:off x="3989902" y="6961774"/>
              <a:ext cx="20197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F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6" name="Label"/>
            <p:cNvSpPr>
              <a:spLocks noChangeArrowheads="1"/>
            </p:cNvSpPr>
            <p:nvPr/>
          </p:nvSpPr>
          <p:spPr bwMode="auto">
            <a:xfrm>
              <a:off x="4394607" y="6961774"/>
              <a:ext cx="21320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G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7" name="Label"/>
            <p:cNvSpPr>
              <a:spLocks noChangeArrowheads="1"/>
            </p:cNvSpPr>
            <p:nvPr/>
          </p:nvSpPr>
          <p:spPr bwMode="auto">
            <a:xfrm>
              <a:off x="4810533" y="6961774"/>
              <a:ext cx="21480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H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A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8" name="Label"/>
            <p:cNvSpPr>
              <a:spLocks noChangeArrowheads="1"/>
            </p:cNvSpPr>
            <p:nvPr/>
          </p:nvSpPr>
          <p:spPr bwMode="auto">
            <a:xfrm>
              <a:off x="5228062" y="6961774"/>
              <a:ext cx="163507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I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49" name="Label"/>
            <p:cNvSpPr>
              <a:spLocks noChangeArrowheads="1"/>
            </p:cNvSpPr>
            <p:nvPr/>
          </p:nvSpPr>
          <p:spPr bwMode="auto">
            <a:xfrm>
              <a:off x="5594295" y="6961774"/>
              <a:ext cx="15068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J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0" name="Label"/>
            <p:cNvSpPr>
              <a:spLocks noChangeArrowheads="1"/>
            </p:cNvSpPr>
            <p:nvPr/>
          </p:nvSpPr>
          <p:spPr bwMode="auto">
            <a:xfrm>
              <a:off x="5947703" y="6961774"/>
              <a:ext cx="18274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K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1" name="Label"/>
            <p:cNvSpPr>
              <a:spLocks noChangeArrowheads="1"/>
            </p:cNvSpPr>
            <p:nvPr/>
          </p:nvSpPr>
          <p:spPr bwMode="auto">
            <a:xfrm>
              <a:off x="6333172" y="6961774"/>
              <a:ext cx="176331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L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2" name="Label"/>
            <p:cNvSpPr>
              <a:spLocks noChangeArrowheads="1"/>
            </p:cNvSpPr>
            <p:nvPr/>
          </p:nvSpPr>
          <p:spPr bwMode="auto">
            <a:xfrm>
              <a:off x="6712229" y="6961774"/>
              <a:ext cx="20358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M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3" name="Label"/>
            <p:cNvSpPr>
              <a:spLocks noChangeArrowheads="1"/>
            </p:cNvSpPr>
            <p:nvPr/>
          </p:nvSpPr>
          <p:spPr bwMode="auto">
            <a:xfrm>
              <a:off x="7118537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N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4" name="Label"/>
            <p:cNvSpPr>
              <a:spLocks noChangeArrowheads="1"/>
            </p:cNvSpPr>
            <p:nvPr/>
          </p:nvSpPr>
          <p:spPr bwMode="auto">
            <a:xfrm>
              <a:off x="7515227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O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5" name="Label"/>
            <p:cNvSpPr>
              <a:spLocks noChangeArrowheads="1"/>
            </p:cNvSpPr>
            <p:nvPr/>
          </p:nvSpPr>
          <p:spPr bwMode="auto">
            <a:xfrm>
              <a:off x="7911917" y="6961774"/>
              <a:ext cx="18114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kumimoji="0" lang="en-US" altLang="ko-KR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P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6" name="Label"/>
            <p:cNvSpPr>
              <a:spLocks noChangeArrowheads="1"/>
            </p:cNvSpPr>
            <p:nvPr/>
          </p:nvSpPr>
          <p:spPr bwMode="auto">
            <a:xfrm>
              <a:off x="8295783" y="6961774"/>
              <a:ext cx="1939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 smtClean="0">
                  <a:solidFill>
                    <a:srgbClr val="777777"/>
                  </a:solidFill>
                  <a:latin typeface="Segoe UI" panose="020B0502040204020203" pitchFamily="34" charset="0"/>
                </a:rPr>
                <a:t>Q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57" name="Label"/>
            <p:cNvSpPr>
              <a:spLocks noChangeArrowheads="1"/>
            </p:cNvSpPr>
            <p:nvPr/>
          </p:nvSpPr>
          <p:spPr bwMode="auto">
            <a:xfrm>
              <a:off x="8692480" y="6961774"/>
              <a:ext cx="18434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" b="0" i="0" u="none" strike="noStrike" cap="none" normalizeH="0" baseline="0" smtClean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소재 </a:t>
              </a:r>
              <a:r>
                <a:rPr lang="en-US" altLang="ko-KR" sz="500">
                  <a:solidFill>
                    <a:srgbClr val="777777"/>
                  </a:solidFill>
                  <a:latin typeface="Segoe UI" panose="020B0502040204020203" pitchFamily="34" charset="0"/>
                </a:rPr>
                <a:t>R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36554" y="389385"/>
            <a:ext cx="1215487" cy="6086231"/>
            <a:chOff x="136554" y="389385"/>
            <a:chExt cx="1215487" cy="6086231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102" name="직사각형 101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1546255" y="3845321"/>
            <a:ext cx="7386838" cy="33094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150" y="3285333"/>
            <a:ext cx="621719" cy="287954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4094791" y="2675070"/>
            <a:ext cx="792452" cy="3328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소재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D</a:t>
            </a:r>
            <a:br>
              <a:rPr lang="en-US" altLang="ko-KR" sz="70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700">
                <a:solidFill>
                  <a:schemeClr val="tx1"/>
                </a:solidFill>
                <a:latin typeface="+mn-ea"/>
              </a:rPr>
              <a:t>클릭율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 : 3.87%</a:t>
            </a:r>
            <a:endParaRPr lang="ko-KR" altLang="en-US" sz="70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6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4192" y="2487255"/>
            <a:ext cx="185805" cy="180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8274412" y="3032586"/>
            <a:ext cx="336952" cy="351681"/>
            <a:chOff x="2436780" y="5499066"/>
            <a:chExt cx="336952" cy="351681"/>
          </a:xfrm>
        </p:grpSpPr>
        <p:sp>
          <p:nvSpPr>
            <p:cNvPr id="105" name="타원형 설명선 104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07" name="모서리가 둥근 직사각형 106"/>
          <p:cNvSpPr/>
          <p:nvPr/>
        </p:nvSpPr>
        <p:spPr>
          <a:xfrm>
            <a:off x="7114757" y="3328417"/>
            <a:ext cx="443909" cy="231808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검색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605368" y="3332530"/>
            <a:ext cx="1398528" cy="22769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609003" y="3345973"/>
            <a:ext cx="1260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85000"/>
                  </a:schemeClr>
                </a:solidFill>
              </a:rPr>
              <a:t>소재명을 입력하세요</a:t>
            </a:r>
            <a:r>
              <a:rPr lang="en-US" altLang="ko-KR" sz="90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9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554691" y="1509917"/>
            <a:ext cx="7196423" cy="15326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574232" y="3298244"/>
            <a:ext cx="2008396" cy="25056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Placeholder"/>
          <p:cNvGrpSpPr>
            <a:grpSpLocks/>
          </p:cNvGrpSpPr>
          <p:nvPr/>
        </p:nvGrpSpPr>
        <p:grpSpPr bwMode="auto">
          <a:xfrm>
            <a:off x="3371670" y="4253409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8" name="Placeholder"/>
          <p:cNvGrpSpPr>
            <a:grpSpLocks/>
          </p:cNvGrpSpPr>
          <p:nvPr/>
        </p:nvGrpSpPr>
        <p:grpSpPr bwMode="auto">
          <a:xfrm>
            <a:off x="3371670" y="4589156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Placeholder"/>
          <p:cNvGrpSpPr>
            <a:grpSpLocks/>
          </p:cNvGrpSpPr>
          <p:nvPr/>
        </p:nvGrpSpPr>
        <p:grpSpPr bwMode="auto">
          <a:xfrm>
            <a:off x="3366349" y="4959251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Placeholder"/>
          <p:cNvGrpSpPr>
            <a:grpSpLocks/>
          </p:cNvGrpSpPr>
          <p:nvPr/>
        </p:nvGrpSpPr>
        <p:grpSpPr bwMode="auto">
          <a:xfrm>
            <a:off x="3366349" y="5336198"/>
            <a:ext cx="290566" cy="2757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48800" y="4213673"/>
            <a:ext cx="245374" cy="252591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8241" y="4587093"/>
            <a:ext cx="245374" cy="252591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12636" y="4978236"/>
            <a:ext cx="245374" cy="252591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12636" y="5307406"/>
            <a:ext cx="245374" cy="2525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15963" y="4308929"/>
            <a:ext cx="720044" cy="112138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4075" y="3306315"/>
            <a:ext cx="1368884" cy="275265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97320" y="3293466"/>
            <a:ext cx="1303129" cy="293146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01620" y="3354267"/>
            <a:ext cx="394191" cy="171774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3088886" y="3324738"/>
            <a:ext cx="866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상태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16912" y="3363805"/>
            <a:ext cx="407293" cy="157402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511668" y="3342478"/>
            <a:ext cx="1169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>
                <a:solidFill>
                  <a:schemeClr val="bg1"/>
                </a:solidFill>
              </a:rPr>
              <a:t>소재 사이즈</a:t>
            </a: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113" name="타원형 설명선 112"/>
          <p:cNvSpPr/>
          <p:nvPr/>
        </p:nvSpPr>
        <p:spPr>
          <a:xfrm>
            <a:off x="7481384" y="313007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39402" y="1552406"/>
            <a:ext cx="281659" cy="12546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004785" y="1533765"/>
            <a:ext cx="364434" cy="152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2412853" y="1530719"/>
            <a:ext cx="364434" cy="152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56901" y="1510080"/>
            <a:ext cx="13366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클릭률    노출수     클릭수</a:t>
            </a:r>
            <a:endParaRPr lang="ko-KR" altLang="en-US" sz="700"/>
          </a:p>
        </p:txBody>
      </p:sp>
      <p:sp>
        <p:nvSpPr>
          <p:cNvPr id="60" name="타원형 설명선 59"/>
          <p:cNvSpPr/>
          <p:nvPr/>
        </p:nvSpPr>
        <p:spPr>
          <a:xfrm>
            <a:off x="7986473" y="135192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554691" y="3319598"/>
            <a:ext cx="2745758" cy="24062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형 설명선 163"/>
          <p:cNvSpPr/>
          <p:nvPr/>
        </p:nvSpPr>
        <p:spPr>
          <a:xfrm>
            <a:off x="4242858" y="312379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82470" y="438791"/>
            <a:ext cx="703419" cy="147718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82069" y="4674409"/>
            <a:ext cx="790909" cy="141463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flipH="1">
            <a:off x="8956833" y="3835569"/>
            <a:ext cx="89702" cy="22828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350587" y="6211890"/>
            <a:ext cx="1594819" cy="274969"/>
          </a:xfrm>
          <a:prstGeom prst="rect">
            <a:avLst/>
          </a:prstGeom>
        </p:spPr>
      </p:pic>
      <p:sp>
        <p:nvSpPr>
          <p:cNvPr id="167" name="타원형 설명선 166"/>
          <p:cNvSpPr/>
          <p:nvPr/>
        </p:nvSpPr>
        <p:spPr>
          <a:xfrm>
            <a:off x="1639653" y="367350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74" name="Placeholder"/>
          <p:cNvGrpSpPr>
            <a:grpSpLocks/>
          </p:cNvGrpSpPr>
          <p:nvPr/>
        </p:nvGrpSpPr>
        <p:grpSpPr bwMode="auto">
          <a:xfrm>
            <a:off x="3559644" y="4482845"/>
            <a:ext cx="1099629" cy="96614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8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8320" y="4402433"/>
            <a:ext cx="185805" cy="180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" name="그룹 179"/>
          <p:cNvGrpSpPr/>
          <p:nvPr/>
        </p:nvGrpSpPr>
        <p:grpSpPr>
          <a:xfrm>
            <a:off x="6850006" y="3993125"/>
            <a:ext cx="336952" cy="351681"/>
            <a:chOff x="2436780" y="5499066"/>
            <a:chExt cx="336952" cy="351681"/>
          </a:xfrm>
        </p:grpSpPr>
        <p:sp>
          <p:nvSpPr>
            <p:cNvPr id="181" name="타원형 설명선 180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#2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8631269" y="4012254"/>
            <a:ext cx="336952" cy="351681"/>
            <a:chOff x="2436780" y="5499066"/>
            <a:chExt cx="336952" cy="351681"/>
          </a:xfrm>
        </p:grpSpPr>
        <p:sp>
          <p:nvSpPr>
            <p:cNvPr id="184" name="타원형 설명선 183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#3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86" name="직사각형 185"/>
          <p:cNvSpPr/>
          <p:nvPr/>
        </p:nvSpPr>
        <p:spPr>
          <a:xfrm>
            <a:off x="5822987" y="5019066"/>
            <a:ext cx="2268307" cy="1934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형 설명선 186"/>
          <p:cNvSpPr/>
          <p:nvPr/>
        </p:nvSpPr>
        <p:spPr>
          <a:xfrm>
            <a:off x="7994495" y="484859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0854837" y="46531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1367943" y="892663"/>
            <a:ext cx="1525596" cy="254328"/>
            <a:chOff x="4474648" y="1632597"/>
            <a:chExt cx="1606105" cy="240562"/>
          </a:xfrm>
        </p:grpSpPr>
        <p:grpSp>
          <p:nvGrpSpPr>
            <p:cNvPr id="196" name="그룹 195"/>
            <p:cNvGrpSpPr/>
            <p:nvPr/>
          </p:nvGrpSpPr>
          <p:grpSpPr>
            <a:xfrm>
              <a:off x="4474648" y="1632597"/>
              <a:ext cx="1606105" cy="240562"/>
              <a:chOff x="4474648" y="1632597"/>
              <a:chExt cx="1606105" cy="240562"/>
            </a:xfrm>
          </p:grpSpPr>
          <p:pic>
            <p:nvPicPr>
              <p:cNvPr id="198" name="그림 197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74648" y="1632597"/>
                <a:ext cx="1606105" cy="240562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2340" y="1704109"/>
                <a:ext cx="463112" cy="147169"/>
              </a:xfrm>
              <a:prstGeom prst="rect">
                <a:avLst/>
              </a:prstGeom>
            </p:spPr>
          </p:pic>
        </p:grpSp>
        <p:sp>
          <p:nvSpPr>
            <p:cNvPr id="197" name="TextBox 196"/>
            <p:cNvSpPr txBox="1"/>
            <p:nvPr/>
          </p:nvSpPr>
          <p:spPr>
            <a:xfrm>
              <a:off x="4546567" y="1643783"/>
              <a:ext cx="1518413" cy="17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전체               </a:t>
              </a:r>
              <a:r>
                <a:rPr lang="ko-KR" altLang="en-US" sz="900" smtClean="0"/>
                <a:t> </a:t>
              </a:r>
              <a:r>
                <a:rPr lang="en-US" altLang="ko-KR" sz="900" smtClean="0"/>
                <a:t>12</a:t>
              </a:r>
              <a:endParaRPr lang="ko-KR" altLang="en-US" sz="900"/>
            </a:p>
          </p:txBody>
        </p:sp>
      </p:grpSp>
      <p:pic>
        <p:nvPicPr>
          <p:cNvPr id="200" name="그림 19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46234" y="863576"/>
            <a:ext cx="1381125" cy="261889"/>
          </a:xfrm>
          <a:prstGeom prst="rect">
            <a:avLst/>
          </a:prstGeom>
        </p:spPr>
      </p:pic>
      <p:grpSp>
        <p:nvGrpSpPr>
          <p:cNvPr id="201" name="그룹 200"/>
          <p:cNvGrpSpPr/>
          <p:nvPr/>
        </p:nvGrpSpPr>
        <p:grpSpPr>
          <a:xfrm>
            <a:off x="3240559" y="888841"/>
            <a:ext cx="1518214" cy="231874"/>
            <a:chOff x="2677057" y="1047617"/>
            <a:chExt cx="1743097" cy="282029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039029" y="1067757"/>
              <a:ext cx="1381125" cy="261889"/>
            </a:xfrm>
            <a:prstGeom prst="rect">
              <a:avLst/>
            </a:prstGeom>
          </p:spPr>
        </p:pic>
        <p:sp>
          <p:nvSpPr>
            <p:cNvPr id="203" name="모서리가 둥근 직사각형 202"/>
            <p:cNvSpPr/>
            <p:nvPr/>
          </p:nvSpPr>
          <p:spPr>
            <a:xfrm>
              <a:off x="2677057" y="1087250"/>
              <a:ext cx="535610" cy="21686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692295" y="1047617"/>
              <a:ext cx="1380888" cy="280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승인               </a:t>
              </a:r>
              <a:r>
                <a:rPr lang="en-US" altLang="ko-KR" sz="900" smtClean="0"/>
                <a:t>6</a:t>
              </a:r>
              <a:endParaRPr lang="ko-KR" altLang="en-US" sz="900"/>
            </a:p>
          </p:txBody>
        </p:sp>
      </p:grpSp>
      <p:sp>
        <p:nvSpPr>
          <p:cNvPr id="205" name="모서리가 둥근 직사각형 204"/>
          <p:cNvSpPr/>
          <p:nvPr/>
        </p:nvSpPr>
        <p:spPr>
          <a:xfrm>
            <a:off x="5147997" y="885601"/>
            <a:ext cx="535610" cy="21686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5209227" y="869837"/>
            <a:ext cx="166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대기                </a:t>
            </a:r>
            <a:r>
              <a:rPr lang="en-US" altLang="ko-KR" sz="900" smtClean="0"/>
              <a:t>4</a:t>
            </a:r>
            <a:endParaRPr lang="ko-KR" altLang="en-US" sz="900"/>
          </a:p>
        </p:txBody>
      </p:sp>
      <p:pic>
        <p:nvPicPr>
          <p:cNvPr id="207" name="그림 20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32423" y="874253"/>
            <a:ext cx="1381125" cy="261889"/>
          </a:xfrm>
          <a:prstGeom prst="rect">
            <a:avLst/>
          </a:prstGeom>
        </p:spPr>
      </p:pic>
      <p:sp>
        <p:nvSpPr>
          <p:cNvPr id="208" name="모서리가 둥근 직사각형 207"/>
          <p:cNvSpPr/>
          <p:nvPr/>
        </p:nvSpPr>
        <p:spPr>
          <a:xfrm>
            <a:off x="7229534" y="906995"/>
            <a:ext cx="535610" cy="21686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7315963" y="874721"/>
            <a:ext cx="1617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반려                 </a:t>
            </a:r>
            <a:r>
              <a:rPr lang="en-US" altLang="ko-KR" sz="900" smtClean="0"/>
              <a:t>2</a:t>
            </a:r>
            <a:endParaRPr lang="ko-KR" altLang="en-US" sz="900"/>
          </a:p>
        </p:txBody>
      </p:sp>
      <p:sp>
        <p:nvSpPr>
          <p:cNvPr id="211" name="직사각형 210"/>
          <p:cNvSpPr/>
          <p:nvPr/>
        </p:nvSpPr>
        <p:spPr>
          <a:xfrm>
            <a:off x="1353657" y="892663"/>
            <a:ext cx="7659891" cy="22982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212" name="직사각형 211"/>
          <p:cNvSpPr/>
          <p:nvPr/>
        </p:nvSpPr>
        <p:spPr>
          <a:xfrm>
            <a:off x="9414964" y="46531"/>
            <a:ext cx="1302327" cy="3765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06/03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0" name="타원형 설명선 209"/>
          <p:cNvSpPr/>
          <p:nvPr/>
        </p:nvSpPr>
        <p:spPr>
          <a:xfrm>
            <a:off x="8793061" y="68506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0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4"/>
          <p:cNvGraphicFramePr>
            <a:graphicFrameLocks noGrp="1"/>
          </p:cNvGraphicFramePr>
          <p:nvPr>
            <p:extLst/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07801"/>
              </p:ext>
            </p:extLst>
          </p:nvPr>
        </p:nvGraphicFramePr>
        <p:xfrm>
          <a:off x="9186862" y="376587"/>
          <a:ext cx="2905126" cy="3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업로드</a:t>
                      </a: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ㄴ한 개의 이미지만 업로드 가능</a:t>
                      </a: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ㄴ이미 업로드한 이미지가 있음에도 해당 영역 클릭시 알림창 노출</a:t>
                      </a: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등록 가능한 사이즈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300*250, 970*90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32861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기간 설정 삭제 </a:t>
                      </a:r>
                      <a:r>
                        <a:rPr lang="en-US" altLang="ko-KR" sz="800" baseline="0" smtClean="0"/>
                        <a:t>- </a:t>
                      </a:r>
                      <a:r>
                        <a:rPr lang="ko-KR" altLang="en-US" sz="800" baseline="0" smtClean="0"/>
                        <a:t>없음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6" y="143164"/>
            <a:ext cx="4317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등록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신규 페이지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5" y="401366"/>
            <a:ext cx="7856930" cy="5281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3" y="758074"/>
            <a:ext cx="657225" cy="1064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352041" y="704531"/>
            <a:ext cx="8835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</a:t>
            </a:r>
            <a:r>
              <a:rPr lang="ko-KR" altLang="en-US" sz="7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등록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34692"/>
            <a:ext cx="7861232" cy="437590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1464733" y="1007532"/>
            <a:ext cx="7569200" cy="3702293"/>
          </a:xfrm>
          <a:prstGeom prst="roundRect">
            <a:avLst>
              <a:gd name="adj" fmla="val 1730"/>
            </a:avLst>
          </a:prstGeom>
          <a:solidFill>
            <a:schemeClr val="bg1"/>
          </a:solidFill>
          <a:ln w="9525">
            <a:solidFill>
              <a:srgbClr val="154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9955" y="1161266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소재명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120" y="1984843"/>
            <a:ext cx="3448512" cy="607370"/>
          </a:xfrm>
          <a:prstGeom prst="rect">
            <a:avLst/>
          </a:prstGeom>
        </p:spPr>
      </p:pic>
      <p:sp>
        <p:nvSpPr>
          <p:cNvPr id="53" name="Text Box"/>
          <p:cNvSpPr/>
          <p:nvPr/>
        </p:nvSpPr>
        <p:spPr>
          <a:xfrm>
            <a:off x="2349263" y="1111607"/>
            <a:ext cx="1206778" cy="24971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소재명 입력</a:t>
            </a:r>
            <a:endParaRPr lang="en-US" sz="80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88803" y="2731597"/>
            <a:ext cx="6655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업로드 성공</a:t>
            </a:r>
            <a:endParaRPr lang="en-US" altLang="ko-KR" sz="700" b="1" smtClean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업로드 실패</a:t>
            </a:r>
            <a:endParaRPr lang="en-US" altLang="ko-KR" sz="700" b="1" smtClean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644" y="1785160"/>
            <a:ext cx="7093975" cy="96736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5247443" y="3871975"/>
            <a:ext cx="840958" cy="241054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저장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53235" y="3873001"/>
            <a:ext cx="840958" cy="24105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취소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48284" y="1956684"/>
            <a:ext cx="3424348" cy="656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형 설명선 59"/>
          <p:cNvSpPr/>
          <p:nvPr/>
        </p:nvSpPr>
        <p:spPr>
          <a:xfrm>
            <a:off x="4951068" y="1786120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9731483" y="1428506"/>
            <a:ext cx="2307610" cy="442468"/>
            <a:chOff x="9726925" y="2691430"/>
            <a:chExt cx="2307610" cy="660060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6925" y="2691430"/>
              <a:ext cx="2307610" cy="660060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52761" y="2712217"/>
              <a:ext cx="1065960" cy="399735"/>
            </a:xfrm>
            <a:prstGeom prst="rect">
              <a:avLst/>
            </a:prstGeom>
          </p:spPr>
        </p:pic>
      </p:grpSp>
      <p:sp>
        <p:nvSpPr>
          <p:cNvPr id="79" name="직사각형 78"/>
          <p:cNvSpPr/>
          <p:nvPr/>
        </p:nvSpPr>
        <p:spPr>
          <a:xfrm>
            <a:off x="9757319" y="1480463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이미 등록한 이미지가 있습니다</a:t>
            </a:r>
            <a:r>
              <a:rPr lang="en-US" altLang="ko-KR" sz="800">
                <a:solidFill>
                  <a:schemeClr val="bg1"/>
                </a:solidFill>
              </a:rPr>
              <a:t>.</a:t>
            </a:r>
            <a:endParaRPr lang="en-US" altLang="ko-KR" sz="800" smtClean="0">
              <a:solidFill>
                <a:schemeClr val="bg1"/>
              </a:solidFill>
            </a:endParaRPr>
          </a:p>
          <a:p>
            <a:r>
              <a:rPr lang="ko-KR" altLang="en-US" sz="800" smtClean="0">
                <a:solidFill>
                  <a:schemeClr val="bg1"/>
                </a:solidFill>
              </a:rPr>
              <a:t>이미지 삭제 후</a:t>
            </a:r>
            <a:r>
              <a:rPr lang="en-US" altLang="ko-KR" sz="800" smtClean="0">
                <a:solidFill>
                  <a:schemeClr val="bg1"/>
                </a:solidFill>
              </a:rPr>
              <a:t>, </a:t>
            </a:r>
            <a:r>
              <a:rPr lang="ko-KR" altLang="en-US" sz="800" smtClean="0">
                <a:solidFill>
                  <a:schemeClr val="bg1"/>
                </a:solidFill>
              </a:rPr>
              <a:t>등록해주세요</a:t>
            </a:r>
            <a:r>
              <a:rPr lang="en-US" altLang="ko-KR" sz="800" smtClean="0">
                <a:solidFill>
                  <a:schemeClr val="bg1"/>
                </a:solidFill>
              </a:rPr>
              <a:t>.</a:t>
            </a:r>
            <a:endParaRPr lang="ko-KR" altLang="en-US" sz="800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53180" y="389385"/>
            <a:ext cx="1143876" cy="4921207"/>
            <a:chOff x="153180" y="389385"/>
            <a:chExt cx="1143876" cy="4921207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694" y="5310591"/>
            <a:ext cx="1202347" cy="1677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1325" y="4793759"/>
            <a:ext cx="2517405" cy="43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629" y="3189743"/>
            <a:ext cx="7093975" cy="967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8284" y="1471788"/>
            <a:ext cx="3852187" cy="2707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24120" y="3392011"/>
            <a:ext cx="6535405" cy="22727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640745" y="3339451"/>
            <a:ext cx="6578151" cy="2850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형 설명선 51"/>
          <p:cNvSpPr/>
          <p:nvPr/>
        </p:nvSpPr>
        <p:spPr>
          <a:xfrm>
            <a:off x="8143284" y="3150118"/>
            <a:ext cx="218603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00B0F0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810575" y="2538765"/>
            <a:ext cx="2228518" cy="1398691"/>
            <a:chOff x="1425428" y="4546825"/>
            <a:chExt cx="3784600" cy="1846195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1425428" y="4546825"/>
              <a:ext cx="3784600" cy="1846195"/>
            </a:xfrm>
            <a:prstGeom prst="roundRect">
              <a:avLst>
                <a:gd name="adj" fmla="val 1730"/>
              </a:avLst>
            </a:prstGeom>
            <a:solidFill>
              <a:schemeClr val="bg1"/>
            </a:solidFill>
            <a:ln w="9525"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650" y="4648485"/>
              <a:ext cx="3448512" cy="607370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1565333" y="5395239"/>
              <a:ext cx="6655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2">
                      <a:lumMod val="10000"/>
                    </a:schemeClr>
                  </a:solidFill>
                </a:rPr>
                <a:t>업로드 성공</a:t>
              </a:r>
              <a:endPara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ko-KR" sz="7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ko-KR" sz="7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  <a:p>
              <a:r>
                <a:rPr lang="ko-KR" altLang="en-US" sz="7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2">
                      <a:lumMod val="10000"/>
                    </a:schemeClr>
                  </a:solidFill>
                </a:rPr>
                <a:t>업로드 실패</a:t>
              </a:r>
              <a:endPara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574562" y="5368951"/>
              <a:ext cx="1141398" cy="52783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96084" y="5922967"/>
              <a:ext cx="149876" cy="391346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534809" y="6318533"/>
              <a:ext cx="1181151" cy="74487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>
          <a:xfrm>
            <a:off x="9657753" y="2235197"/>
            <a:ext cx="21563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이미지 등록 성공 및 실패시 화면 예시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8284" y="2693328"/>
            <a:ext cx="3424348" cy="48820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형 설명선 71"/>
          <p:cNvSpPr/>
          <p:nvPr/>
        </p:nvSpPr>
        <p:spPr>
          <a:xfrm>
            <a:off x="4951068" y="250738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9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58579"/>
              </p:ext>
            </p:extLst>
          </p:nvPr>
        </p:nvGraphicFramePr>
        <p:xfrm>
          <a:off x="9184366" y="5854561"/>
          <a:ext cx="2915014" cy="729588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캠페인의 소재별 노출비율 팝업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11)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9967" y="563714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99467"/>
              </p:ext>
            </p:extLst>
          </p:nvPr>
        </p:nvGraphicFramePr>
        <p:xfrm>
          <a:off x="9176728" y="375418"/>
          <a:ext cx="2905126" cy="347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소재로 노출된 캠페인별 데이터</a:t>
                      </a:r>
                      <a:endParaRPr lang="ko-KR" altLang="en-US" sz="8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03265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형식</a:t>
                      </a:r>
                      <a:r>
                        <a:rPr lang="en-US" altLang="ko-KR" sz="800" baseline="0" smtClean="0"/>
                        <a:t>: “</a:t>
                      </a:r>
                      <a:r>
                        <a:rPr lang="ko-KR" altLang="en-US" sz="800" baseline="0" smtClean="0"/>
                        <a:t>광고주명</a:t>
                      </a:r>
                      <a:r>
                        <a:rPr lang="en-US" altLang="ko-KR" sz="800" baseline="0" smtClean="0"/>
                        <a:t> – </a:t>
                      </a:r>
                      <a:r>
                        <a:rPr lang="ko-KR" altLang="en-US" sz="800" baseline="0" smtClean="0"/>
                        <a:t>소재명</a:t>
                      </a:r>
                      <a:r>
                        <a:rPr lang="en-US" altLang="ko-KR" sz="800" baseline="0" smtClean="0"/>
                        <a:t>”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03589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기간 설정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당월 </a:t>
                      </a:r>
                      <a:r>
                        <a:rPr lang="en-US" altLang="ko-KR" sz="800" baseline="0" smtClean="0"/>
                        <a:t>1</a:t>
                      </a:r>
                      <a:r>
                        <a:rPr lang="ko-KR" altLang="en-US" sz="800" baseline="0" smtClean="0"/>
                        <a:t>일 </a:t>
                      </a:r>
                      <a:r>
                        <a:rPr lang="en-US" altLang="ko-KR" sz="800" baseline="0" smtClean="0"/>
                        <a:t>~ </a:t>
                      </a:r>
                      <a:r>
                        <a:rPr lang="ko-KR" altLang="en-US" sz="800" baseline="0" smtClean="0"/>
                        <a:t>당일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검색기능 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검색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캠페인명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데이터 항목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 모든 항목에 정렬기능 추가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 디폴트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aseline="0" smtClean="0"/>
                        <a:t>ctr </a:t>
                      </a:r>
                      <a:r>
                        <a:rPr lang="ko-KR" altLang="en-US" sz="800" baseline="0" smtClean="0"/>
                        <a:t>내림차순 정렬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캠페인명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타겟팅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해당 소재가 어떤 캠페인과 타겟팅에 연결되어 있는지 확인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연결일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해제일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해당 캠페인에 해당 소재가 연결 및 해제된 일자 </a:t>
                      </a:r>
                      <a:r>
                        <a:rPr lang="en-US" altLang="ko-KR" sz="800" baseline="0" smtClean="0"/>
                        <a:t>&gt; </a:t>
                      </a:r>
                      <a:r>
                        <a:rPr lang="ko-KR" altLang="en-US" sz="800" baseline="0" smtClean="0"/>
                        <a:t>해제 후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재 연결을 했을 경우에는 연결일과 상태값만 업데이트 </a:t>
                      </a:r>
                      <a:r>
                        <a:rPr lang="en-US" altLang="ko-KR" sz="800" baseline="0" smtClean="0"/>
                        <a:t>&gt; </a:t>
                      </a:r>
                      <a:r>
                        <a:rPr lang="ko-KR" altLang="en-US" sz="800" baseline="0" smtClean="0"/>
                        <a:t>해제일은 해제한 일자 그대로 노출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상태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해당 캠페인에 해당 소재가 연결되어 있는 여부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</a:t>
                      </a:r>
                      <a:r>
                        <a:rPr lang="en-US" altLang="ko-KR" sz="800" baseline="0" smtClean="0"/>
                        <a:t>ctr: </a:t>
                      </a:r>
                      <a:r>
                        <a:rPr lang="ko-KR" altLang="en-US" sz="800" baseline="0" smtClean="0"/>
                        <a:t>해당 캠페인에 해당 소재의 </a:t>
                      </a:r>
                      <a:r>
                        <a:rPr lang="en-US" altLang="ko-KR" sz="800" baseline="0" smtClean="0"/>
                        <a:t>ctr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442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5" y="143164"/>
            <a:ext cx="3385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연결 캠페인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팝업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신규 페이지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3493" y="715800"/>
            <a:ext cx="8293060" cy="42302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3" y="484554"/>
            <a:ext cx="8293060" cy="231246"/>
          </a:xfrm>
          <a:prstGeom prst="rect">
            <a:avLst/>
          </a:prstGeom>
        </p:spPr>
      </p:pic>
      <p:pic>
        <p:nvPicPr>
          <p:cNvPr id="172" name="그림 1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64" y="1029871"/>
            <a:ext cx="8135118" cy="11093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2464" y="823728"/>
            <a:ext cx="3416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광고주</a:t>
            </a:r>
            <a:r>
              <a:rPr lang="en-US" altLang="ko-KR" sz="1100" smtClean="0">
                <a:latin typeface="+mn-ea"/>
              </a:rPr>
              <a:t>A - </a:t>
            </a:r>
            <a:r>
              <a:rPr lang="ko-KR" altLang="en-US" sz="1100" smtClean="0">
                <a:latin typeface="+mn-ea"/>
              </a:rPr>
              <a:t>소재</a:t>
            </a:r>
            <a:r>
              <a:rPr lang="en-US" altLang="ko-KR" sz="1100" smtClean="0">
                <a:latin typeface="+mn-ea"/>
              </a:rPr>
              <a:t>A </a:t>
            </a:r>
            <a:r>
              <a:rPr lang="ko-KR" altLang="en-US" sz="1100" smtClean="0">
                <a:latin typeface="+mn-ea"/>
              </a:rPr>
              <a:t>연결된 캠페인 리스트</a:t>
            </a:r>
            <a:endParaRPr lang="ko-KR" altLang="en-US" sz="1100">
              <a:latin typeface="+mn-ea"/>
            </a:endParaRPr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48033"/>
              </p:ext>
            </p:extLst>
          </p:nvPr>
        </p:nvGraphicFramePr>
        <p:xfrm>
          <a:off x="868023" y="1973187"/>
          <a:ext cx="7366420" cy="2174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94">
                  <a:extLst>
                    <a:ext uri="{9D8B030D-6E8A-4147-A177-3AD203B41FA5}">
                      <a16:colId xmlns:a16="http://schemas.microsoft.com/office/drawing/2014/main" val="2055552627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281460276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2971828911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524838772"/>
                    </a:ext>
                  </a:extLst>
                </a:gridCol>
                <a:gridCol w="1055006">
                  <a:extLst>
                    <a:ext uri="{9D8B030D-6E8A-4147-A177-3AD203B41FA5}">
                      <a16:colId xmlns:a16="http://schemas.microsoft.com/office/drawing/2014/main" val="2358482016"/>
                    </a:ext>
                  </a:extLst>
                </a:gridCol>
                <a:gridCol w="1384706">
                  <a:extLst>
                    <a:ext uri="{9D8B030D-6E8A-4147-A177-3AD203B41FA5}">
                      <a16:colId xmlns:a16="http://schemas.microsoft.com/office/drawing/2014/main" val="4080672328"/>
                    </a:ext>
                  </a:extLst>
                </a:gridCol>
              </a:tblGrid>
              <a:tr h="232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캠페인명  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타겟팅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연결일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해제일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CTR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70% </a:t>
                      </a: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2021-05-20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0.38%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70% </a:t>
                      </a: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2021-04-15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0.22%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697659"/>
                  </a:ext>
                </a:extLst>
              </a:tr>
              <a:tr h="220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여름 특가 이벤트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오디언스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2021-05-20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2021-05-31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 해제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0.21%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2690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r>
                        <a:rPr lang="en-US" altLang="ko-KR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2021-05-26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0.11%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81449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시즌 한정 이벤트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오디언스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2021-04-21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0.15%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85602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r>
                        <a:rPr lang="en-US" altLang="ko-KR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2021-05-26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0.15%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4723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시즌 한정 이벤트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오디언스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2021-04-21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0.15%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24465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r>
                        <a:rPr lang="en-US" altLang="ko-KR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2021-05-26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0.15%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554174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시즌 한정 이벤트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오디언스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2021-04-21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kern="1200" smtClean="0">
                          <a:solidFill>
                            <a:srgbClr val="3078BA"/>
                          </a:solidFill>
                          <a:latin typeface="+mn-ea"/>
                          <a:ea typeface="+mn-ea"/>
                          <a:cs typeface="+mn-cs"/>
                        </a:rPr>
                        <a:t>0.15%</a:t>
                      </a:r>
                      <a:endParaRPr lang="ko-KR" altLang="en-US" sz="700" u="none" kern="1200" smtClean="0">
                        <a:solidFill>
                          <a:srgbClr val="3078BA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6939" marR="86939" marT="43470" marB="434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4305"/>
                  </a:ext>
                </a:extLst>
              </a:tr>
            </a:tbl>
          </a:graphicData>
        </a:graphic>
      </p:graphicFrame>
      <p:pic>
        <p:nvPicPr>
          <p:cNvPr id="178" name="그림 1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234444" y="1973186"/>
            <a:ext cx="89702" cy="2282805"/>
          </a:xfrm>
          <a:prstGeom prst="rect">
            <a:avLst/>
          </a:prstGeom>
        </p:spPr>
      </p:pic>
      <p:sp>
        <p:nvSpPr>
          <p:cNvPr id="179" name="모서리가 둥근 직사각형 178"/>
          <p:cNvSpPr/>
          <p:nvPr/>
        </p:nvSpPr>
        <p:spPr>
          <a:xfrm>
            <a:off x="7790534" y="1584629"/>
            <a:ext cx="443909" cy="231808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검색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90" name="타원형 설명선 189"/>
          <p:cNvSpPr/>
          <p:nvPr/>
        </p:nvSpPr>
        <p:spPr>
          <a:xfrm>
            <a:off x="8157161" y="138628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72464" y="864949"/>
            <a:ext cx="1156583" cy="17605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599" y="1997202"/>
            <a:ext cx="142875" cy="200025"/>
          </a:xfrm>
          <a:prstGeom prst="rect">
            <a:avLst/>
          </a:prstGeom>
        </p:spPr>
      </p:pic>
      <p:pic>
        <p:nvPicPr>
          <p:cNvPr id="192" name="그림 1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22" y="1256950"/>
            <a:ext cx="1635437" cy="27080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595" y="2216076"/>
            <a:ext cx="156538" cy="171446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595" y="2452856"/>
            <a:ext cx="156538" cy="171446"/>
          </a:xfrm>
          <a:prstGeom prst="rect">
            <a:avLst/>
          </a:prstGeom>
        </p:spPr>
      </p:pic>
      <p:pic>
        <p:nvPicPr>
          <p:cNvPr id="197" name="그림 1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058" y="2651155"/>
            <a:ext cx="156538" cy="171446"/>
          </a:xfrm>
          <a:prstGeom prst="rect">
            <a:avLst/>
          </a:prstGeom>
        </p:spPr>
      </p:pic>
      <p:pic>
        <p:nvPicPr>
          <p:cNvPr id="198" name="그림 1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595" y="2883237"/>
            <a:ext cx="156538" cy="171446"/>
          </a:xfrm>
          <a:prstGeom prst="rect">
            <a:avLst/>
          </a:prstGeom>
        </p:spPr>
      </p:pic>
      <p:pic>
        <p:nvPicPr>
          <p:cNvPr id="199" name="그림 1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595" y="3092553"/>
            <a:ext cx="156538" cy="171446"/>
          </a:xfrm>
          <a:prstGeom prst="rect">
            <a:avLst/>
          </a:prstGeom>
        </p:spPr>
      </p:pic>
      <p:pic>
        <p:nvPicPr>
          <p:cNvPr id="200" name="그림 1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663" y="1992921"/>
            <a:ext cx="142875" cy="200025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603" y="1990251"/>
            <a:ext cx="142875" cy="200025"/>
          </a:xfrm>
          <a:prstGeom prst="rect">
            <a:avLst/>
          </a:prstGeom>
        </p:spPr>
      </p:pic>
      <p:pic>
        <p:nvPicPr>
          <p:cNvPr id="202" name="그림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658" y="1990250"/>
            <a:ext cx="142875" cy="200025"/>
          </a:xfrm>
          <a:prstGeom prst="rect">
            <a:avLst/>
          </a:prstGeom>
        </p:spPr>
      </p:pic>
      <p:pic>
        <p:nvPicPr>
          <p:cNvPr id="203" name="그림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74" y="1989405"/>
            <a:ext cx="142875" cy="200025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334" y="1990250"/>
            <a:ext cx="142875" cy="200025"/>
          </a:xfrm>
          <a:prstGeom prst="rect">
            <a:avLst/>
          </a:prstGeom>
        </p:spPr>
      </p:pic>
      <p:sp>
        <p:nvSpPr>
          <p:cNvPr id="205" name="모서리가 둥근 직사각형 204"/>
          <p:cNvSpPr/>
          <p:nvPr/>
        </p:nvSpPr>
        <p:spPr>
          <a:xfrm>
            <a:off x="6324999" y="1573072"/>
            <a:ext cx="1398528" cy="22769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6284780" y="1602185"/>
            <a:ext cx="1478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85000"/>
                  </a:schemeClr>
                </a:solidFill>
              </a:rPr>
              <a:t>캠페인명을 입력하세요</a:t>
            </a:r>
            <a:r>
              <a:rPr lang="en-US" altLang="ko-KR" sz="90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9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6250009" y="1554456"/>
            <a:ext cx="2008396" cy="25056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68022" y="1275013"/>
            <a:ext cx="1629257" cy="2340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형 설명선 206"/>
          <p:cNvSpPr/>
          <p:nvPr/>
        </p:nvSpPr>
        <p:spPr>
          <a:xfrm>
            <a:off x="1726646" y="62392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8" name="타원형 설명선 207"/>
          <p:cNvSpPr/>
          <p:nvPr/>
        </p:nvSpPr>
        <p:spPr>
          <a:xfrm>
            <a:off x="2415202" y="1100981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0" name="타원형 설명선 209"/>
          <p:cNvSpPr/>
          <p:nvPr/>
        </p:nvSpPr>
        <p:spPr>
          <a:xfrm>
            <a:off x="938677" y="1757752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868022" y="1985638"/>
            <a:ext cx="7366421" cy="20633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3" name="그룹 192"/>
          <p:cNvGrpSpPr/>
          <p:nvPr/>
        </p:nvGrpSpPr>
        <p:grpSpPr>
          <a:xfrm>
            <a:off x="2160327" y="1914703"/>
            <a:ext cx="336952" cy="351681"/>
            <a:chOff x="2436780" y="5499066"/>
            <a:chExt cx="336952" cy="351681"/>
          </a:xfrm>
        </p:grpSpPr>
        <p:sp>
          <p:nvSpPr>
            <p:cNvPr id="194" name="타원형 설명선 193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185" y="4729063"/>
            <a:ext cx="1443039" cy="114719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595" y="3307988"/>
            <a:ext cx="156538" cy="171446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132" y="3540070"/>
            <a:ext cx="156538" cy="171446"/>
          </a:xfrm>
          <a:prstGeom prst="rect">
            <a:avLst/>
          </a:prstGeom>
        </p:spPr>
      </p:pic>
      <p:pic>
        <p:nvPicPr>
          <p:cNvPr id="214" name="그림 2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132" y="3749386"/>
            <a:ext cx="156538" cy="171446"/>
          </a:xfrm>
          <a:prstGeom prst="rect">
            <a:avLst/>
          </a:prstGeom>
        </p:spPr>
      </p:pic>
      <p:pic>
        <p:nvPicPr>
          <p:cNvPr id="215" name="그림 2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567" y="3959361"/>
            <a:ext cx="156538" cy="17144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87346" y="12798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84454" y="2021718"/>
            <a:ext cx="3051083" cy="20265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형 설명선 46"/>
          <p:cNvSpPr/>
          <p:nvPr/>
        </p:nvSpPr>
        <p:spPr>
          <a:xfrm>
            <a:off x="5732888" y="1813179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00B0F0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4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349253" y="188416"/>
            <a:ext cx="3067647" cy="242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+mj-ea"/>
                <a:cs typeface="Tahoma" pitchFamily="34" charset="0"/>
              </a:rPr>
              <a:t>Flow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 panose="020B0503020000020004" pitchFamily="50" charset="-127"/>
              <a:ea typeface="+mj-ea"/>
              <a:cs typeface="Tahoma" pitchFamily="34" charset="0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1050585" y="169523"/>
            <a:ext cx="2490637" cy="242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smtClean="0">
                <a:latin typeface="+mn-ea"/>
              </a:rPr>
              <a:t>소재 검수</a:t>
            </a:r>
            <a:endParaRPr lang="ko-KR" altLang="en-US" sz="1400"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704884" y="1339079"/>
            <a:ext cx="897145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연결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68431" y="2343072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리스트 </a:t>
            </a:r>
            <a:endParaRPr lang="en-US" altLang="ko-KR" sz="1000" b="1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81410" y="1173406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캠페인 관리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3284612" y="1335009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46" name="모서리가 둥근 직사각형 45"/>
          <p:cNvSpPr/>
          <p:nvPr/>
        </p:nvSpPr>
        <p:spPr>
          <a:xfrm>
            <a:off x="3681410" y="2343072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소재 관리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2100637" y="1330191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52" name="모서리가 둥근 직사각형 51"/>
          <p:cNvSpPr/>
          <p:nvPr/>
        </p:nvSpPr>
        <p:spPr>
          <a:xfrm>
            <a:off x="5168431" y="1173406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리스트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3" name="직선 연결선 52"/>
          <p:cNvCxnSpPr>
            <a:stCxn id="52" idx="1"/>
            <a:endCxn id="44" idx="3"/>
          </p:cNvCxnSpPr>
          <p:nvPr/>
        </p:nvCxnSpPr>
        <p:spPr>
          <a:xfrm flipH="1">
            <a:off x="4719262" y="1339373"/>
            <a:ext cx="449169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55" name="모서리가 둥근 직사각형 54"/>
          <p:cNvSpPr/>
          <p:nvPr/>
        </p:nvSpPr>
        <p:spPr>
          <a:xfrm>
            <a:off x="6875387" y="1339079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6" name="꺾인 연결선 55"/>
          <p:cNvCxnSpPr/>
          <p:nvPr/>
        </p:nvCxnSpPr>
        <p:spPr>
          <a:xfrm flipV="1">
            <a:off x="6456535" y="1061952"/>
            <a:ext cx="418852" cy="277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57" name="꺾인 연결선 56"/>
          <p:cNvCxnSpPr>
            <a:endCxn id="55" idx="1"/>
          </p:cNvCxnSpPr>
          <p:nvPr/>
        </p:nvCxnSpPr>
        <p:spPr>
          <a:xfrm>
            <a:off x="6456535" y="1339079"/>
            <a:ext cx="418852" cy="1659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58" name="직선 연결선 57"/>
          <p:cNvCxnSpPr>
            <a:endCxn id="55" idx="3"/>
          </p:cNvCxnSpPr>
          <p:nvPr/>
        </p:nvCxnSpPr>
        <p:spPr>
          <a:xfrm flipH="1">
            <a:off x="8163491" y="1505046"/>
            <a:ext cx="510141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cxnSp>
        <p:nvCxnSpPr>
          <p:cNvPr id="59" name="직선 연결선 58"/>
          <p:cNvCxnSpPr>
            <a:stCxn id="43" idx="1"/>
            <a:endCxn id="46" idx="3"/>
          </p:cNvCxnSpPr>
          <p:nvPr/>
        </p:nvCxnSpPr>
        <p:spPr>
          <a:xfrm flipH="1">
            <a:off x="4719262" y="2509039"/>
            <a:ext cx="449169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62" name="모서리가 둥근 직사각형 61"/>
          <p:cNvSpPr/>
          <p:nvPr/>
        </p:nvSpPr>
        <p:spPr>
          <a:xfrm>
            <a:off x="6879793" y="2069079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상세 관리</a:t>
            </a:r>
            <a:endParaRPr lang="ko-KR" altLang="en-US" sz="105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879793" y="2512173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64" name="꺾인 연결선 63"/>
          <p:cNvCxnSpPr>
            <a:endCxn id="62" idx="1"/>
          </p:cNvCxnSpPr>
          <p:nvPr/>
        </p:nvCxnSpPr>
        <p:spPr>
          <a:xfrm flipV="1">
            <a:off x="6460941" y="2235046"/>
            <a:ext cx="418852" cy="277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70" name="꺾인 연결선 69"/>
          <p:cNvCxnSpPr>
            <a:endCxn id="63" idx="1"/>
          </p:cNvCxnSpPr>
          <p:nvPr/>
        </p:nvCxnSpPr>
        <p:spPr>
          <a:xfrm>
            <a:off x="6460941" y="2512173"/>
            <a:ext cx="418852" cy="1659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73" name="꺾인 연결선 72"/>
          <p:cNvCxnSpPr>
            <a:endCxn id="46" idx="1"/>
          </p:cNvCxnSpPr>
          <p:nvPr/>
        </p:nvCxnSpPr>
        <p:spPr>
          <a:xfrm rot="16200000" flipH="1">
            <a:off x="2953905" y="1781534"/>
            <a:ext cx="1169958" cy="285051"/>
          </a:xfrm>
          <a:prstGeom prst="bentConnector2">
            <a:avLst/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88" name="타원 87"/>
          <p:cNvSpPr/>
          <p:nvPr/>
        </p:nvSpPr>
        <p:spPr>
          <a:xfrm>
            <a:off x="2489289" y="1007465"/>
            <a:ext cx="779697" cy="645451"/>
          </a:xfrm>
          <a:prstGeom prst="ellipse">
            <a:avLst/>
          </a:prstGeom>
          <a:solidFill>
            <a:srgbClr val="154188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광고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76" y="3313397"/>
            <a:ext cx="1528428" cy="329523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4" y="1169657"/>
            <a:ext cx="1526185" cy="315469"/>
          </a:xfrm>
          <a:prstGeom prst="rect">
            <a:avLst/>
          </a:prstGeom>
        </p:spPr>
      </p:pic>
      <p:sp>
        <p:nvSpPr>
          <p:cNvPr id="91" name="모서리가 둥근 직사각형 90"/>
          <p:cNvSpPr/>
          <p:nvPr/>
        </p:nvSpPr>
        <p:spPr>
          <a:xfrm>
            <a:off x="6875387" y="873921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상세 관리</a:t>
            </a:r>
            <a:endParaRPr lang="ko-KR" altLang="en-US" sz="105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93" name="꺾인 연결선 92"/>
          <p:cNvCxnSpPr>
            <a:stCxn id="63" idx="3"/>
            <a:endCxn id="89" idx="0"/>
          </p:cNvCxnSpPr>
          <p:nvPr/>
        </p:nvCxnSpPr>
        <p:spPr>
          <a:xfrm>
            <a:off x="8167897" y="2678140"/>
            <a:ext cx="1460293" cy="635257"/>
          </a:xfrm>
          <a:prstGeom prst="bentConnector2">
            <a:avLst/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94" name="타원 93"/>
          <p:cNvSpPr/>
          <p:nvPr/>
        </p:nvSpPr>
        <p:spPr>
          <a:xfrm>
            <a:off x="9238341" y="3992357"/>
            <a:ext cx="779697" cy="645451"/>
          </a:xfrm>
          <a:prstGeom prst="ellipse">
            <a:avLst/>
          </a:prstGeom>
          <a:solidFill>
            <a:srgbClr val="154188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소재 검수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5" name="직선 연결선 94"/>
          <p:cNvCxnSpPr>
            <a:stCxn id="94" idx="0"/>
            <a:endCxn id="89" idx="2"/>
          </p:cNvCxnSpPr>
          <p:nvPr/>
        </p:nvCxnSpPr>
        <p:spPr>
          <a:xfrm flipV="1">
            <a:off x="9628190" y="3642920"/>
            <a:ext cx="0" cy="349437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96" name="직사각형 95"/>
          <p:cNvSpPr/>
          <p:nvPr/>
        </p:nvSpPr>
        <p:spPr>
          <a:xfrm>
            <a:off x="10324269" y="3259219"/>
            <a:ext cx="1354858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인라이플 관리자 계정</a:t>
            </a:r>
            <a:endParaRPr lang="en-US" altLang="ko-KR" sz="80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Tahoma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안랩 관리자 계정</a:t>
            </a:r>
            <a:endParaRPr lang="ko-KR" altLang="en-US" sz="800">
              <a:solidFill>
                <a:srgbClr val="262626"/>
              </a:solidFill>
              <a:latin typeface="+mn-ea"/>
            </a:endParaRPr>
          </a:p>
        </p:txBody>
      </p:sp>
      <p:sp>
        <p:nvSpPr>
          <p:cNvPr id="97" name="순서도: 문서 96"/>
          <p:cNvSpPr/>
          <p:nvPr/>
        </p:nvSpPr>
        <p:spPr>
          <a:xfrm>
            <a:off x="9016543" y="2491449"/>
            <a:ext cx="1033683" cy="45418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상태 값 </a:t>
            </a:r>
            <a:r>
              <a:rPr lang="en-US" altLang="ko-KR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‘</a:t>
            </a:r>
            <a:r>
              <a:rPr lang="ko-KR" alt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대기</a:t>
            </a:r>
            <a:r>
              <a:rPr lang="en-US" altLang="ko-KR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’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98" name="다이아몬드 97"/>
          <p:cNvSpPr/>
          <p:nvPr/>
        </p:nvSpPr>
        <p:spPr>
          <a:xfrm>
            <a:off x="8920114" y="4835476"/>
            <a:ext cx="1416152" cy="474847"/>
          </a:xfrm>
          <a:prstGeom prst="diamond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rgbClr val="404040"/>
                </a:solidFill>
              </a:rPr>
              <a:t>이미지 </a:t>
            </a:r>
            <a:endParaRPr lang="en-US" altLang="ko-KR" sz="90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900" smtClean="0">
                <a:solidFill>
                  <a:srgbClr val="404040"/>
                </a:solidFill>
              </a:rPr>
              <a:t>승인 여부</a:t>
            </a:r>
          </a:p>
        </p:txBody>
      </p:sp>
      <p:cxnSp>
        <p:nvCxnSpPr>
          <p:cNvPr id="99" name="직선 연결선 98"/>
          <p:cNvCxnSpPr>
            <a:stCxn id="98" idx="0"/>
            <a:endCxn id="94" idx="4"/>
          </p:cNvCxnSpPr>
          <p:nvPr/>
        </p:nvCxnSpPr>
        <p:spPr>
          <a:xfrm flipV="1">
            <a:off x="9628190" y="4637808"/>
            <a:ext cx="0" cy="197668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cxnSp>
        <p:nvCxnSpPr>
          <p:cNvPr id="113" name="꺾인 연결선 112"/>
          <p:cNvCxnSpPr>
            <a:stCxn id="98" idx="1"/>
            <a:endCxn id="43" idx="2"/>
          </p:cNvCxnSpPr>
          <p:nvPr/>
        </p:nvCxnSpPr>
        <p:spPr>
          <a:xfrm rot="10800000">
            <a:off x="5812484" y="2675006"/>
            <a:ext cx="3107631" cy="2397894"/>
          </a:xfrm>
          <a:prstGeom prst="bentConnector2">
            <a:avLst/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100" name="타원 99"/>
          <p:cNvSpPr/>
          <p:nvPr/>
        </p:nvSpPr>
        <p:spPr>
          <a:xfrm>
            <a:off x="8501104" y="4986635"/>
            <a:ext cx="172528" cy="172528"/>
          </a:xfrm>
          <a:prstGeom prst="ellipse">
            <a:avLst/>
          </a:prstGeom>
          <a:solidFill>
            <a:schemeClr val="accent1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Y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순서도: 문서 101"/>
          <p:cNvSpPr/>
          <p:nvPr/>
        </p:nvSpPr>
        <p:spPr>
          <a:xfrm>
            <a:off x="6082105" y="4883754"/>
            <a:ext cx="1033683" cy="45418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상태 값 </a:t>
            </a:r>
            <a:r>
              <a:rPr lang="en-US" altLang="ko-KR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‘</a:t>
            </a:r>
            <a:r>
              <a:rPr lang="ko-KR" alt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승인</a:t>
            </a:r>
            <a:r>
              <a:rPr lang="en-US" altLang="ko-KR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’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268986" y="1967154"/>
            <a:ext cx="8584963" cy="43422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322459" y="1670848"/>
            <a:ext cx="1010213" cy="253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직광고주 계정</a:t>
            </a:r>
            <a:endParaRPr lang="ko-KR" altLang="en-US" sz="800">
              <a:solidFill>
                <a:srgbClr val="262626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854837" y="35188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414964" y="46531"/>
            <a:ext cx="1302327" cy="3765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06/03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꺾인 연결선 48"/>
          <p:cNvCxnSpPr/>
          <p:nvPr/>
        </p:nvCxnSpPr>
        <p:spPr>
          <a:xfrm rot="5400000" flipH="1">
            <a:off x="6402678" y="2084812"/>
            <a:ext cx="2635317" cy="3815707"/>
          </a:xfrm>
          <a:prstGeom prst="bentConnector3">
            <a:avLst>
              <a:gd name="adj1" fmla="val -25126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50" name="타원 49"/>
          <p:cNvSpPr/>
          <p:nvPr/>
        </p:nvSpPr>
        <p:spPr>
          <a:xfrm>
            <a:off x="9533384" y="5499769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389722" y="5794134"/>
            <a:ext cx="1028839" cy="32333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반려 사유 입력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60" name="순서도: 문서 59"/>
          <p:cNvSpPr/>
          <p:nvPr/>
        </p:nvSpPr>
        <p:spPr>
          <a:xfrm>
            <a:off x="6082105" y="5744724"/>
            <a:ext cx="1033683" cy="45418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상태 값 </a:t>
            </a:r>
            <a:r>
              <a:rPr lang="en-US" altLang="ko-KR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‘</a:t>
            </a:r>
            <a:r>
              <a:rPr lang="ko-KR" alt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반려</a:t>
            </a:r>
            <a:r>
              <a:rPr lang="en-US" altLang="ko-KR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’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4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A52AAC-A8B4-489B-A44B-5EE12960592E}"/>
              </a:ext>
            </a:extLst>
          </p:cNvPr>
          <p:cNvSpPr txBox="1">
            <a:spLocks/>
          </p:cNvSpPr>
          <p:nvPr/>
        </p:nvSpPr>
        <p:spPr>
          <a:xfrm>
            <a:off x="323925" y="482286"/>
            <a:ext cx="2768480" cy="234717"/>
          </a:xfrm>
          <a:prstGeom prst="rect">
            <a:avLst/>
          </a:prstGeom>
        </p:spPr>
        <p:txBody>
          <a:bodyPr lIns="0" tIns="0" rIns="0" bIns="0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100" b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Tahoma" pitchFamily="34" charset="0"/>
              </a:rPr>
              <a:t>최고관리자</a:t>
            </a:r>
            <a:r>
              <a:rPr lang="en-US" altLang="ko-KR" sz="1100" b="1">
                <a:solidFill>
                  <a:sysClr val="windowText" lastClr="000000">
                    <a:lumMod val="75000"/>
                    <a:lumOff val="25000"/>
                  </a:sysClr>
                </a:solidFill>
                <a:cs typeface="Tahoma" pitchFamily="34" charset="0"/>
              </a:rPr>
              <a:t> </a:t>
            </a:r>
            <a:r>
              <a:rPr lang="en-US" altLang="ko-KR" sz="1100" b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Tahoma" pitchFamily="34" charset="0"/>
              </a:rPr>
              <a:t>- </a:t>
            </a:r>
            <a:r>
              <a:rPr lang="ko-KR" altLang="en-US" sz="800"/>
              <a:t>https://</a:t>
            </a:r>
            <a:r>
              <a:rPr lang="ko-KR" altLang="en-US" sz="800" smtClean="0"/>
              <a:t>ahnlabad.com/</a:t>
            </a:r>
            <a:r>
              <a:rPr lang="ko-KR" altLang="en-US" sz="800" b="1" smtClean="0">
                <a:solidFill>
                  <a:srgbClr val="FF0000"/>
                </a:solidFill>
              </a:rPr>
              <a:t>admin</a:t>
            </a:r>
            <a:r>
              <a:rPr lang="ko-KR" altLang="en-US" sz="800" smtClean="0"/>
              <a:t>/login.php</a:t>
            </a:r>
            <a:r>
              <a:rPr lang="en-US" altLang="ko-KR" sz="1100" b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Tahoma" pitchFamily="34" charset="0"/>
              </a:rPr>
              <a:t> </a:t>
            </a:r>
            <a:endParaRPr lang="en-US" altLang="ko-KR" sz="1100" b="1" dirty="0">
              <a:solidFill>
                <a:sysClr val="windowText" lastClr="000000">
                  <a:lumMod val="75000"/>
                  <a:lumOff val="25000"/>
                </a:sysClr>
              </a:solidFill>
              <a:cs typeface="Tahoma" pitchFamily="34" charset="0"/>
            </a:endParaRPr>
          </a:p>
        </p:txBody>
      </p:sp>
      <p:sp>
        <p:nvSpPr>
          <p:cNvPr id="42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1906479" y="1376525"/>
            <a:ext cx="1233181" cy="270871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인라이플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2529781" y="1729411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2277135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2003018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사용자관리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2552266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2835641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3127380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네트워크광고통계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3420181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하우스광고통계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9665" y="402718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4316320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권한관리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369" y="5029364"/>
            <a:ext cx="1135104" cy="8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안랩 관리자</a:t>
            </a:r>
            <a:endParaRPr lang="en-US" altLang="ko-KR" sz="1100" b="1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ts val="609"/>
              </a:spcBef>
            </a:pPr>
            <a:endParaRPr lang="en-US" altLang="ko-KR" sz="1100" b="1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>
                <a:latin typeface="+mn-ea"/>
                <a:ea typeface="+mn-ea"/>
              </a:rPr>
              <a:t>ahnlabad</a:t>
            </a:r>
          </a:p>
        </p:txBody>
      </p:sp>
      <p:sp>
        <p:nvSpPr>
          <p:cNvPr id="53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5342366" y="1364336"/>
            <a:ext cx="1233181" cy="270871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안랩 관리자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5965668" y="1717222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5187562" y="2264946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5187562" y="1990829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5187562" y="2540077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5187562" y="2823452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네트워크광고통계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79666" y="1231286"/>
            <a:ext cx="2094808" cy="33929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849997" y="1231285"/>
            <a:ext cx="2202873" cy="219624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903" y="5056379"/>
            <a:ext cx="1485621" cy="70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안랩 하우스 관리자</a:t>
            </a:r>
            <a:endParaRPr lang="en-US" altLang="ko-KR" sz="1100" b="1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ts val="609"/>
              </a:spcBef>
            </a:pPr>
            <a:endParaRPr lang="en-US" altLang="ko-KR" sz="1100" b="1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>
                <a:latin typeface="+mn-ea"/>
                <a:ea typeface="+mn-ea"/>
              </a:rPr>
              <a:t>ahnlabhouse</a:t>
            </a:r>
          </a:p>
        </p:txBody>
      </p:sp>
      <p:sp>
        <p:nvSpPr>
          <p:cNvPr id="62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8630203" y="1304613"/>
            <a:ext cx="1233181" cy="391237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안랩 하우스 </a:t>
            </a:r>
            <a:endParaRPr lang="en-US" altLang="ko-KR" sz="1100" b="1" smtClean="0">
              <a:latin typeface="+mn-ea"/>
            </a:endParaRPr>
          </a:p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관리자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9253504" y="1717221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8467409" y="199236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하우스광고통계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262525" y="1231286"/>
            <a:ext cx="1978429" cy="11803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815121" y="53599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5187562" y="3125490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검수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187562" y="3125490"/>
            <a:ext cx="1572191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81" name="타원 80"/>
          <p:cNvSpPr/>
          <p:nvPr/>
        </p:nvSpPr>
        <p:spPr>
          <a:xfrm>
            <a:off x="5203949" y="3159507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675" y="5025304"/>
            <a:ext cx="1510052" cy="141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인라이플</a:t>
            </a:r>
            <a:endParaRPr lang="en-US" altLang="ko-KR" sz="1100" b="1" smtClean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endParaRPr lang="en-US" altLang="ko-KR" sz="1050" smtClean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rekim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mjkim1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wsoh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hgbae</a:t>
            </a:r>
            <a:endParaRPr lang="en-US" altLang="ko-KR" sz="1050">
              <a:latin typeface="+mn-ea"/>
              <a:ea typeface="+mn-ea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323925" y="217428"/>
            <a:ext cx="1410473" cy="201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+mj-ea"/>
                <a:cs typeface="Tahoma" pitchFamily="34" charset="0"/>
              </a:rPr>
              <a:t>계정별 메뉴 구조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 panose="020B0503020000020004" pitchFamily="50" charset="-127"/>
              <a:ea typeface="+mj-ea"/>
              <a:cs typeface="Tahoma" pitchFamily="34" charset="0"/>
            </a:endParaRPr>
          </a:p>
        </p:txBody>
      </p:sp>
      <p:sp>
        <p:nvSpPr>
          <p:cNvPr id="3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51675" y="372357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검수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51675" y="3723574"/>
            <a:ext cx="1572191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36" name="타원 35"/>
          <p:cNvSpPr/>
          <p:nvPr/>
        </p:nvSpPr>
        <p:spPr>
          <a:xfrm>
            <a:off x="1768062" y="3757591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51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50049"/>
              </p:ext>
            </p:extLst>
          </p:nvPr>
        </p:nvGraphicFramePr>
        <p:xfrm>
          <a:off x="9195078" y="6355565"/>
          <a:ext cx="2915014" cy="486392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 이미지 미리보기 팝업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19)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소재 히스토리 화면으로 이동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20)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95079" y="6171096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18315"/>
              </p:ext>
            </p:extLst>
          </p:nvPr>
        </p:nvGraphicFramePr>
        <p:xfrm>
          <a:off x="9186862" y="376587"/>
          <a:ext cx="2905126" cy="57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페이지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명칭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소재검수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아이콘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소재검수 아이콘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.png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개수 표기 </a:t>
                      </a:r>
                      <a:r>
                        <a:rPr lang="en-US" altLang="ko-KR" sz="800" baseline="0" smtClean="0"/>
                        <a:t>(width : 100%)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전체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+</a:t>
                      </a:r>
                      <a:r>
                        <a:rPr lang="ko-KR" altLang="en-US" sz="800" baseline="0" smtClean="0"/>
                        <a:t>반려 소재 </a:t>
                      </a:r>
                      <a:r>
                        <a:rPr lang="ko-KR" altLang="en-US" sz="800" baseline="0" smtClean="0"/>
                        <a:t>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승인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승인된 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대기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대기중인 </a:t>
                      </a:r>
                      <a:r>
                        <a:rPr lang="ko-KR" altLang="en-US" sz="800" baseline="0" smtClean="0"/>
                        <a:t>소재수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반려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반려된 소재수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25130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기간 설정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당월 </a:t>
                      </a:r>
                      <a:r>
                        <a:rPr lang="en-US" altLang="ko-KR" sz="800" baseline="0" smtClean="0"/>
                        <a:t>1</a:t>
                      </a:r>
                      <a:r>
                        <a:rPr lang="ko-KR" altLang="en-US" sz="800" baseline="0" smtClean="0"/>
                        <a:t>일 </a:t>
                      </a:r>
                      <a:r>
                        <a:rPr lang="en-US" altLang="ko-KR" sz="800" baseline="0" smtClean="0"/>
                        <a:t>~ </a:t>
                      </a:r>
                      <a:r>
                        <a:rPr lang="ko-KR" altLang="en-US" sz="800" baseline="0" smtClean="0"/>
                        <a:t>당일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40560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사이즈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300X250, 970X90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상태 선택박스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항목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전체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대기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반려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표 항목값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 광고주명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(ID),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소재명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소재 사이즈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안랩애즈에서 각 직광고주 계정에서 소재 이미지 등록시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상태값 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로 해당 페이지에 반영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소재 랜딩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url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안랩애즈에서 해당 소재 등록시 입력한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url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9256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승인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반려 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승인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또는 반려 버튼 클릭시 알림창 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알림창 확인 버튼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 해당 버튼 색상 변경되며 안랩애즈의 소재관리 페이지에도 값 반영됨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이미 승인처리 한것을 다시 반려처리하고 싶을경우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승인버튼 재클릭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반려도 동일함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메모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입력 후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저장버튼 클릭하면 저장됨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0009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홈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검수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신규 페이지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389385"/>
            <a:ext cx="9011708" cy="4252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7" y="413694"/>
            <a:ext cx="1643410" cy="3549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05" y="449172"/>
            <a:ext cx="910270" cy="30568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931344" y="449171"/>
            <a:ext cx="250099" cy="28242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26" name="타원형 설명선 25"/>
          <p:cNvSpPr/>
          <p:nvPr/>
        </p:nvSpPr>
        <p:spPr>
          <a:xfrm>
            <a:off x="8181444" y="32146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68" y="814646"/>
            <a:ext cx="9011708" cy="57344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36" y="1407094"/>
            <a:ext cx="2209800" cy="353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45" y="1761293"/>
            <a:ext cx="1752600" cy="3524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631" y="1772233"/>
            <a:ext cx="1752600" cy="352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099" y="1840967"/>
            <a:ext cx="394191" cy="17177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306958" y="1810772"/>
            <a:ext cx="866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상태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369" y="1847582"/>
            <a:ext cx="549588" cy="1651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1227" y="1821078"/>
            <a:ext cx="1169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소재 사이즈</a:t>
            </a:r>
            <a:endParaRPr lang="ko-KR" altLang="en-US" sz="900">
              <a:solidFill>
                <a:schemeClr val="bg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71" y="2302119"/>
            <a:ext cx="8502405" cy="38689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75" y="505706"/>
            <a:ext cx="212216" cy="212216"/>
          </a:xfrm>
          <a:prstGeom prst="rect">
            <a:avLst/>
          </a:prstGeom>
        </p:spPr>
      </p:pic>
      <p:sp>
        <p:nvSpPr>
          <p:cNvPr id="22" name="사각형 설명선 21"/>
          <p:cNvSpPr/>
          <p:nvPr/>
        </p:nvSpPr>
        <p:spPr>
          <a:xfrm>
            <a:off x="7836379" y="818439"/>
            <a:ext cx="588190" cy="174619"/>
          </a:xfrm>
          <a:prstGeom prst="wedgeRectCallout">
            <a:avLst>
              <a:gd name="adj1" fmla="val -3831"/>
              <a:gd name="adj2" fmla="val -7406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793640" y="788131"/>
            <a:ext cx="775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소재 검수</a:t>
            </a:r>
            <a:endParaRPr lang="ko-KR" altLang="en-US" sz="900"/>
          </a:p>
        </p:txBody>
      </p:sp>
      <p:pic>
        <p:nvPicPr>
          <p:cNvPr id="45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8769" y="616879"/>
            <a:ext cx="231741" cy="225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404917" y="1428533"/>
            <a:ext cx="2205305" cy="29284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80" name="타원형 설명선 79"/>
          <p:cNvSpPr/>
          <p:nvPr/>
        </p:nvSpPr>
        <p:spPr>
          <a:xfrm>
            <a:off x="2461632" y="129222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4917" y="1789242"/>
            <a:ext cx="3437902" cy="29284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82" name="타원형 설명선 81"/>
          <p:cNvSpPr/>
          <p:nvPr/>
        </p:nvSpPr>
        <p:spPr>
          <a:xfrm>
            <a:off x="3745265" y="1587446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2110" y="6327654"/>
            <a:ext cx="1877939" cy="16394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36540" y="2329461"/>
            <a:ext cx="2754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* </a:t>
            </a:r>
            <a:r>
              <a:rPr lang="ko-KR" altLang="en-US" sz="800" smtClean="0">
                <a:latin typeface="+mn-ea"/>
              </a:rPr>
              <a:t>소재명을 클릭하여 소재 이미지를 확인하세요</a:t>
            </a:r>
            <a:r>
              <a:rPr lang="en-US" altLang="ko-KR" sz="800" smtClean="0">
                <a:latin typeface="+mn-ea"/>
              </a:rPr>
              <a:t>.</a:t>
            </a:r>
            <a:endParaRPr lang="en-US" altLang="ko-KR" sz="800" smtClean="0">
              <a:latin typeface="+mn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9680515" y="4288006"/>
            <a:ext cx="2307610" cy="254409"/>
            <a:chOff x="9726925" y="2691430"/>
            <a:chExt cx="2307610" cy="660060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26925" y="2691430"/>
              <a:ext cx="2307610" cy="660060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52761" y="2712217"/>
              <a:ext cx="1065960" cy="399735"/>
            </a:xfrm>
            <a:prstGeom prst="rect">
              <a:avLst/>
            </a:prstGeom>
          </p:spPr>
        </p:pic>
      </p:grpSp>
      <p:sp>
        <p:nvSpPr>
          <p:cNvPr id="109" name="직사각형 108"/>
          <p:cNvSpPr/>
          <p:nvPr/>
        </p:nvSpPr>
        <p:spPr>
          <a:xfrm>
            <a:off x="9677064" y="4330403"/>
            <a:ext cx="13308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승인 처리 하시겠습니까</a:t>
            </a:r>
            <a:r>
              <a:rPr lang="en-US" altLang="ko-KR" sz="800" smtClean="0">
                <a:solidFill>
                  <a:schemeClr val="bg1"/>
                </a:solidFill>
              </a:rPr>
              <a:t>?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V="1">
            <a:off x="11227996" y="4391481"/>
            <a:ext cx="319972" cy="13036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0817368" y="37107"/>
            <a:ext cx="1302327" cy="3765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06/02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사각형 설명선 73"/>
          <p:cNvSpPr/>
          <p:nvPr/>
        </p:nvSpPr>
        <p:spPr>
          <a:xfrm>
            <a:off x="7836379" y="818439"/>
            <a:ext cx="588190" cy="174619"/>
          </a:xfrm>
          <a:prstGeom prst="wedgeRectCallout">
            <a:avLst>
              <a:gd name="adj1" fmla="val -3831"/>
              <a:gd name="adj2" fmla="val -7406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793640" y="788131"/>
            <a:ext cx="775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소재 검수</a:t>
            </a:r>
            <a:endParaRPr lang="ko-KR" altLang="en-US" sz="900"/>
          </a:p>
        </p:txBody>
      </p:sp>
      <p:grpSp>
        <p:nvGrpSpPr>
          <p:cNvPr id="88" name="그룹 87"/>
          <p:cNvGrpSpPr/>
          <p:nvPr/>
        </p:nvGrpSpPr>
        <p:grpSpPr>
          <a:xfrm>
            <a:off x="419203" y="1018963"/>
            <a:ext cx="1731428" cy="311942"/>
            <a:chOff x="4474648" y="1632597"/>
            <a:chExt cx="1606105" cy="240562"/>
          </a:xfrm>
        </p:grpSpPr>
        <p:grpSp>
          <p:nvGrpSpPr>
            <p:cNvPr id="89" name="그룹 88"/>
            <p:cNvGrpSpPr/>
            <p:nvPr/>
          </p:nvGrpSpPr>
          <p:grpSpPr>
            <a:xfrm>
              <a:off x="4474648" y="1632597"/>
              <a:ext cx="1606105" cy="240562"/>
              <a:chOff x="4474648" y="1632597"/>
              <a:chExt cx="1606105" cy="240562"/>
            </a:xfrm>
          </p:grpSpPr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4648" y="1632597"/>
                <a:ext cx="1606105" cy="240562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62340" y="1704109"/>
                <a:ext cx="463112" cy="14716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4562340" y="1666860"/>
              <a:ext cx="1518413" cy="17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전체               </a:t>
              </a:r>
              <a:r>
                <a:rPr lang="ko-KR" altLang="en-US" sz="900" smtClean="0"/>
                <a:t> </a:t>
              </a:r>
              <a:r>
                <a:rPr lang="en-US" altLang="ko-KR" sz="900" smtClean="0"/>
                <a:t>12</a:t>
              </a:r>
              <a:endParaRPr lang="ko-KR" altLang="en-US" sz="900"/>
            </a:p>
          </p:txBody>
        </p:sp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20481" y="1063393"/>
            <a:ext cx="1381125" cy="261889"/>
          </a:xfrm>
          <a:prstGeom prst="rect">
            <a:avLst/>
          </a:prstGeom>
        </p:spPr>
      </p:pic>
      <p:grpSp>
        <p:nvGrpSpPr>
          <p:cNvPr id="110" name="그룹 109"/>
          <p:cNvGrpSpPr/>
          <p:nvPr/>
        </p:nvGrpSpPr>
        <p:grpSpPr>
          <a:xfrm>
            <a:off x="2674562" y="1048829"/>
            <a:ext cx="1743097" cy="272536"/>
            <a:chOff x="2677057" y="1057110"/>
            <a:chExt cx="1743097" cy="272536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39029" y="1067757"/>
              <a:ext cx="1381125" cy="261889"/>
            </a:xfrm>
            <a:prstGeom prst="rect">
              <a:avLst/>
            </a:prstGeom>
          </p:spPr>
        </p:pic>
        <p:sp>
          <p:nvSpPr>
            <p:cNvPr id="112" name="모서리가 둥근 직사각형 111"/>
            <p:cNvSpPr/>
            <p:nvPr/>
          </p:nvSpPr>
          <p:spPr>
            <a:xfrm>
              <a:off x="2677057" y="1077139"/>
              <a:ext cx="535610" cy="21686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41163" y="1057110"/>
              <a:ext cx="13589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승인                 </a:t>
              </a:r>
              <a:r>
                <a:rPr lang="en-US" altLang="ko-KR" sz="900" smtClean="0"/>
                <a:t>6</a:t>
              </a:r>
              <a:endParaRPr lang="ko-KR" altLang="en-US" sz="900"/>
            </a:p>
          </p:txBody>
        </p:sp>
      </p:grpSp>
      <p:sp>
        <p:nvSpPr>
          <p:cNvPr id="115" name="모서리가 둥근 직사각형 114"/>
          <p:cNvSpPr/>
          <p:nvPr/>
        </p:nvSpPr>
        <p:spPr>
          <a:xfrm>
            <a:off x="4925606" y="1060852"/>
            <a:ext cx="535610" cy="21686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4983474" y="1045553"/>
            <a:ext cx="166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대기                </a:t>
            </a:r>
            <a:r>
              <a:rPr lang="en-US" altLang="ko-KR" sz="900" smtClean="0"/>
              <a:t>4</a:t>
            </a:r>
            <a:endParaRPr lang="ko-KR" altLang="en-US" sz="900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55446" y="1074655"/>
            <a:ext cx="1381125" cy="261889"/>
          </a:xfrm>
          <a:prstGeom prst="rect">
            <a:avLst/>
          </a:prstGeom>
        </p:spPr>
      </p:pic>
      <p:sp>
        <p:nvSpPr>
          <p:cNvPr id="118" name="모서리가 둥근 직사각형 117"/>
          <p:cNvSpPr/>
          <p:nvPr/>
        </p:nvSpPr>
        <p:spPr>
          <a:xfrm>
            <a:off x="7249901" y="1082061"/>
            <a:ext cx="535610" cy="21686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311445" y="1066878"/>
            <a:ext cx="1617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반려                 </a:t>
            </a:r>
            <a:r>
              <a:rPr lang="en-US" altLang="ko-KR" sz="900" smtClean="0"/>
              <a:t>2</a:t>
            </a:r>
            <a:endParaRPr lang="ko-KR" altLang="en-US" sz="900"/>
          </a:p>
        </p:txBody>
      </p:sp>
      <p:sp>
        <p:nvSpPr>
          <p:cNvPr id="120" name="직사각형 119"/>
          <p:cNvSpPr/>
          <p:nvPr/>
        </p:nvSpPr>
        <p:spPr>
          <a:xfrm>
            <a:off x="426771" y="1038485"/>
            <a:ext cx="8501804" cy="28882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21" name="타원형 설명선 120"/>
          <p:cNvSpPr/>
          <p:nvPr/>
        </p:nvSpPr>
        <p:spPr>
          <a:xfrm>
            <a:off x="513738" y="748476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71701"/>
              </p:ext>
            </p:extLst>
          </p:nvPr>
        </p:nvGraphicFramePr>
        <p:xfrm>
          <a:off x="628192" y="2709138"/>
          <a:ext cx="8115047" cy="321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4">
                  <a:extLst>
                    <a:ext uri="{9D8B030D-6E8A-4147-A177-3AD203B41FA5}">
                      <a16:colId xmlns:a16="http://schemas.microsoft.com/office/drawing/2014/main" val="1454200175"/>
                    </a:ext>
                  </a:extLst>
                </a:gridCol>
                <a:gridCol w="698269">
                  <a:extLst>
                    <a:ext uri="{9D8B030D-6E8A-4147-A177-3AD203B41FA5}">
                      <a16:colId xmlns:a16="http://schemas.microsoft.com/office/drawing/2014/main" val="1754027721"/>
                    </a:ext>
                  </a:extLst>
                </a:gridCol>
                <a:gridCol w="947651">
                  <a:extLst>
                    <a:ext uri="{9D8B030D-6E8A-4147-A177-3AD203B41FA5}">
                      <a16:colId xmlns:a16="http://schemas.microsoft.com/office/drawing/2014/main" val="2448771996"/>
                    </a:ext>
                  </a:extLst>
                </a:gridCol>
                <a:gridCol w="1189464">
                  <a:extLst>
                    <a:ext uri="{9D8B030D-6E8A-4147-A177-3AD203B41FA5}">
                      <a16:colId xmlns:a16="http://schemas.microsoft.com/office/drawing/2014/main" val="310333932"/>
                    </a:ext>
                  </a:extLst>
                </a:gridCol>
                <a:gridCol w="672587">
                  <a:extLst>
                    <a:ext uri="{9D8B030D-6E8A-4147-A177-3AD203B41FA5}">
                      <a16:colId xmlns:a16="http://schemas.microsoft.com/office/drawing/2014/main" val="2963495417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3728490083"/>
                    </a:ext>
                  </a:extLst>
                </a:gridCol>
                <a:gridCol w="1817752">
                  <a:extLst>
                    <a:ext uri="{9D8B030D-6E8A-4147-A177-3AD203B41FA5}">
                      <a16:colId xmlns:a16="http://schemas.microsoft.com/office/drawing/2014/main" val="3612485543"/>
                    </a:ext>
                  </a:extLst>
                </a:gridCol>
                <a:gridCol w="746395">
                  <a:extLst>
                    <a:ext uri="{9D8B030D-6E8A-4147-A177-3AD203B41FA5}">
                      <a16:colId xmlns:a16="http://schemas.microsoft.com/office/drawing/2014/main" val="1403222903"/>
                    </a:ext>
                  </a:extLst>
                </a:gridCol>
              </a:tblGrid>
              <a:tr h="226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광고주명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 사이즈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히스토리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7932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A(AAA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300x250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2021-05-01 ~</a:t>
                      </a:r>
                    </a:p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2021-05-31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88B952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88B95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53393"/>
                  </a:ext>
                </a:extLst>
              </a:tr>
              <a:tr h="3438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88B95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51448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B(BBB)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300x250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2021-05-01 ~</a:t>
                      </a: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ko-KR" altLang="en-US" sz="900" b="1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57924"/>
                  </a:ext>
                </a:extLst>
              </a:tr>
              <a:tr h="3438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7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13899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C(CCC)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970x90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2021-05-01 ~</a:t>
                      </a: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05439"/>
                  </a:ext>
                </a:extLst>
              </a:tr>
              <a:tr h="40080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7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77617"/>
                  </a:ext>
                </a:extLst>
              </a:tr>
              <a:tr h="40080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5314"/>
                  </a:ext>
                </a:extLst>
              </a:tr>
              <a:tr h="40080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877792"/>
                  </a:ext>
                </a:extLst>
              </a:tr>
            </a:tbl>
          </a:graphicData>
        </a:graphic>
      </p:graphicFrame>
      <p:pic>
        <p:nvPicPr>
          <p:cNvPr id="123" name="그림 1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8715755" y="2709116"/>
            <a:ext cx="45719" cy="3320313"/>
          </a:xfrm>
          <a:prstGeom prst="rect">
            <a:avLst/>
          </a:prstGeom>
        </p:spPr>
      </p:pic>
      <p:grpSp>
        <p:nvGrpSpPr>
          <p:cNvPr id="124" name="그룹 123"/>
          <p:cNvGrpSpPr/>
          <p:nvPr/>
        </p:nvGrpSpPr>
        <p:grpSpPr>
          <a:xfrm>
            <a:off x="5152812" y="2996461"/>
            <a:ext cx="918200" cy="1704566"/>
            <a:chOff x="6480539" y="2782163"/>
            <a:chExt cx="918200" cy="1704566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6480539" y="3531679"/>
              <a:ext cx="425669" cy="2443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승인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6972501" y="3531679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반려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6480539" y="4242363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승인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6972501" y="4242363"/>
              <a:ext cx="425669" cy="2443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</a:rPr>
                <a:t>반려</a:t>
              </a: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6973070" y="2782163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반려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6480539" y="2788168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승인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pic>
        <p:nvPicPr>
          <p:cNvPr id="131" name="그림 1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81269" y="3027262"/>
            <a:ext cx="1373339" cy="225754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05070" y="3747515"/>
            <a:ext cx="1373339" cy="225754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400672" y="3766098"/>
            <a:ext cx="10045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6</a:t>
            </a:r>
            <a:r>
              <a:rPr lang="ko-KR" altLang="en-US" sz="600" smtClean="0"/>
              <a:t>월에 일시 홀딩 요청</a:t>
            </a:r>
            <a:endParaRPr lang="ko-KR" altLang="en-US" sz="600"/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83269" y="4471033"/>
            <a:ext cx="1373339" cy="225754"/>
          </a:xfrm>
          <a:prstGeom prst="rect">
            <a:avLst/>
          </a:prstGeom>
        </p:spPr>
      </p:pic>
      <p:sp>
        <p:nvSpPr>
          <p:cNvPr id="135" name="직사각형 134"/>
          <p:cNvSpPr/>
          <p:nvPr/>
        </p:nvSpPr>
        <p:spPr>
          <a:xfrm>
            <a:off x="615907" y="2682548"/>
            <a:ext cx="8095450" cy="26279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36" name="직사각형 135"/>
          <p:cNvSpPr/>
          <p:nvPr/>
        </p:nvSpPr>
        <p:spPr>
          <a:xfrm>
            <a:off x="5108802" y="3727544"/>
            <a:ext cx="1019280" cy="26279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37" name="직사각형 136"/>
          <p:cNvSpPr/>
          <p:nvPr/>
        </p:nvSpPr>
        <p:spPr>
          <a:xfrm>
            <a:off x="2300406" y="3364882"/>
            <a:ext cx="6335138" cy="26279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38" name="타원형 설명선 137"/>
          <p:cNvSpPr/>
          <p:nvPr/>
        </p:nvSpPr>
        <p:spPr>
          <a:xfrm>
            <a:off x="6077605" y="349706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9" name="타원형 설명선 138"/>
          <p:cNvSpPr/>
          <p:nvPr/>
        </p:nvSpPr>
        <p:spPr>
          <a:xfrm>
            <a:off x="8598560" y="312237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417750" y="3739306"/>
            <a:ext cx="1372943" cy="2047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41" name="타원형 설명선 140"/>
          <p:cNvSpPr/>
          <p:nvPr/>
        </p:nvSpPr>
        <p:spPr>
          <a:xfrm>
            <a:off x="7715979" y="351764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2054562" y="2864865"/>
            <a:ext cx="336952" cy="351122"/>
            <a:chOff x="2443261" y="5505551"/>
            <a:chExt cx="336952" cy="351122"/>
          </a:xfrm>
        </p:grpSpPr>
        <p:sp>
          <p:nvSpPr>
            <p:cNvPr id="143" name="타원형 설명선 142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2443261" y="5505551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395802" y="4493045"/>
            <a:ext cx="10045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이미지 선정적임</a:t>
            </a:r>
            <a:endParaRPr lang="ko-KR" altLang="en-US" sz="60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62644" y="3027262"/>
            <a:ext cx="161925" cy="200025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62643" y="3711371"/>
            <a:ext cx="161925" cy="200025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64547" y="4471033"/>
            <a:ext cx="161925" cy="200025"/>
          </a:xfrm>
          <a:prstGeom prst="rect">
            <a:avLst/>
          </a:prstGeom>
        </p:spPr>
      </p:pic>
      <p:grpSp>
        <p:nvGrpSpPr>
          <p:cNvPr id="149" name="그룹 148"/>
          <p:cNvGrpSpPr/>
          <p:nvPr/>
        </p:nvGrpSpPr>
        <p:grpSpPr>
          <a:xfrm>
            <a:off x="8375151" y="3438231"/>
            <a:ext cx="336952" cy="351122"/>
            <a:chOff x="2443261" y="5505551"/>
            <a:chExt cx="336952" cy="351122"/>
          </a:xfrm>
        </p:grpSpPr>
        <p:sp>
          <p:nvSpPr>
            <p:cNvPr id="150" name="타원형 설명선 149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443261" y="5505551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#2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52" name="타원형 설명선 151"/>
          <p:cNvSpPr/>
          <p:nvPr/>
        </p:nvSpPr>
        <p:spPr>
          <a:xfrm>
            <a:off x="8598560" y="2478642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414964" y="46531"/>
            <a:ext cx="1302327" cy="3765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06/03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9668301" y="4570472"/>
            <a:ext cx="2307610" cy="215237"/>
            <a:chOff x="9726925" y="2691430"/>
            <a:chExt cx="2307610" cy="660060"/>
          </a:xfrm>
        </p:grpSpPr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26925" y="2691430"/>
              <a:ext cx="2307610" cy="660060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52761" y="2712217"/>
              <a:ext cx="1065960" cy="399735"/>
            </a:xfrm>
            <a:prstGeom prst="rect">
              <a:avLst/>
            </a:prstGeom>
          </p:spPr>
        </p:pic>
      </p:grpSp>
      <p:sp>
        <p:nvSpPr>
          <p:cNvPr id="157" name="직사각형 156"/>
          <p:cNvSpPr/>
          <p:nvPr/>
        </p:nvSpPr>
        <p:spPr>
          <a:xfrm>
            <a:off x="9668301" y="4563336"/>
            <a:ext cx="13308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반려 처리 하시겠습니까</a:t>
            </a:r>
            <a:r>
              <a:rPr lang="en-US" altLang="ko-KR" sz="800" smtClean="0">
                <a:solidFill>
                  <a:schemeClr val="bg1"/>
                </a:solidFill>
              </a:rPr>
              <a:t>?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V="1">
            <a:off x="11210480" y="4651140"/>
            <a:ext cx="319972" cy="130360"/>
          </a:xfrm>
          <a:prstGeom prst="rect">
            <a:avLst/>
          </a:prstGeom>
        </p:spPr>
      </p:pic>
      <p:grpSp>
        <p:nvGrpSpPr>
          <p:cNvPr id="159" name="그룹 158"/>
          <p:cNvGrpSpPr/>
          <p:nvPr/>
        </p:nvGrpSpPr>
        <p:grpSpPr>
          <a:xfrm>
            <a:off x="9712372" y="5336595"/>
            <a:ext cx="2307610" cy="267401"/>
            <a:chOff x="9726925" y="2691430"/>
            <a:chExt cx="2307610" cy="660060"/>
          </a:xfrm>
        </p:grpSpPr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26925" y="2691430"/>
              <a:ext cx="2307610" cy="660060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52761" y="2712217"/>
              <a:ext cx="1065960" cy="399735"/>
            </a:xfrm>
            <a:prstGeom prst="rect">
              <a:avLst/>
            </a:prstGeom>
          </p:spPr>
        </p:pic>
      </p:grpSp>
      <p:sp>
        <p:nvSpPr>
          <p:cNvPr id="162" name="직사각형 161"/>
          <p:cNvSpPr/>
          <p:nvPr/>
        </p:nvSpPr>
        <p:spPr>
          <a:xfrm>
            <a:off x="9684665" y="5355740"/>
            <a:ext cx="1433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반려로 변경하시겠습니까</a:t>
            </a:r>
            <a:r>
              <a:rPr lang="en-US" altLang="ko-KR" sz="800" smtClean="0">
                <a:solidFill>
                  <a:schemeClr val="bg1"/>
                </a:solidFill>
              </a:rPr>
              <a:t>?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63" name="그림 16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V="1">
            <a:off x="11227996" y="5444213"/>
            <a:ext cx="319972" cy="130360"/>
          </a:xfrm>
          <a:prstGeom prst="rect">
            <a:avLst/>
          </a:prstGeom>
        </p:spPr>
      </p:pic>
      <p:grpSp>
        <p:nvGrpSpPr>
          <p:cNvPr id="164" name="그룹 163"/>
          <p:cNvGrpSpPr/>
          <p:nvPr/>
        </p:nvGrpSpPr>
        <p:grpSpPr>
          <a:xfrm>
            <a:off x="9706351" y="5629966"/>
            <a:ext cx="2307610" cy="267401"/>
            <a:chOff x="9726925" y="2691430"/>
            <a:chExt cx="2307610" cy="660060"/>
          </a:xfrm>
        </p:grpSpPr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26925" y="2691430"/>
              <a:ext cx="2307610" cy="660060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52761" y="2712217"/>
              <a:ext cx="1065960" cy="399735"/>
            </a:xfrm>
            <a:prstGeom prst="rect">
              <a:avLst/>
            </a:prstGeom>
          </p:spPr>
        </p:pic>
      </p:grpSp>
      <p:sp>
        <p:nvSpPr>
          <p:cNvPr id="167" name="직사각형 166"/>
          <p:cNvSpPr/>
          <p:nvPr/>
        </p:nvSpPr>
        <p:spPr>
          <a:xfrm>
            <a:off x="9678644" y="5649111"/>
            <a:ext cx="14991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승인으</a:t>
            </a:r>
            <a:r>
              <a:rPr lang="ko-KR" altLang="en-US" sz="800" smtClean="0">
                <a:solidFill>
                  <a:schemeClr val="bg1"/>
                </a:solidFill>
              </a:rPr>
              <a:t>로 변경하시겠습니까</a:t>
            </a:r>
            <a:r>
              <a:rPr lang="en-US" altLang="ko-KR" sz="800" smtClean="0">
                <a:solidFill>
                  <a:schemeClr val="bg1"/>
                </a:solidFill>
              </a:rPr>
              <a:t>?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V="1">
            <a:off x="11221975" y="5737584"/>
            <a:ext cx="319972" cy="1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31" name="Group 134"/>
          <p:cNvGraphicFramePr>
            <a:graphicFrameLocks noGrp="1"/>
          </p:cNvGraphicFramePr>
          <p:nvPr>
            <p:extLst/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3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02335"/>
              </p:ext>
            </p:extLst>
          </p:nvPr>
        </p:nvGraphicFramePr>
        <p:xfrm>
          <a:off x="9186862" y="376587"/>
          <a:ext cx="2905126" cy="135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클릭한 해당 광고주명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소재명 반영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확인 버튼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 이전 화면으로 이동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홈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검수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이미지 미리보기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389385"/>
            <a:ext cx="9011708" cy="42526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7" y="413694"/>
            <a:ext cx="1643410" cy="35491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05" y="449172"/>
            <a:ext cx="910270" cy="30568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68" y="814646"/>
            <a:ext cx="9011708" cy="573443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36" y="1407094"/>
            <a:ext cx="2209800" cy="32522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48" y="1717444"/>
            <a:ext cx="1752600" cy="35242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0234" y="1728384"/>
            <a:ext cx="1752600" cy="35242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8702" y="1797118"/>
            <a:ext cx="394191" cy="17177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16561" y="1766923"/>
            <a:ext cx="866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상태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72" y="1803733"/>
            <a:ext cx="549588" cy="16515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60830" y="1777229"/>
            <a:ext cx="1169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소재 사이즈</a:t>
            </a:r>
            <a:endParaRPr lang="ko-KR" altLang="en-US" sz="900">
              <a:solidFill>
                <a:schemeClr val="bg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71" y="2302119"/>
            <a:ext cx="8502405" cy="3868977"/>
          </a:xfrm>
          <a:prstGeom prst="rect">
            <a:avLst/>
          </a:prstGeom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58961"/>
              </p:ext>
            </p:extLst>
          </p:nvPr>
        </p:nvGraphicFramePr>
        <p:xfrm>
          <a:off x="628192" y="2709138"/>
          <a:ext cx="8100695" cy="325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4">
                  <a:extLst>
                    <a:ext uri="{9D8B030D-6E8A-4147-A177-3AD203B41FA5}">
                      <a16:colId xmlns:a16="http://schemas.microsoft.com/office/drawing/2014/main" val="1454200175"/>
                    </a:ext>
                  </a:extLst>
                </a:gridCol>
                <a:gridCol w="698269">
                  <a:extLst>
                    <a:ext uri="{9D8B030D-6E8A-4147-A177-3AD203B41FA5}">
                      <a16:colId xmlns:a16="http://schemas.microsoft.com/office/drawing/2014/main" val="1754027721"/>
                    </a:ext>
                  </a:extLst>
                </a:gridCol>
                <a:gridCol w="947651">
                  <a:extLst>
                    <a:ext uri="{9D8B030D-6E8A-4147-A177-3AD203B41FA5}">
                      <a16:colId xmlns:a16="http://schemas.microsoft.com/office/drawing/2014/main" val="2448771996"/>
                    </a:ext>
                  </a:extLst>
                </a:gridCol>
                <a:gridCol w="1189464">
                  <a:extLst>
                    <a:ext uri="{9D8B030D-6E8A-4147-A177-3AD203B41FA5}">
                      <a16:colId xmlns:a16="http://schemas.microsoft.com/office/drawing/2014/main" val="310333932"/>
                    </a:ext>
                  </a:extLst>
                </a:gridCol>
                <a:gridCol w="672587">
                  <a:extLst>
                    <a:ext uri="{9D8B030D-6E8A-4147-A177-3AD203B41FA5}">
                      <a16:colId xmlns:a16="http://schemas.microsoft.com/office/drawing/2014/main" val="2963495417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372849008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612485543"/>
                    </a:ext>
                  </a:extLst>
                </a:gridCol>
                <a:gridCol w="629555">
                  <a:extLst>
                    <a:ext uri="{9D8B030D-6E8A-4147-A177-3AD203B41FA5}">
                      <a16:colId xmlns:a16="http://schemas.microsoft.com/office/drawing/2014/main" val="195689829"/>
                    </a:ext>
                  </a:extLst>
                </a:gridCol>
              </a:tblGrid>
              <a:tr h="226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광고주명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소재명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 사이즈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7932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A(AAA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300x250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2021-05-01 ~</a:t>
                      </a:r>
                    </a:p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2021-05-31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88B952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900" b="1">
                        <a:solidFill>
                          <a:srgbClr val="88B95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53393"/>
                  </a:ext>
                </a:extLst>
              </a:tr>
              <a:tr h="3438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88B95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51448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B(BBB)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300x250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2021-05-01 ~</a:t>
                      </a: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ko-KR" altLang="en-US" sz="900" b="1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57924"/>
                  </a:ext>
                </a:extLst>
              </a:tr>
              <a:tr h="3438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13899"/>
                  </a:ext>
                </a:extLst>
              </a:tr>
              <a:tr h="3438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C(CCC)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소재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970x90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2021-05-01 ~</a:t>
                      </a: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05439"/>
                  </a:ext>
                </a:extLst>
              </a:tr>
              <a:tr h="40080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https://kr.burberry.com/l/sale-login/?istCompanyId=3de8510c-ef25-4fc0-84fd-230462aae87d&amp;istFeedId=67c9ca4f-56ad-4a7a-9ae5-cb214e3a488a&amp;istItemId=iiiattqqq&amp;istBid=tztx&amp;pla=true&amp;redirect=/straight-fit-washed-jeans-p80231761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77617"/>
                  </a:ext>
                </a:extLst>
              </a:tr>
              <a:tr h="40080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5314"/>
                  </a:ext>
                </a:extLst>
              </a:tr>
              <a:tr h="40080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877792"/>
                  </a:ext>
                </a:extLst>
              </a:tr>
            </a:tbl>
          </a:graphicData>
        </a:graphic>
      </p:graphicFrame>
      <p:pic>
        <p:nvPicPr>
          <p:cNvPr id="54" name="그림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8715755" y="2709116"/>
            <a:ext cx="45719" cy="3320313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5152812" y="2996461"/>
            <a:ext cx="918200" cy="1704566"/>
            <a:chOff x="6480539" y="2782163"/>
            <a:chExt cx="918200" cy="170456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6480539" y="3531679"/>
              <a:ext cx="425669" cy="2443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승인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972501" y="3531679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반려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480539" y="4242363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승인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972501" y="4242363"/>
              <a:ext cx="425669" cy="2443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</a:rPr>
                <a:t>반려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973070" y="2782163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반려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480539" y="2788168"/>
              <a:ext cx="425669" cy="244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승인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1269" y="3027262"/>
            <a:ext cx="1373339" cy="225754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5315" y="2990339"/>
            <a:ext cx="302081" cy="28734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5070" y="3747515"/>
            <a:ext cx="1373339" cy="22575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400672" y="3766098"/>
            <a:ext cx="10045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6</a:t>
            </a:r>
            <a:r>
              <a:rPr lang="ko-KR" altLang="en-US" sz="600" smtClean="0"/>
              <a:t>월에 일시 홀딩 요청</a:t>
            </a:r>
            <a:endParaRPr lang="ko-KR" altLang="en-US" sz="60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75" y="505706"/>
            <a:ext cx="212216" cy="212216"/>
          </a:xfrm>
          <a:prstGeom prst="rect">
            <a:avLst/>
          </a:prstGeom>
        </p:spPr>
      </p:pic>
      <p:sp>
        <p:nvSpPr>
          <p:cNvPr id="67" name="사각형 설명선 66"/>
          <p:cNvSpPr/>
          <p:nvPr/>
        </p:nvSpPr>
        <p:spPr>
          <a:xfrm>
            <a:off x="7836379" y="818439"/>
            <a:ext cx="588190" cy="174619"/>
          </a:xfrm>
          <a:prstGeom prst="wedgeRectCallout">
            <a:avLst>
              <a:gd name="adj1" fmla="val -3831"/>
              <a:gd name="adj2" fmla="val -7406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9099" y="3714759"/>
            <a:ext cx="302081" cy="28734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8425" y="4435171"/>
            <a:ext cx="302081" cy="287345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3269" y="4471033"/>
            <a:ext cx="1373339" cy="225754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419203" y="1018963"/>
            <a:ext cx="1731428" cy="311942"/>
            <a:chOff x="4474648" y="1632597"/>
            <a:chExt cx="1606105" cy="240562"/>
          </a:xfrm>
        </p:grpSpPr>
        <p:grpSp>
          <p:nvGrpSpPr>
            <p:cNvPr id="75" name="그룹 74"/>
            <p:cNvGrpSpPr/>
            <p:nvPr/>
          </p:nvGrpSpPr>
          <p:grpSpPr>
            <a:xfrm>
              <a:off x="4474648" y="1632597"/>
              <a:ext cx="1606105" cy="240562"/>
              <a:chOff x="4474648" y="1632597"/>
              <a:chExt cx="1606105" cy="240562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4648" y="1632597"/>
                <a:ext cx="1606105" cy="240562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2340" y="1704109"/>
                <a:ext cx="463112" cy="147169"/>
              </a:xfrm>
              <a:prstGeom prst="rect">
                <a:avLst/>
              </a:prstGeom>
            </p:spPr>
          </p:pic>
        </p:grpSp>
        <p:sp>
          <p:nvSpPr>
            <p:cNvPr id="76" name="TextBox 75"/>
            <p:cNvSpPr txBox="1"/>
            <p:nvPr/>
          </p:nvSpPr>
          <p:spPr>
            <a:xfrm>
              <a:off x="4562340" y="1666860"/>
              <a:ext cx="1518413" cy="17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전체               </a:t>
              </a:r>
              <a:r>
                <a:rPr lang="ko-KR" altLang="en-US" sz="900" smtClean="0"/>
                <a:t> </a:t>
              </a:r>
              <a:r>
                <a:rPr lang="en-US" altLang="ko-KR" sz="900" smtClean="0"/>
                <a:t>12</a:t>
              </a:r>
              <a:endParaRPr lang="ko-KR" altLang="en-US" sz="900"/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20481" y="1063393"/>
            <a:ext cx="1381125" cy="261889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2674562" y="1048829"/>
            <a:ext cx="1743097" cy="272536"/>
            <a:chOff x="2677057" y="1057110"/>
            <a:chExt cx="1743097" cy="272536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39029" y="1067757"/>
              <a:ext cx="1381125" cy="261889"/>
            </a:xfrm>
            <a:prstGeom prst="rect">
              <a:avLst/>
            </a:prstGeom>
          </p:spPr>
        </p:pic>
        <p:sp>
          <p:nvSpPr>
            <p:cNvPr id="82" name="모서리가 둥근 직사각형 81"/>
            <p:cNvSpPr/>
            <p:nvPr/>
          </p:nvSpPr>
          <p:spPr>
            <a:xfrm>
              <a:off x="2677057" y="1077139"/>
              <a:ext cx="535610" cy="21686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41163" y="1057110"/>
              <a:ext cx="13589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승인                 </a:t>
              </a:r>
              <a:r>
                <a:rPr lang="en-US" altLang="ko-KR" sz="900" smtClean="0"/>
                <a:t>6</a:t>
              </a:r>
              <a:endParaRPr lang="ko-KR" altLang="en-US" sz="900"/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4925606" y="1060852"/>
            <a:ext cx="535610" cy="21686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983474" y="1045553"/>
            <a:ext cx="166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대기                </a:t>
            </a:r>
            <a:r>
              <a:rPr lang="en-US" altLang="ko-KR" sz="900" smtClean="0"/>
              <a:t>4</a:t>
            </a:r>
            <a:endParaRPr lang="ko-KR" altLang="en-US" sz="900"/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55446" y="1074655"/>
            <a:ext cx="1381125" cy="261889"/>
          </a:xfrm>
          <a:prstGeom prst="rect">
            <a:avLst/>
          </a:prstGeom>
        </p:spPr>
      </p:pic>
      <p:sp>
        <p:nvSpPr>
          <p:cNvPr id="87" name="모서리가 둥근 직사각형 86"/>
          <p:cNvSpPr/>
          <p:nvPr/>
        </p:nvSpPr>
        <p:spPr>
          <a:xfrm>
            <a:off x="7249901" y="1082061"/>
            <a:ext cx="535610" cy="21686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7311445" y="1066878"/>
            <a:ext cx="1617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반려                 </a:t>
            </a:r>
            <a:r>
              <a:rPr lang="en-US" altLang="ko-KR" sz="900" smtClean="0"/>
              <a:t>2</a:t>
            </a:r>
            <a:endParaRPr lang="ko-KR" altLang="en-US" sz="90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32110" y="6327654"/>
            <a:ext cx="1877939" cy="163947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562604" y="2429270"/>
            <a:ext cx="2754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* </a:t>
            </a:r>
            <a:r>
              <a:rPr lang="ko-KR" altLang="en-US" sz="800" smtClean="0">
                <a:latin typeface="+mn-ea"/>
              </a:rPr>
              <a:t>소재명을 클릭하여 소재 이미지를 확인하세요</a:t>
            </a:r>
            <a:r>
              <a:rPr lang="en-US" altLang="ko-KR" sz="800" smtClean="0">
                <a:latin typeface="+mn-ea"/>
              </a:rPr>
              <a:t>.</a:t>
            </a:r>
            <a:endParaRPr lang="ko-KR" altLang="en-US" sz="80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3750" y="426305"/>
            <a:ext cx="9001147" cy="6115935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91016" y="694310"/>
            <a:ext cx="7428575" cy="5529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13BEC05-6B3B-4A69-917B-E815712FE4FB}"/>
              </a:ext>
            </a:extLst>
          </p:cNvPr>
          <p:cNvCxnSpPr>
            <a:cxnSpLocks/>
          </p:cNvCxnSpPr>
          <p:nvPr/>
        </p:nvCxnSpPr>
        <p:spPr>
          <a:xfrm>
            <a:off x="8358629" y="1216735"/>
            <a:ext cx="0" cy="175658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그림 1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53342" y="1615224"/>
            <a:ext cx="3638716" cy="3610290"/>
          </a:xfrm>
          <a:prstGeom prst="rect">
            <a:avLst/>
          </a:prstGeom>
        </p:spPr>
      </p:pic>
      <p:sp>
        <p:nvSpPr>
          <p:cNvPr id="118" name="모서리가 둥근 직사각형 117"/>
          <p:cNvSpPr/>
          <p:nvPr/>
        </p:nvSpPr>
        <p:spPr>
          <a:xfrm>
            <a:off x="4499937" y="5877011"/>
            <a:ext cx="425669" cy="244366"/>
          </a:xfrm>
          <a:prstGeom prst="roundRect">
            <a:avLst/>
          </a:prstGeom>
          <a:solidFill>
            <a:srgbClr val="154188"/>
          </a:solidFill>
          <a:ln>
            <a:solidFill>
              <a:srgbClr val="154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확인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7246" y="910975"/>
            <a:ext cx="2255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+mn-ea"/>
              </a:rPr>
              <a:t>광고주</a:t>
            </a:r>
            <a:r>
              <a:rPr lang="en-US" altLang="ko-KR" sz="1200">
                <a:latin typeface="+mn-ea"/>
              </a:rPr>
              <a:t>A(AAA</a:t>
            </a:r>
            <a:r>
              <a:rPr lang="en-US" altLang="ko-KR" sz="1200" smtClean="0">
                <a:latin typeface="+mn-ea"/>
              </a:rPr>
              <a:t>) – </a:t>
            </a:r>
            <a:r>
              <a:rPr lang="ko-KR" altLang="en-US" sz="1200" smtClean="0">
                <a:latin typeface="+mn-ea"/>
              </a:rPr>
              <a:t>소재</a:t>
            </a:r>
            <a:r>
              <a:rPr lang="en-US" altLang="ko-KR" sz="1200" smtClean="0">
                <a:latin typeface="+mn-ea"/>
              </a:rPr>
              <a:t>A </a:t>
            </a:r>
            <a:r>
              <a:rPr lang="ko-KR" altLang="en-US" sz="1200" smtClean="0">
                <a:latin typeface="+mn-ea"/>
              </a:rPr>
              <a:t>이미지</a:t>
            </a:r>
            <a:endParaRPr lang="ko-KR" altLang="en-US" sz="1200">
              <a:latin typeface="+mn-ea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1362104" y="1285719"/>
            <a:ext cx="6439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362104" y="876038"/>
            <a:ext cx="2179009" cy="32891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21" name="타원형 설명선 120"/>
          <p:cNvSpPr/>
          <p:nvPr/>
        </p:nvSpPr>
        <p:spPr>
          <a:xfrm>
            <a:off x="3499365" y="684618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50061" y="5826918"/>
            <a:ext cx="533414" cy="32891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89" name="타원형 설명선 88"/>
          <p:cNvSpPr/>
          <p:nvPr/>
        </p:nvSpPr>
        <p:spPr>
          <a:xfrm>
            <a:off x="4925084" y="5632428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3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54457"/>
              </p:ext>
            </p:extLst>
          </p:nvPr>
        </p:nvGraphicFramePr>
        <p:xfrm>
          <a:off x="488504" y="836710"/>
          <a:ext cx="11093896" cy="261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492">
                  <a:extLst>
                    <a:ext uri="{9D8B030D-6E8A-4147-A177-3AD203B41FA5}">
                      <a16:colId xmlns:a16="http://schemas.microsoft.com/office/drawing/2014/main" val="3437852252"/>
                    </a:ext>
                  </a:extLst>
                </a:gridCol>
                <a:gridCol w="1232654">
                  <a:extLst>
                    <a:ext uri="{9D8B030D-6E8A-4147-A177-3AD203B41FA5}">
                      <a16:colId xmlns:a16="http://schemas.microsoft.com/office/drawing/2014/main" val="2055123377"/>
                    </a:ext>
                  </a:extLst>
                </a:gridCol>
                <a:gridCol w="6163275">
                  <a:extLst>
                    <a:ext uri="{9D8B030D-6E8A-4147-A177-3AD203B41FA5}">
                      <a16:colId xmlns:a16="http://schemas.microsoft.com/office/drawing/2014/main" val="302330678"/>
                    </a:ext>
                  </a:extLst>
                </a:gridCol>
                <a:gridCol w="924492">
                  <a:extLst>
                    <a:ext uri="{9D8B030D-6E8A-4147-A177-3AD203B41FA5}">
                      <a16:colId xmlns:a16="http://schemas.microsoft.com/office/drawing/2014/main" val="14401071"/>
                    </a:ext>
                  </a:extLst>
                </a:gridCol>
                <a:gridCol w="1848983">
                  <a:extLst>
                    <a:ext uri="{9D8B030D-6E8A-4147-A177-3AD203B41FA5}">
                      <a16:colId xmlns:a16="http://schemas.microsoft.com/office/drawing/2014/main" val="682981299"/>
                    </a:ext>
                  </a:extLst>
                </a:gridCol>
              </a:tblGrid>
              <a:tr h="31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버전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일자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주요 내역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작성자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비고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61"/>
                  </a:ext>
                </a:extLst>
              </a:tr>
              <a:tr h="44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V0.1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2021-05-26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초안 작성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김민정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67750"/>
                  </a:ext>
                </a:extLst>
              </a:tr>
              <a:tr h="44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V0.2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2021-05-28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최고관리자 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(</a:t>
                      </a: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안랩관리자 계정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) – </a:t>
                      </a: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소재 검수 화면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김민정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80406"/>
                  </a:ext>
                </a:extLst>
              </a:tr>
              <a:tr h="44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V0.3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2021-06-01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소재 이미지 미리보기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, </a:t>
                      </a: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캠페인에 소재 사이즈별 노출비율 화면 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(p. 8 ~ 10)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캠페인에 소재 연결 방식 수정 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(p. 6, 10)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김민정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96411"/>
                  </a:ext>
                </a:extLst>
              </a:tr>
              <a:tr h="44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V0.4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2021-06-02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소재 검수 상태값 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‘</a:t>
                      </a: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반려</a:t>
                      </a: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’ </a:t>
                      </a: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삭제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김민정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59691"/>
                  </a:ext>
                </a:extLst>
              </a:tr>
              <a:tr h="44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V0.5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2021-06-03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소재 검수 상태값</a:t>
                      </a:r>
                      <a:r>
                        <a:rPr lang="ko-KR" altLang="en-US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 </a:t>
                      </a:r>
                      <a:r>
                        <a:rPr lang="en-US" altLang="ko-KR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(</a:t>
                      </a:r>
                      <a:r>
                        <a:rPr lang="ko-KR" altLang="en-US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대기</a:t>
                      </a:r>
                      <a:r>
                        <a:rPr lang="en-US" altLang="ko-KR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, </a:t>
                      </a:r>
                      <a:r>
                        <a:rPr lang="ko-KR" altLang="en-US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승인</a:t>
                      </a:r>
                      <a:r>
                        <a:rPr lang="en-US" altLang="ko-KR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) -&gt; (</a:t>
                      </a:r>
                      <a:r>
                        <a:rPr lang="ko-KR" altLang="en-US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대기</a:t>
                      </a:r>
                      <a:r>
                        <a:rPr lang="en-US" altLang="ko-KR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, </a:t>
                      </a:r>
                      <a:r>
                        <a:rPr lang="ko-KR" altLang="en-US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승인</a:t>
                      </a:r>
                      <a:r>
                        <a:rPr lang="en-US" altLang="ko-KR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, </a:t>
                      </a:r>
                      <a:r>
                        <a:rPr lang="ko-KR" altLang="en-US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반려</a:t>
                      </a:r>
                      <a:r>
                        <a:rPr lang="en-US" altLang="ko-KR" sz="1000" b="1" kern="1200" baseline="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)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smtClean="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latin typeface="+mj-lt"/>
                          <a:ea typeface="+mj-ea"/>
                          <a:cs typeface="Tahoma" pitchFamily="34" charset="0"/>
                        </a:rPr>
                        <a:t>김민정</a:t>
                      </a: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kern="120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j-lt"/>
                        <a:ea typeface="+mj-ea"/>
                        <a:cs typeface="Tahoma" pitchFamily="34" charset="0"/>
                      </a:endParaRPr>
                    </a:p>
                  </a:txBody>
                  <a:tcPr marL="63400" marR="63400" marT="31700" marB="317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188575"/>
                  </a:ext>
                </a:extLst>
              </a:tr>
            </a:tbl>
          </a:graphicData>
        </a:graphic>
      </p:graphicFrame>
      <p:sp>
        <p:nvSpPr>
          <p:cNvPr id="37" name="제목 1"/>
          <p:cNvSpPr txBox="1">
            <a:spLocks/>
          </p:cNvSpPr>
          <p:nvPr/>
        </p:nvSpPr>
        <p:spPr>
          <a:xfrm>
            <a:off x="357566" y="194609"/>
            <a:ext cx="3067647" cy="242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+mj-ea"/>
                <a:cs typeface="Tahoma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211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389385"/>
            <a:ext cx="9011708" cy="4252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7" y="413694"/>
            <a:ext cx="1643410" cy="3549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05" y="449172"/>
            <a:ext cx="910270" cy="305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67" y="814647"/>
            <a:ext cx="9011708" cy="57344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110" y="6327654"/>
            <a:ext cx="1877939" cy="16394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97297" y="1108029"/>
            <a:ext cx="7338848" cy="2841727"/>
          </a:xfrm>
          <a:prstGeom prst="roundRect">
            <a:avLst>
              <a:gd name="adj" fmla="val 5827"/>
            </a:avLst>
          </a:prstGeom>
          <a:solidFill>
            <a:schemeClr val="bg1"/>
          </a:solidFill>
          <a:ln>
            <a:solidFill>
              <a:srgbClr val="154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61583" y="1232211"/>
            <a:ext cx="16898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광고주</a:t>
            </a:r>
            <a:r>
              <a: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B(BBB) - </a:t>
            </a:r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</a:t>
            </a:r>
            <a:r>
              <a: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 검수 히스토리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35653" y="1542624"/>
            <a:ext cx="6439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235653" y="1777969"/>
            <a:ext cx="10703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승인 </a:t>
            </a:r>
            <a:r>
              <a:rPr lang="en-US" altLang="ko-KR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/ </a:t>
            </a:r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반려 히스토리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316416" y="1817841"/>
            <a:ext cx="0" cy="2000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475739" y="1811267"/>
            <a:ext cx="49244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승인    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75107" y="2273561"/>
            <a:ext cx="6439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75107" y="246803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메모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316416" y="2434751"/>
            <a:ext cx="0" cy="2000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199" y="3520025"/>
            <a:ext cx="1466850" cy="381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2489263" y="2383941"/>
            <a:ext cx="5288778" cy="9803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395929" y="3478238"/>
            <a:ext cx="6439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134"/>
          <p:cNvGraphicFramePr>
            <a:graphicFrameLocks noGrp="1"/>
          </p:cNvGraphicFramePr>
          <p:nvPr>
            <p:extLst/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3" name="표 6"/>
          <p:cNvGraphicFramePr>
            <a:graphicFrameLocks noGrp="1"/>
          </p:cNvGraphicFramePr>
          <p:nvPr>
            <p:extLst/>
          </p:nvPr>
        </p:nvGraphicFramePr>
        <p:xfrm>
          <a:off x="9186862" y="376587"/>
          <a:ext cx="2905126" cy="230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클릭한 해당 광고주명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(ID),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소재명 반영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승인</a:t>
                      </a:r>
                      <a:r>
                        <a:rPr lang="en-US" altLang="ko-KR" sz="800" baseline="0" smtClean="0"/>
                        <a:t>, </a:t>
                      </a:r>
                      <a:r>
                        <a:rPr lang="ko-KR" altLang="en-US" sz="800" baseline="0" smtClean="0"/>
                        <a:t>반려 버튼 클릭한 일자별 리스트 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최신 일자가 첫번째 줄에 노출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형식</a:t>
                      </a:r>
                      <a:r>
                        <a:rPr lang="en-US" altLang="ko-KR" sz="800" baseline="0" smtClean="0"/>
                        <a:t>: </a:t>
                      </a:r>
                      <a:r>
                        <a:rPr lang="ko-KR" altLang="en-US" sz="800" baseline="0" smtClean="0"/>
                        <a:t>연도</a:t>
                      </a:r>
                      <a:r>
                        <a:rPr lang="en-US" altLang="ko-KR" sz="800" baseline="0" smtClean="0"/>
                        <a:t>-</a:t>
                      </a:r>
                      <a:r>
                        <a:rPr lang="ko-KR" altLang="en-US" sz="800" baseline="0" smtClean="0"/>
                        <a:t>월</a:t>
                      </a:r>
                      <a:r>
                        <a:rPr lang="en-US" altLang="ko-KR" sz="800" baseline="0" smtClean="0"/>
                        <a:t>-</a:t>
                      </a:r>
                      <a:r>
                        <a:rPr lang="ko-KR" altLang="en-US" sz="800" baseline="0" smtClean="0"/>
                        <a:t>일 시간</a:t>
                      </a:r>
                      <a:r>
                        <a:rPr lang="en-US" altLang="ko-KR" sz="800" baseline="0" smtClean="0"/>
                        <a:t>-</a:t>
                      </a:r>
                      <a:r>
                        <a:rPr lang="ko-KR" altLang="en-US" sz="800" baseline="0" smtClean="0"/>
                        <a:t>분</a:t>
                      </a:r>
                      <a:r>
                        <a:rPr lang="en-US" altLang="ko-KR" sz="800" baseline="0" smtClean="0"/>
                        <a:t>-</a:t>
                      </a:r>
                      <a:r>
                        <a:rPr lang="ko-KR" altLang="en-US" sz="800" baseline="0" smtClean="0"/>
                        <a:t>초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네트워크광고통계 </a:t>
                      </a:r>
                      <a:r>
                        <a:rPr lang="en-US" altLang="ko-KR" sz="800" baseline="0" smtClean="0"/>
                        <a:t>&gt; </a:t>
                      </a:r>
                      <a:r>
                        <a:rPr lang="ko-KR" altLang="en-US" sz="800" baseline="0" smtClean="0"/>
                        <a:t>관리 페이지의 등록일 항목과 형식 동일함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앞 화면에서 메모 입력란이 작아서 생략된 메모 내용 노출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 메모값 추가 입력 가능한 입력란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취소 버튼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이전 화면으로 이동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저장 버튼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입력한 메모값 저장되며 이전 화면으로 이동 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홈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검수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히스토리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4864" y="2451441"/>
            <a:ext cx="10045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6</a:t>
            </a:r>
            <a:r>
              <a:rPr lang="ko-KR" altLang="en-US" sz="600" smtClean="0"/>
              <a:t>월에 일시 홀딩 요청</a:t>
            </a:r>
            <a:endParaRPr lang="ko-KR" altLang="en-US" sz="600"/>
          </a:p>
        </p:txBody>
      </p:sp>
      <p:sp>
        <p:nvSpPr>
          <p:cNvPr id="36" name="직사각형 35"/>
          <p:cNvSpPr/>
          <p:nvPr/>
        </p:nvSpPr>
        <p:spPr>
          <a:xfrm>
            <a:off x="1294866" y="1208026"/>
            <a:ext cx="977913" cy="22421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37" name="타원형 설명선 36"/>
          <p:cNvSpPr/>
          <p:nvPr/>
        </p:nvSpPr>
        <p:spPr>
          <a:xfrm>
            <a:off x="2131297" y="1012155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75" y="505706"/>
            <a:ext cx="212216" cy="21221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2825" y="1856760"/>
            <a:ext cx="720044" cy="11213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475739" y="2031709"/>
            <a:ext cx="46038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반려   </a:t>
            </a:r>
            <a:endParaRPr lang="ko-KR" altLang="en-US" sz="7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7392" y="2069946"/>
            <a:ext cx="790909" cy="141463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461451" y="1784450"/>
            <a:ext cx="1086849" cy="4441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44" name="직사각형 43"/>
          <p:cNvSpPr/>
          <p:nvPr/>
        </p:nvSpPr>
        <p:spPr>
          <a:xfrm>
            <a:off x="2461450" y="2391600"/>
            <a:ext cx="5360827" cy="99032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45" name="타원형 설명선 44"/>
          <p:cNvSpPr/>
          <p:nvPr/>
        </p:nvSpPr>
        <p:spPr>
          <a:xfrm>
            <a:off x="7665933" y="2228202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27340" y="1579318"/>
            <a:ext cx="533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* </a:t>
            </a:r>
            <a:r>
              <a:rPr lang="ko-KR" altLang="en-US" sz="800" smtClean="0">
                <a:latin typeface="+mn-ea"/>
              </a:rPr>
              <a:t>진행중인 소재를 중간에 반려해도 실시간으로 송출이 중단되지 않습니다</a:t>
            </a:r>
            <a:r>
              <a:rPr lang="en-US" altLang="ko-KR" sz="800" smtClean="0">
                <a:latin typeface="+mn-ea"/>
              </a:rPr>
              <a:t>. (</a:t>
            </a:r>
            <a:r>
              <a:rPr lang="ko-KR" altLang="en-US" sz="800" smtClean="0">
                <a:latin typeface="+mn-ea"/>
              </a:rPr>
              <a:t>송출 중단까지 최대 </a:t>
            </a:r>
            <a:r>
              <a:rPr lang="en-US" altLang="ko-KR" sz="800" smtClean="0">
                <a:latin typeface="+mn-ea"/>
              </a:rPr>
              <a:t>7</a:t>
            </a:r>
            <a:r>
              <a:rPr lang="ko-KR" altLang="en-US" sz="800" smtClean="0">
                <a:latin typeface="+mn-ea"/>
              </a:rPr>
              <a:t>일 소요</a:t>
            </a:r>
            <a:r>
              <a:rPr lang="en-US" altLang="ko-KR" sz="800" smtClean="0">
                <a:latin typeface="+mn-ea"/>
              </a:rPr>
              <a:t>)</a:t>
            </a:r>
          </a:p>
        </p:txBody>
      </p:sp>
      <p:sp>
        <p:nvSpPr>
          <p:cNvPr id="43" name="타원형 설명선 42"/>
          <p:cNvSpPr/>
          <p:nvPr/>
        </p:nvSpPr>
        <p:spPr>
          <a:xfrm>
            <a:off x="3527156" y="175892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803948" y="39869"/>
            <a:ext cx="1302327" cy="3765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06/03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추가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1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349253" y="188416"/>
            <a:ext cx="3067647" cy="242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+mj-ea"/>
                <a:cs typeface="Tahoma" pitchFamily="34" charset="0"/>
              </a:rPr>
              <a:t>Flow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 panose="020B0503020000020004" pitchFamily="50" charset="-127"/>
              <a:ea typeface="+mj-ea"/>
              <a:cs typeface="Tahoma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1227" y="1273952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광고 목록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44732" y="1095262"/>
            <a:ext cx="779697" cy="645451"/>
          </a:xfrm>
          <a:prstGeom prst="ellipse">
            <a:avLst/>
          </a:prstGeom>
          <a:solidFill>
            <a:srgbClr val="154188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광고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1050585" y="169523"/>
            <a:ext cx="3176510" cy="220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smtClean="0">
                <a:latin typeface="+mn-ea"/>
              </a:rPr>
              <a:t>광고 </a:t>
            </a:r>
            <a:r>
              <a:rPr lang="en-US" altLang="ko-KR" sz="1400" smtClean="0">
                <a:latin typeface="+mn-ea"/>
              </a:rPr>
              <a:t>&gt; </a:t>
            </a:r>
            <a:r>
              <a:rPr lang="ko-KR" altLang="en-US" sz="1400" smtClean="0">
                <a:latin typeface="+mn-ea"/>
              </a:rPr>
              <a:t>캠페인</a:t>
            </a:r>
            <a:r>
              <a:rPr lang="en-US" altLang="ko-KR" sz="140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소재 등록 및 관리</a:t>
            </a:r>
            <a:endParaRPr lang="ko-KR" altLang="en-US" sz="140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720686" y="2276445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광고 등록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922684" y="992459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상세 관리</a:t>
            </a:r>
            <a:endParaRPr lang="ko-KR" altLang="en-US" sz="105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15728" y="1269586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리스트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922684" y="1435553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52181" y="4003452"/>
            <a:ext cx="897145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연결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5728" y="5007445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리스트 </a:t>
            </a:r>
            <a:endParaRPr lang="en-US" altLang="ko-KR" sz="1000" b="1" smtClean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3324429" y="1435555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576445" y="79279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+mn-ea"/>
              </a:rPr>
              <a:t>기존</a:t>
            </a:r>
            <a:endParaRPr lang="ko-KR" altLang="en-US" sz="1200" b="1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1595" y="335113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+mn-ea"/>
              </a:rPr>
              <a:t>변경</a:t>
            </a:r>
            <a:endParaRPr lang="ko-KR" altLang="en-US" sz="1200" b="1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58630" y="3663666"/>
            <a:ext cx="779697" cy="645451"/>
          </a:xfrm>
          <a:prstGeom prst="ellipse">
            <a:avLst/>
          </a:prstGeom>
          <a:solidFill>
            <a:srgbClr val="154188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광고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28707" y="3837779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캠페인 관리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331909" y="3999382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62" name="타원형 설명선 61"/>
          <p:cNvSpPr/>
          <p:nvPr/>
        </p:nvSpPr>
        <p:spPr>
          <a:xfrm>
            <a:off x="4668755" y="3663666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3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97010"/>
              </p:ext>
            </p:extLst>
          </p:nvPr>
        </p:nvGraphicFramePr>
        <p:xfrm>
          <a:off x="9031434" y="5132417"/>
          <a:ext cx="2905126" cy="120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 등록 메뉴 삭제</a:t>
                      </a:r>
                      <a:endParaRPr lang="en-US" altLang="ko-KR" sz="800" b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ko-KR" altLang="en-US" sz="800" b="1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관리 메뉴 통해서 접근할 수 있도록 수정</a:t>
                      </a:r>
                      <a:endParaRPr lang="ko-KR" altLang="en-US" sz="8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070916"/>
                  </a:ext>
                </a:extLst>
              </a:tr>
              <a:tr h="337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명칭 변경</a:t>
                      </a:r>
                      <a:r>
                        <a:rPr lang="en-US" altLang="ko-KR" sz="900" smtClean="0"/>
                        <a:t>: </a:t>
                      </a:r>
                      <a:r>
                        <a:rPr lang="ko-KR" altLang="en-US" sz="900" smtClean="0"/>
                        <a:t>광고 목록 </a:t>
                      </a:r>
                      <a:r>
                        <a:rPr lang="en-US" altLang="ko-KR" sz="900" smtClean="0"/>
                        <a:t>&gt; </a:t>
                      </a:r>
                      <a:r>
                        <a:rPr lang="ko-KR" altLang="en-US" sz="900" smtClean="0"/>
                        <a:t>캠페인 관리</a:t>
                      </a:r>
                      <a:endParaRPr lang="en-US" altLang="ko-KR" sz="90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300301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</a:t>
                      </a: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소재 등록 및 관리 화면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58836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3728707" y="5007445"/>
            <a:ext cx="1037852" cy="331934"/>
          </a:xfrm>
          <a:prstGeom prst="roundRect">
            <a:avLst/>
          </a:prstGeom>
          <a:solidFill>
            <a:srgbClr val="B7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  <a:latin typeface="+mn-ea"/>
              </a:rPr>
              <a:t>소재 관리</a:t>
            </a:r>
            <a:endParaRPr lang="ko-KR" altLang="en-US" sz="1200" b="1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3" y="2909065"/>
            <a:ext cx="11385547" cy="155257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4617789" y="4921308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9" y="1230917"/>
            <a:ext cx="1526185" cy="315469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>
          <a:xfrm flipH="1">
            <a:off x="2147934" y="1419300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9" y="3806181"/>
            <a:ext cx="1526185" cy="315469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 flipH="1">
            <a:off x="2147934" y="3994564"/>
            <a:ext cx="396798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79" name="모서리가 둥근 직사각형 78"/>
          <p:cNvSpPr/>
          <p:nvPr/>
        </p:nvSpPr>
        <p:spPr>
          <a:xfrm>
            <a:off x="5215728" y="2285594"/>
            <a:ext cx="1288104" cy="313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이미지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82" name="꺾인 연결선 81"/>
          <p:cNvCxnSpPr>
            <a:endCxn id="43" idx="1"/>
          </p:cNvCxnSpPr>
          <p:nvPr/>
        </p:nvCxnSpPr>
        <p:spPr>
          <a:xfrm rot="16200000" flipH="1">
            <a:off x="3064313" y="1786038"/>
            <a:ext cx="1006857" cy="305889"/>
          </a:xfrm>
          <a:prstGeom prst="bentConnector2">
            <a:avLst/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83" name="꺾인 연결선 82"/>
          <p:cNvCxnSpPr>
            <a:stCxn id="46" idx="2"/>
            <a:endCxn id="43" idx="0"/>
          </p:cNvCxnSpPr>
          <p:nvPr/>
        </p:nvCxnSpPr>
        <p:spPr>
          <a:xfrm rot="5400000">
            <a:off x="5648695" y="358404"/>
            <a:ext cx="508958" cy="33271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84" name="직선 연결선 83"/>
          <p:cNvCxnSpPr>
            <a:stCxn id="45" idx="1"/>
            <a:endCxn id="36" idx="3"/>
          </p:cNvCxnSpPr>
          <p:nvPr/>
        </p:nvCxnSpPr>
        <p:spPr>
          <a:xfrm flipH="1">
            <a:off x="4759079" y="1435553"/>
            <a:ext cx="456649" cy="4366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cxnSp>
        <p:nvCxnSpPr>
          <p:cNvPr id="85" name="직선 연결선 84"/>
          <p:cNvCxnSpPr>
            <a:stCxn id="79" idx="1"/>
            <a:endCxn id="43" idx="3"/>
          </p:cNvCxnSpPr>
          <p:nvPr/>
        </p:nvCxnSpPr>
        <p:spPr>
          <a:xfrm flipH="1">
            <a:off x="4758538" y="2442411"/>
            <a:ext cx="457190" cy="1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cxnSp>
        <p:nvCxnSpPr>
          <p:cNvPr id="86" name="꺾인 연결선 85"/>
          <p:cNvCxnSpPr>
            <a:stCxn id="45" idx="3"/>
            <a:endCxn id="44" idx="1"/>
          </p:cNvCxnSpPr>
          <p:nvPr/>
        </p:nvCxnSpPr>
        <p:spPr>
          <a:xfrm flipV="1">
            <a:off x="6503832" y="1158426"/>
            <a:ext cx="418852" cy="277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87" name="꺾인 연결선 86"/>
          <p:cNvCxnSpPr>
            <a:stCxn id="45" idx="3"/>
            <a:endCxn id="46" idx="1"/>
          </p:cNvCxnSpPr>
          <p:nvPr/>
        </p:nvCxnSpPr>
        <p:spPr>
          <a:xfrm>
            <a:off x="6503832" y="1435553"/>
            <a:ext cx="418852" cy="1659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88" name="모서리가 둥근 직사각형 87"/>
          <p:cNvSpPr/>
          <p:nvPr/>
        </p:nvSpPr>
        <p:spPr>
          <a:xfrm>
            <a:off x="5215728" y="3837779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리스트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89" name="직선 연결선 88"/>
          <p:cNvCxnSpPr>
            <a:stCxn id="88" idx="1"/>
            <a:endCxn id="58" idx="3"/>
          </p:cNvCxnSpPr>
          <p:nvPr/>
        </p:nvCxnSpPr>
        <p:spPr>
          <a:xfrm flipH="1">
            <a:off x="4766559" y="4003746"/>
            <a:ext cx="449169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92" name="모서리가 둥근 직사각형 91"/>
          <p:cNvSpPr/>
          <p:nvPr/>
        </p:nvSpPr>
        <p:spPr>
          <a:xfrm>
            <a:off x="6922684" y="3560358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상세 관리</a:t>
            </a:r>
            <a:endParaRPr lang="ko-KR" altLang="en-US" sz="105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922684" y="4003452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캠페인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94" name="꺾인 연결선 93"/>
          <p:cNvCxnSpPr>
            <a:endCxn id="92" idx="1"/>
          </p:cNvCxnSpPr>
          <p:nvPr/>
        </p:nvCxnSpPr>
        <p:spPr>
          <a:xfrm flipV="1">
            <a:off x="6503832" y="3726325"/>
            <a:ext cx="418852" cy="277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95" name="꺾인 연결선 94"/>
          <p:cNvCxnSpPr>
            <a:endCxn id="93" idx="1"/>
          </p:cNvCxnSpPr>
          <p:nvPr/>
        </p:nvCxnSpPr>
        <p:spPr>
          <a:xfrm>
            <a:off x="6503832" y="4003452"/>
            <a:ext cx="418852" cy="1659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96" name="직선 연결선 95"/>
          <p:cNvCxnSpPr>
            <a:endCxn id="93" idx="3"/>
          </p:cNvCxnSpPr>
          <p:nvPr/>
        </p:nvCxnSpPr>
        <p:spPr>
          <a:xfrm flipH="1">
            <a:off x="8210788" y="4169419"/>
            <a:ext cx="510141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cxnSp>
        <p:nvCxnSpPr>
          <p:cNvPr id="97" name="직선 연결선 96"/>
          <p:cNvCxnSpPr>
            <a:stCxn id="51" idx="1"/>
            <a:endCxn id="64" idx="3"/>
          </p:cNvCxnSpPr>
          <p:nvPr/>
        </p:nvCxnSpPr>
        <p:spPr>
          <a:xfrm flipH="1">
            <a:off x="4766559" y="5173412"/>
            <a:ext cx="449169" cy="0"/>
          </a:xfrm>
          <a:prstGeom prst="line">
            <a:avLst/>
          </a:prstGeom>
          <a:noFill/>
          <a:ln w="9525" cap="flat" cmpd="sng" algn="ctr">
            <a:solidFill>
              <a:srgbClr val="5F5F5F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101" name="모서리가 둥근 직사각형 100"/>
          <p:cNvSpPr/>
          <p:nvPr/>
        </p:nvSpPr>
        <p:spPr>
          <a:xfrm>
            <a:off x="6927090" y="4733452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상세 관리</a:t>
            </a:r>
            <a:endParaRPr lang="ko-KR" altLang="en-US" sz="1050" b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927090" y="5176546"/>
            <a:ext cx="1288104" cy="3319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  <a:latin typeface="+mn-ea"/>
              </a:rPr>
              <a:t>소재 등록</a:t>
            </a:r>
            <a:endParaRPr lang="ko-KR" altLang="en-US" sz="1000" b="1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03" name="꺾인 연결선 102"/>
          <p:cNvCxnSpPr>
            <a:endCxn id="101" idx="1"/>
          </p:cNvCxnSpPr>
          <p:nvPr/>
        </p:nvCxnSpPr>
        <p:spPr>
          <a:xfrm flipV="1">
            <a:off x="6508238" y="4899419"/>
            <a:ext cx="418852" cy="277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104" name="꺾인 연결선 103"/>
          <p:cNvCxnSpPr>
            <a:endCxn id="102" idx="1"/>
          </p:cNvCxnSpPr>
          <p:nvPr/>
        </p:nvCxnSpPr>
        <p:spPr>
          <a:xfrm>
            <a:off x="6508238" y="5176546"/>
            <a:ext cx="418852" cy="1659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cxnSp>
        <p:nvCxnSpPr>
          <p:cNvPr id="106" name="꺾인 연결선 105"/>
          <p:cNvCxnSpPr>
            <a:endCxn id="64" idx="1"/>
          </p:cNvCxnSpPr>
          <p:nvPr/>
        </p:nvCxnSpPr>
        <p:spPr>
          <a:xfrm rot="16200000" flipH="1">
            <a:off x="3001202" y="4445907"/>
            <a:ext cx="1169958" cy="285051"/>
          </a:xfrm>
          <a:prstGeom prst="bentConnector2">
            <a:avLst/>
          </a:prstGeom>
          <a:noFill/>
          <a:ln w="9525" cap="flat" cmpd="sng" algn="ctr">
            <a:solidFill>
              <a:srgbClr val="5F5F5F"/>
            </a:solidFill>
            <a:prstDash val="sysDash"/>
            <a:tailEnd type="triangle"/>
          </a:ln>
          <a:effectLst/>
        </p:spPr>
      </p:cxnSp>
      <p:sp>
        <p:nvSpPr>
          <p:cNvPr id="110" name="타원 109"/>
          <p:cNvSpPr/>
          <p:nvPr/>
        </p:nvSpPr>
        <p:spPr>
          <a:xfrm>
            <a:off x="9476798" y="3917188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360236" y="4921308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038260" y="4666421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050717" y="5132417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65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A52AAC-A8B4-489B-A44B-5EE12960592E}"/>
              </a:ext>
            </a:extLst>
          </p:cNvPr>
          <p:cNvSpPr txBox="1">
            <a:spLocks/>
          </p:cNvSpPr>
          <p:nvPr/>
        </p:nvSpPr>
        <p:spPr>
          <a:xfrm>
            <a:off x="323925" y="482286"/>
            <a:ext cx="2768480" cy="234717"/>
          </a:xfrm>
          <a:prstGeom prst="rect">
            <a:avLst/>
          </a:prstGeom>
        </p:spPr>
        <p:txBody>
          <a:bodyPr lIns="0" tIns="0" rIns="0" bIns="0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100" b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Tahoma" pitchFamily="34" charset="0"/>
              </a:rPr>
              <a:t>안랩애즈</a:t>
            </a:r>
            <a:endParaRPr lang="en-US" altLang="ko-KR" sz="1100" b="1" dirty="0">
              <a:solidFill>
                <a:sysClr val="windowText" lastClr="000000">
                  <a:lumMod val="75000"/>
                  <a:lumOff val="25000"/>
                </a:sysClr>
              </a:solidFill>
              <a:cs typeface="Tahoma" pitchFamily="34" charset="0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323925" y="217428"/>
            <a:ext cx="1410473" cy="201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+mj-ea"/>
                <a:cs typeface="Tahoma" pitchFamily="34" charset="0"/>
              </a:rPr>
              <a:t>계정별 메뉴 구조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 panose="020B0503020000020004" pitchFamily="50" charset="-127"/>
              <a:ea typeface="+mj-ea"/>
              <a:cs typeface="Tahoma" pitchFamily="34" charset="0"/>
            </a:endParaRPr>
          </a:p>
        </p:txBody>
      </p:sp>
      <p:sp>
        <p:nvSpPr>
          <p:cNvPr id="38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495" y="5327007"/>
            <a:ext cx="1510052" cy="141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인라이플</a:t>
            </a:r>
            <a:endParaRPr lang="en-US" altLang="ko-KR" sz="1100" b="1" smtClean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endParaRPr lang="en-US" altLang="ko-KR" sz="1050" smtClean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rekim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mjkim1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wsoh</a:t>
            </a: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hgbae</a:t>
            </a:r>
            <a:endParaRPr lang="en-US" altLang="ko-KR" sz="1050">
              <a:latin typeface="+mn-ea"/>
              <a:ea typeface="+mn-ea"/>
            </a:endParaRPr>
          </a:p>
        </p:txBody>
      </p:sp>
      <p:sp>
        <p:nvSpPr>
          <p:cNvPr id="39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1607220" y="1037561"/>
            <a:ext cx="1233181" cy="270871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인라이플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2230522" y="1390447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452416" y="1938171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광고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452416" y="166405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개요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444426" y="2776227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452416" y="4176668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6256" y="5331067"/>
            <a:ext cx="1135104" cy="8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안랩 관리자</a:t>
            </a:r>
            <a:endParaRPr lang="en-US" altLang="ko-KR" sz="1100" b="1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ts val="609"/>
              </a:spcBef>
            </a:pPr>
            <a:endParaRPr lang="en-US" altLang="ko-KR" sz="1100" b="1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>
                <a:latin typeface="+mn-ea"/>
                <a:ea typeface="+mn-ea"/>
              </a:rPr>
              <a:t>ahnlabad</a:t>
            </a:r>
          </a:p>
        </p:txBody>
      </p:sp>
      <p:sp>
        <p:nvSpPr>
          <p:cNvPr id="73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4380174" y="1025372"/>
            <a:ext cx="1233181" cy="270871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안랩 관리자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5003476" y="1378258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180407" y="892322"/>
            <a:ext cx="2094808" cy="41368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87805" y="892322"/>
            <a:ext cx="2202873" cy="41368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340" y="5327007"/>
            <a:ext cx="1485621" cy="70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안랩 하우스 관리자</a:t>
            </a:r>
            <a:endParaRPr lang="en-US" altLang="ko-KR" sz="1100" b="1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ts val="609"/>
              </a:spcBef>
            </a:pPr>
            <a:endParaRPr lang="en-US" altLang="ko-KR" sz="1100" b="1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>
                <a:latin typeface="+mn-ea"/>
                <a:ea typeface="+mn-ea"/>
              </a:rPr>
              <a:t>ahnlabhouse</a:t>
            </a:r>
          </a:p>
        </p:txBody>
      </p:sp>
      <p:sp>
        <p:nvSpPr>
          <p:cNvPr id="78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7049850" y="965649"/>
            <a:ext cx="1233181" cy="391237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안랩 하우스 </a:t>
            </a:r>
            <a:endParaRPr lang="en-US" altLang="ko-KR" sz="1100" b="1" smtClean="0">
              <a:latin typeface="+mn-ea"/>
            </a:endParaRPr>
          </a:p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관리자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7673151" y="1378257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682172" y="892322"/>
            <a:ext cx="1978429" cy="33829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538941" y="5661692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7" y="2220141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광고 목록 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</a:rPr>
              <a:t>캠페인 관리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7" y="250078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6335" y="3051516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6335" y="3332155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시간대별통계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7" y="360918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7" y="3892924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6" y="4451957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결제목록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1762296" y="472716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결제하기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229482" y="191828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광고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229482" y="1644167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개요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221492" y="2756340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229482" y="4156781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결제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43401" y="3031629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43401" y="3312268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시간대별통계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39363" y="3589293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39363" y="3873037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39362" y="443207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결제목록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39362" y="4707273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결제하기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6881872" y="1964721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광고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6873882" y="2802777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95791" y="3078066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95791" y="3358705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시간대별통계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91753" y="363573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91753" y="3919474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8">
            <a:extLst>
              <a:ext uri="{FF2B5EF4-FFF2-40B4-BE49-F238E27FC236}">
                <a16:creationId xmlns:a16="http://schemas.microsoft.com/office/drawing/2014/main" id="{1D4E54C6-B7DD-4550-AFA3-DF1A0CDE48D5}"/>
              </a:ext>
            </a:extLst>
          </p:cNvPr>
          <p:cNvSpPr/>
          <p:nvPr/>
        </p:nvSpPr>
        <p:spPr>
          <a:xfrm>
            <a:off x="9632575" y="965649"/>
            <a:ext cx="1233181" cy="391237"/>
          </a:xfrm>
          <a:prstGeom prst="roundRect">
            <a:avLst>
              <a:gd name="adj" fmla="val 0"/>
            </a:avLst>
          </a:prstGeom>
          <a:solidFill>
            <a:srgbClr val="1F4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latin typeface="+mn-ea"/>
              </a:rPr>
              <a:t>직광고주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3030096-741A-41E1-902A-065E460FD9FB}"/>
              </a:ext>
            </a:extLst>
          </p:cNvPr>
          <p:cNvCxnSpPr/>
          <p:nvPr/>
        </p:nvCxnSpPr>
        <p:spPr>
          <a:xfrm>
            <a:off x="10255876" y="1378257"/>
            <a:ext cx="0" cy="2558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9264897" y="892322"/>
            <a:ext cx="1978429" cy="41368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469780" y="1939017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광고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469780" y="1664900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개요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461790" y="2777073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469780" y="4177514"/>
            <a:ext cx="1572191" cy="24056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결제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83699" y="3052362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일자별통계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83699" y="3333001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시간대별통계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79661" y="3610026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지면별통계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79661" y="3893770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캠페인별통계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79660" y="4452803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결제목록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텍스트 개체 틀 8">
            <a:extLst>
              <a:ext uri="{FF2B5EF4-FFF2-40B4-BE49-F238E27FC236}">
                <a16:creationId xmlns:a16="http://schemas.microsoft.com/office/drawing/2014/main" id="{800594B6-3A34-4071-AB48-74E7644E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064" y="5338180"/>
            <a:ext cx="1485621" cy="70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ko-KR" altLang="en-US" sz="1100" b="1" smtClean="0">
                <a:latin typeface="+mn-ea"/>
                <a:ea typeface="+mn-ea"/>
              </a:rPr>
              <a:t>직광고주</a:t>
            </a:r>
            <a:endParaRPr lang="en-US" altLang="ko-KR" sz="1100" b="1" smtClean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endParaRPr lang="en-US" altLang="ko-KR" sz="1100" b="1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spcBef>
                <a:spcPts val="609"/>
              </a:spcBef>
            </a:pPr>
            <a:r>
              <a:rPr lang="en-US" altLang="ko-KR" sz="1050" smtClean="0">
                <a:latin typeface="+mn-ea"/>
                <a:ea typeface="+mn-ea"/>
              </a:rPr>
              <a:t>testttt</a:t>
            </a:r>
            <a:endParaRPr lang="en-US" altLang="ko-KR" sz="1050">
              <a:latin typeface="+mn-ea"/>
              <a:ea typeface="+mn-ea"/>
            </a:endParaRPr>
          </a:p>
        </p:txBody>
      </p:sp>
      <p:sp>
        <p:nvSpPr>
          <p:cNvPr id="133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79660" y="4733442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+mn-ea"/>
              </a:rPr>
              <a:t>결제하기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6887054" y="1669813"/>
            <a:ext cx="1572191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개요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762296" y="2514379"/>
            <a:ext cx="1280537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36" name="타원 135"/>
          <p:cNvSpPr/>
          <p:nvPr/>
        </p:nvSpPr>
        <p:spPr>
          <a:xfrm>
            <a:off x="1827851" y="2531650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25288" y="2205848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광고 목록 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</a:rPr>
              <a:t>캠페인 관리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8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4525288" y="2486487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525287" y="2500086"/>
            <a:ext cx="1280537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40" name="타원 139"/>
          <p:cNvSpPr/>
          <p:nvPr/>
        </p:nvSpPr>
        <p:spPr>
          <a:xfrm>
            <a:off x="4590842" y="2517357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77678" y="2248465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광고 목록 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</a:rPr>
              <a:t>캠페인 관리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6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7177678" y="2529104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7177677" y="2542703"/>
            <a:ext cx="1280537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48" name="타원 147"/>
          <p:cNvSpPr/>
          <p:nvPr/>
        </p:nvSpPr>
        <p:spPr>
          <a:xfrm>
            <a:off x="7243232" y="2559974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9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52542" y="2221663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smtClean="0">
                <a:solidFill>
                  <a:schemeClr val="tx1"/>
                </a:solidFill>
                <a:latin typeface="+mn-ea"/>
              </a:rPr>
              <a:t>광고 목록 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</a:rPr>
              <a:t>캠페인 관리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0" name="모서리가 둥근 직사각형 66">
            <a:extLst>
              <a:ext uri="{FF2B5EF4-FFF2-40B4-BE49-F238E27FC236}">
                <a16:creationId xmlns:a16="http://schemas.microsoft.com/office/drawing/2014/main" id="{24460E99-F0CB-4894-82F4-60CF23F3CF87}"/>
              </a:ext>
            </a:extLst>
          </p:cNvPr>
          <p:cNvSpPr/>
          <p:nvPr/>
        </p:nvSpPr>
        <p:spPr>
          <a:xfrm>
            <a:off x="9752542" y="2502302"/>
            <a:ext cx="1276385" cy="240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소재 관리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752541" y="2515901"/>
            <a:ext cx="1280537" cy="225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52" name="타원 151"/>
          <p:cNvSpPr/>
          <p:nvPr/>
        </p:nvSpPr>
        <p:spPr>
          <a:xfrm>
            <a:off x="9818096" y="2533172"/>
            <a:ext cx="172528" cy="172528"/>
          </a:xfrm>
          <a:prstGeom prst="ellipse">
            <a:avLst/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N</a:t>
            </a:r>
            <a:endParaRPr lang="ko-KR" altLang="en-US" sz="10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191753" y="3052556"/>
            <a:ext cx="1276385" cy="11211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cxnSp>
        <p:nvCxnSpPr>
          <p:cNvPr id="154" name="꺾인 연결선 153"/>
          <p:cNvCxnSpPr>
            <a:stCxn id="153" idx="2"/>
          </p:cNvCxnSpPr>
          <p:nvPr/>
        </p:nvCxnSpPr>
        <p:spPr>
          <a:xfrm rot="16200000" flipH="1">
            <a:off x="7691140" y="4312509"/>
            <a:ext cx="278255" cy="64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29496" y="4452803"/>
            <a:ext cx="171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금액 항목 없음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6554" y="389385"/>
            <a:ext cx="1215487" cy="6204686"/>
            <a:chOff x="136554" y="389385"/>
            <a:chExt cx="1215487" cy="60862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09612" y="389385"/>
            <a:ext cx="7850430" cy="4137984"/>
            <a:chOff x="2261937" y="403654"/>
            <a:chExt cx="6905893" cy="36401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1937" y="403654"/>
              <a:ext cx="6905893" cy="364011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4546" y="714876"/>
              <a:ext cx="958816" cy="25567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662210" y="819095"/>
              <a:ext cx="802106" cy="20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smtClean="0"/>
                <a:t>캠페인 관리</a:t>
              </a:r>
              <a:endParaRPr lang="ko-KR" altLang="en-US" sz="900" b="1"/>
            </a:p>
          </p:txBody>
        </p:sp>
      </p:grpSp>
      <p:graphicFrame>
        <p:nvGraphicFramePr>
          <p:cNvPr id="13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32842"/>
              </p:ext>
            </p:extLst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캠페인 등록 화면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(p. 6)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캠페인의 소재별 노출 비율 팝업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(p. 11)</a:t>
                      </a: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87958"/>
              </p:ext>
            </p:extLst>
          </p:nvPr>
        </p:nvGraphicFramePr>
        <p:xfrm>
          <a:off x="9186862" y="376587"/>
          <a:ext cx="2905126" cy="127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정렬기능 삭제</a:t>
                      </a:r>
                      <a:endParaRPr lang="en-US" altLang="ko-KR" sz="9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7056" y="1534133"/>
            <a:ext cx="7862986" cy="505993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t="28370"/>
          <a:stretch/>
        </p:blipFill>
        <p:spPr>
          <a:xfrm>
            <a:off x="1330623" y="1720919"/>
            <a:ext cx="7820749" cy="296404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7521" y="1468525"/>
            <a:ext cx="62521" cy="206943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188631" y="1532856"/>
            <a:ext cx="336952" cy="351681"/>
            <a:chOff x="2436780" y="5499066"/>
            <a:chExt cx="336952" cy="351681"/>
          </a:xfrm>
        </p:grpSpPr>
        <p:sp>
          <p:nvSpPr>
            <p:cNvPr id="20" name="타원형 설명선 19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14448" y="2216273"/>
            <a:ext cx="172224" cy="16299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2869073" y="1950848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구 명칭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목록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4307" y="448396"/>
            <a:ext cx="685800" cy="1905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9417" y="2845406"/>
            <a:ext cx="156538" cy="17144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9417" y="3178178"/>
            <a:ext cx="156538" cy="17144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3742" y="3452236"/>
            <a:ext cx="156538" cy="17144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4686760" y="2834016"/>
            <a:ext cx="172224" cy="16299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811168" y="2498783"/>
            <a:ext cx="336952" cy="351681"/>
            <a:chOff x="2436780" y="5499066"/>
            <a:chExt cx="336952" cy="351681"/>
          </a:xfrm>
        </p:grpSpPr>
        <p:sp>
          <p:nvSpPr>
            <p:cNvPr id="42" name="타원형 설명선 41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#2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38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93879"/>
              </p:ext>
            </p:extLst>
          </p:nvPr>
        </p:nvGraphicFramePr>
        <p:xfrm>
          <a:off x="9176974" y="5378091"/>
          <a:ext cx="2915014" cy="1215980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2575" y="516067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93082"/>
              </p:ext>
            </p:extLst>
          </p:nvPr>
        </p:nvGraphicFramePr>
        <p:xfrm>
          <a:off x="9186862" y="376588"/>
          <a:ext cx="2905126" cy="2125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198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 변경</a:t>
                      </a:r>
                      <a:endParaRPr lang="en-US" altLang="ko-KR" sz="9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 광고제목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캠페인명</a:t>
                      </a:r>
                      <a:endParaRPr lang="en-US" altLang="ko-KR" sz="9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55834"/>
                  </a:ext>
                </a:extLst>
              </a:tr>
              <a:tr h="2490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항목 삭제 요청</a:t>
                      </a:r>
                      <a:endParaRPr lang="en-US" altLang="ko-KR" sz="9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4108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사이즈 </a:t>
                      </a:r>
                      <a:r>
                        <a:rPr lang="en-US" altLang="ko-KR" sz="800" baseline="0" smtClean="0"/>
                        <a:t>select box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디폴트 텍스트</a:t>
                      </a:r>
                      <a:r>
                        <a:rPr lang="en-US" altLang="ko-KR" sz="800" baseline="0" smtClean="0"/>
                        <a:t>: “</a:t>
                      </a:r>
                      <a:r>
                        <a:rPr lang="ko-KR" altLang="en-US" sz="800" baseline="0" smtClean="0"/>
                        <a:t>소재 사이즈 선택</a:t>
                      </a:r>
                      <a:r>
                        <a:rPr lang="en-US" altLang="ko-KR" sz="800" baseline="0" smtClean="0"/>
                        <a:t>＂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선택 항목</a:t>
                      </a:r>
                      <a:r>
                        <a:rPr lang="en-US" altLang="ko-KR" sz="800" baseline="0" smtClean="0"/>
                        <a:t>: 300*250, 970*90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3051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이미지 선택</a:t>
                      </a:r>
                      <a:endParaRPr lang="en-US" altLang="ko-KR" sz="800" baseline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ㄴ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latin typeface="+mn-ea"/>
                          <a:ea typeface="+mn-ea"/>
                        </a:rPr>
                        <a:t>디폴트 버튼 색상</a:t>
                      </a:r>
                      <a:r>
                        <a:rPr lang="en-US" altLang="ko-KR" sz="800" baseline="0" smtClean="0"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376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등록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5" y="401366"/>
            <a:ext cx="7856930" cy="528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3" y="934378"/>
            <a:ext cx="7861232" cy="367725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87228" y="1323107"/>
            <a:ext cx="2694074" cy="1436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06904" y="1902966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삭제 요청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4059739" y="120924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4" t="29992" r="28823" b="52865"/>
          <a:stretch/>
        </p:blipFill>
        <p:spPr>
          <a:xfrm>
            <a:off x="4464692" y="1686602"/>
            <a:ext cx="564643" cy="633339"/>
          </a:xfrm>
          <a:prstGeom prst="rect">
            <a:avLst/>
          </a:prstGeom>
        </p:spPr>
      </p:pic>
      <p:sp>
        <p:nvSpPr>
          <p:cNvPr id="18" name="Text Box"/>
          <p:cNvSpPr/>
          <p:nvPr/>
        </p:nvSpPr>
        <p:spPr>
          <a:xfrm>
            <a:off x="5643756" y="1505564"/>
            <a:ext cx="1206778" cy="24971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소재 사이즈 선택</a:t>
            </a:r>
            <a:endParaRPr lang="en-US" sz="80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722" y="1575206"/>
            <a:ext cx="152400" cy="1428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45151" y="1774099"/>
            <a:ext cx="1205383" cy="4583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43755" y="1804937"/>
            <a:ext cx="140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300*250</a:t>
            </a:r>
          </a:p>
          <a:p>
            <a:r>
              <a:rPr lang="en-US" altLang="ko-KR" sz="1000" smtClean="0"/>
              <a:t>970*90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5071092" y="1521908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소재 연결</a:t>
            </a:r>
            <a:endParaRPr lang="ko-KR" altLang="en-US" sz="700"/>
          </a:p>
        </p:txBody>
      </p:sp>
      <p:sp>
        <p:nvSpPr>
          <p:cNvPr id="33" name="직사각형 32"/>
          <p:cNvSpPr/>
          <p:nvPr/>
        </p:nvSpPr>
        <p:spPr>
          <a:xfrm>
            <a:off x="5629468" y="1505564"/>
            <a:ext cx="1235278" cy="7268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형 설명선 33"/>
          <p:cNvSpPr/>
          <p:nvPr/>
        </p:nvSpPr>
        <p:spPr>
          <a:xfrm>
            <a:off x="6790552" y="119202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형 설명선 35"/>
          <p:cNvSpPr/>
          <p:nvPr/>
        </p:nvSpPr>
        <p:spPr>
          <a:xfrm>
            <a:off x="7508481" y="120924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6"/>
          <a:srcRect b="51200"/>
          <a:stretch/>
        </p:blipFill>
        <p:spPr>
          <a:xfrm>
            <a:off x="1338476" y="4611632"/>
            <a:ext cx="7792678" cy="186398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36554" y="389385"/>
            <a:ext cx="1215487" cy="6086231"/>
            <a:chOff x="136554" y="389385"/>
            <a:chExt cx="1215487" cy="608623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90" name="직사각형 89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3080" y="989042"/>
            <a:ext cx="1338654" cy="12032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0358" y="637270"/>
            <a:ext cx="1089956" cy="21084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12231" y="675947"/>
            <a:ext cx="911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캠페인 등록</a:t>
            </a:r>
            <a:endParaRPr lang="ko-KR" altLang="en-US" sz="900" b="1"/>
          </a:p>
        </p:txBody>
      </p:sp>
      <p:sp>
        <p:nvSpPr>
          <p:cNvPr id="49" name="직사각형 48"/>
          <p:cNvSpPr/>
          <p:nvPr/>
        </p:nvSpPr>
        <p:spPr>
          <a:xfrm>
            <a:off x="1487830" y="1127680"/>
            <a:ext cx="364618" cy="10916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형 설명선 49"/>
          <p:cNvSpPr/>
          <p:nvPr/>
        </p:nvSpPr>
        <p:spPr>
          <a:xfrm>
            <a:off x="1821845" y="92517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12725" y="1080762"/>
            <a:ext cx="3546620" cy="1751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965498" y="103621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삭제 요청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50764" y="2087603"/>
            <a:ext cx="222150" cy="128990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6879033" y="1522963"/>
            <a:ext cx="777518" cy="235766"/>
            <a:chOff x="3256529" y="1555702"/>
            <a:chExt cx="777518" cy="23576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81535" y="1555702"/>
              <a:ext cx="665338" cy="2357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56529" y="1574961"/>
              <a:ext cx="7775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bg1"/>
                  </a:solidFill>
                </a:rPr>
                <a:t>이미지 선택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95896" y="1507594"/>
            <a:ext cx="696488" cy="2665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56" y="2090495"/>
            <a:ext cx="7861232" cy="4375900"/>
          </a:xfrm>
          <a:prstGeom prst="rect">
            <a:avLst/>
          </a:prstGeom>
        </p:spPr>
      </p:pic>
      <p:graphicFrame>
        <p:nvGraphicFramePr>
          <p:cNvPr id="1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02238"/>
              </p:ext>
            </p:extLst>
          </p:nvPr>
        </p:nvGraphicFramePr>
        <p:xfrm>
          <a:off x="9186613" y="4981151"/>
          <a:ext cx="2915014" cy="1626004"/>
        </p:xfrm>
        <a:graphic>
          <a:graphicData uri="http://schemas.openxmlformats.org/drawingml/2006/table">
            <a:tbl>
              <a:tblPr/>
              <a:tblGrid>
                <a:gridCol w="28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#1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사이즈 선택후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선택 버튼 클릭</a:t>
                      </a:r>
                      <a:endParaRPr lang="en-US" altLang="ko-KR" sz="9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latin typeface="+mn-ea"/>
                          <a:ea typeface="+mn-ea"/>
                        </a:rPr>
                        <a:t>ㄴ 버튼 클릭시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선택한 소재 사이즈의 소재 이미지 리스트 팝업 </a:t>
                      </a:r>
                      <a:r>
                        <a:rPr lang="en-US" altLang="ko-KR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(p 8 )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#2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#3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#4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44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#5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82214" y="4763733"/>
            <a:ext cx="2919413" cy="2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30409"/>
              </p:ext>
            </p:extLst>
          </p:nvPr>
        </p:nvGraphicFramePr>
        <p:xfrm>
          <a:off x="9186862" y="376587"/>
          <a:ext cx="2905126" cy="125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06787"/>
                  </a:ext>
                </a:extLst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45" y="426305"/>
            <a:ext cx="7856930" cy="528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59317"/>
            <a:ext cx="7861232" cy="36772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73407" y="192790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삭제 요청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698" y="1341420"/>
            <a:ext cx="7368833" cy="3295149"/>
          </a:xfrm>
          <a:prstGeom prst="rect">
            <a:avLst/>
          </a:prstGeom>
        </p:spPr>
      </p:pic>
      <p:sp>
        <p:nvSpPr>
          <p:cNvPr id="18" name="Text Box"/>
          <p:cNvSpPr/>
          <p:nvPr/>
        </p:nvSpPr>
        <p:spPr>
          <a:xfrm>
            <a:off x="2022150" y="1542584"/>
            <a:ext cx="1206778" cy="24971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300*250</a:t>
            </a:r>
            <a:endParaRPr lang="en-US" sz="80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116" y="1612226"/>
            <a:ext cx="152400" cy="1428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09467" y="1558075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소재 연결</a:t>
            </a:r>
            <a:endParaRPr lang="ko-KR" altLang="en-US" sz="7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133" y="2219326"/>
            <a:ext cx="7358883" cy="206692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8"/>
          <a:srcRect b="51200"/>
          <a:stretch/>
        </p:blipFill>
        <p:spPr>
          <a:xfrm>
            <a:off x="1335269" y="4628550"/>
            <a:ext cx="7790204" cy="18639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9698" y="1380060"/>
            <a:ext cx="7093975" cy="9673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3080" y="1022910"/>
            <a:ext cx="1338654" cy="12032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35706" y="143164"/>
            <a:ext cx="2983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등록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36554" y="389385"/>
            <a:ext cx="1215487" cy="6086231"/>
            <a:chOff x="136554" y="389385"/>
            <a:chExt cx="1215487" cy="608623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3180" y="389385"/>
              <a:ext cx="1143876" cy="492120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6554" y="5269382"/>
              <a:ext cx="1215487" cy="1206234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5736" y="1209244"/>
              <a:ext cx="1054728" cy="47735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6747" y="1734978"/>
              <a:ext cx="1033717" cy="526359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67716" y="1209248"/>
              <a:ext cx="801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캠페인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소재 관리</a:t>
              </a:r>
              <a:endParaRPr lang="en-US" altLang="ko-KR" sz="900" smtClean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0358" y="661333"/>
            <a:ext cx="1089956" cy="2108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612231" y="700010"/>
            <a:ext cx="911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캠페인 등록</a:t>
            </a:r>
            <a:endParaRPr lang="ko-KR" altLang="en-US" sz="900" b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90411" y="1037761"/>
            <a:ext cx="3639746" cy="29873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3080" y="1143238"/>
            <a:ext cx="324554" cy="17078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18183" y="1128604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캠페인명</a:t>
            </a:r>
            <a:endParaRPr lang="ko-KR" altLang="en-US" sz="700"/>
          </a:p>
        </p:txBody>
      </p:sp>
      <p:sp>
        <p:nvSpPr>
          <p:cNvPr id="55" name="직사각형 54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256529" y="1555702"/>
            <a:ext cx="777518" cy="235766"/>
            <a:chOff x="3256529" y="1555702"/>
            <a:chExt cx="777518" cy="23576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81535" y="1555702"/>
              <a:ext cx="665338" cy="235766"/>
            </a:xfrm>
            <a:prstGeom prst="roundRect">
              <a:avLst/>
            </a:prstGeom>
            <a:solidFill>
              <a:srgbClr val="154188"/>
            </a:solidFill>
            <a:ln>
              <a:solidFill>
                <a:srgbClr val="154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56529" y="1574961"/>
              <a:ext cx="7775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bg1"/>
                  </a:solidFill>
                </a:rPr>
                <a:t>이미지 선택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845114" y="1214792"/>
            <a:ext cx="336952" cy="351681"/>
            <a:chOff x="2436780" y="5499066"/>
            <a:chExt cx="336952" cy="351681"/>
          </a:xfrm>
        </p:grpSpPr>
        <p:sp>
          <p:nvSpPr>
            <p:cNvPr id="50" name="타원형 설명선 49"/>
            <p:cNvSpPr/>
            <p:nvPr/>
          </p:nvSpPr>
          <p:spPr>
            <a:xfrm>
              <a:off x="2481061" y="5601837"/>
              <a:ext cx="243125" cy="248910"/>
            </a:xfrm>
            <a:prstGeom prst="wedgeEllipseCallout">
              <a:avLst>
                <a:gd name="adj1" fmla="val -61079"/>
                <a:gd name="adj2" fmla="val 68463"/>
              </a:avLst>
            </a:prstGeom>
            <a:solidFill>
              <a:srgbClr val="ED7A2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36780" y="5499066"/>
              <a:ext cx="336952" cy="351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000" b="1" smtClean="0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#1</a:t>
              </a:r>
              <a:endParaRPr lang="ko-KR" altLang="en-US" sz="1000" b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Click"/>
          <p:cNvGrpSpPr>
            <a:grpSpLocks noChangeAspect="1"/>
          </p:cNvGrpSpPr>
          <p:nvPr/>
        </p:nvGrpSpPr>
        <p:grpSpPr>
          <a:xfrm>
            <a:off x="3659689" y="1684056"/>
            <a:ext cx="177765" cy="253342"/>
            <a:chOff x="5294313" y="2197100"/>
            <a:chExt cx="530225" cy="755651"/>
          </a:xfrm>
        </p:grpSpPr>
        <p:sp>
          <p:nvSpPr>
            <p:cNvPr id="53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3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그림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43" y="959317"/>
            <a:ext cx="7861232" cy="3677253"/>
          </a:xfrm>
          <a:prstGeom prst="rect">
            <a:avLst/>
          </a:prstGeom>
        </p:spPr>
      </p:pic>
      <p:graphicFrame>
        <p:nvGraphicFramePr>
          <p:cNvPr id="3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70454"/>
              </p:ext>
            </p:extLst>
          </p:nvPr>
        </p:nvGraphicFramePr>
        <p:xfrm>
          <a:off x="9186862" y="376587"/>
          <a:ext cx="2905126" cy="3999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사이즈</a:t>
                      </a:r>
                      <a:endParaRPr lang="en-US" altLang="ko-KR" sz="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소재 연결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노출되는 소재 이미지는 안랩에게 이미지 승인 검수받은 소재만 노출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ㄴ이미지 선택시 이미지 색상 변경되며 소재 선택됨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선택한 이미지 재클릭하면 이미지 색상 사라지며 소재 선택 해제됨</a:t>
                      </a:r>
                      <a:endParaRPr lang="en-US" altLang="ko-KR" sz="800" baseline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ㄴ </a:t>
                      </a:r>
                      <a:r>
                        <a:rPr lang="en-US" altLang="ko-KR" sz="800" baseline="0" smtClean="0"/>
                        <a:t>N</a:t>
                      </a:r>
                      <a:r>
                        <a:rPr lang="ko-KR" altLang="en-US" sz="800" baseline="0" smtClean="0"/>
                        <a:t>개 이미지 선택 가능</a:t>
                      </a: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취소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이전 페이지로 이동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저장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ㄴ 이미지 선택 후 저장 클릭시 소재 연결되며 이전 화면으로 이동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선택여부 선택박스</a:t>
                      </a: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ㄴ 이미지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선택 여부에 따라 필터하여 이미지 확인 가능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ㄴ 디폴트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ㄴ 선택 항목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미선택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ㄴ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을 선택한 경우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선택한 이미지만 노출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7488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확대 아이콘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</a:t>
                      </a: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ㄴ 이미지 미리보기 화면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(p. 9)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99577"/>
                  </a:ext>
                </a:extLst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0" y="414324"/>
            <a:ext cx="1143876" cy="49212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645" y="426305"/>
            <a:ext cx="7856930" cy="52815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/>
          <a:srcRect b="51200"/>
          <a:stretch/>
        </p:blipFill>
        <p:spPr>
          <a:xfrm>
            <a:off x="1338476" y="4636571"/>
            <a:ext cx="7792678" cy="186398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54" y="5294321"/>
            <a:ext cx="1215487" cy="1206234"/>
          </a:xfrm>
          <a:prstGeom prst="rect">
            <a:avLst/>
          </a:prstGeom>
        </p:spPr>
      </p:pic>
      <p:sp>
        <p:nvSpPr>
          <p:cNvPr id="34" name="타원형 설명선 33"/>
          <p:cNvSpPr/>
          <p:nvPr/>
        </p:nvSpPr>
        <p:spPr>
          <a:xfrm>
            <a:off x="1664696" y="50082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36" y="1209244"/>
            <a:ext cx="1054728" cy="94634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08" y="1695842"/>
            <a:ext cx="1033717" cy="526359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167716" y="1209248"/>
            <a:ext cx="801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/>
                </a:solidFill>
                <a:latin typeface="맑은 고딕" panose="020B0503020000020004" pitchFamily="50" charset="-127"/>
              </a:rPr>
              <a:t>캠페인 관리</a:t>
            </a:r>
            <a:endParaRPr lang="en-US" altLang="ko-KR" sz="90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/>
                </a:solidFill>
                <a:latin typeface="맑은 고딕" panose="020B0503020000020004" pitchFamily="50" charset="-127"/>
              </a:rPr>
              <a:t>소재 관리</a:t>
            </a:r>
            <a:endParaRPr lang="en-US" altLang="ko-KR" sz="90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53750" y="426305"/>
            <a:ext cx="9001147" cy="6115935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991016" y="694310"/>
            <a:ext cx="7428575" cy="5529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567819" y="5894452"/>
            <a:ext cx="840958" cy="241054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저장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673611" y="5895478"/>
            <a:ext cx="840958" cy="24105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취소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989856" y="775196"/>
            <a:ext cx="637291" cy="17994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b="1" smtClean="0">
                <a:latin typeface="+mn-ea"/>
              </a:rPr>
              <a:t>[300*250] </a:t>
            </a:r>
            <a:r>
              <a:rPr lang="ko-KR" altLang="en-US" sz="1000" b="1" smtClean="0">
                <a:latin typeface="+mn-ea"/>
              </a:rPr>
              <a:t>사이즈 소재 이미지</a:t>
            </a:r>
            <a:r>
              <a:rPr lang="en-US" altLang="ko-KR" sz="1000" b="1" smtClean="0">
                <a:latin typeface="+mn-ea"/>
              </a:rPr>
              <a:t> </a:t>
            </a:r>
            <a:endParaRPr lang="ko-KR" altLang="en-US" sz="1000" b="1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023417" y="748069"/>
            <a:ext cx="680692" cy="23966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3638128" y="5850040"/>
            <a:ext cx="1831647" cy="29835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형 설명선 217"/>
          <p:cNvSpPr/>
          <p:nvPr/>
        </p:nvSpPr>
        <p:spPr>
          <a:xfrm>
            <a:off x="5395121" y="5679601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2" name="타원형 설명선 221"/>
          <p:cNvSpPr/>
          <p:nvPr/>
        </p:nvSpPr>
        <p:spPr>
          <a:xfrm>
            <a:off x="1664695" y="505677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35706" y="143164"/>
            <a:ext cx="3588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등록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연결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팝업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9698" y="1098624"/>
            <a:ext cx="6909893" cy="3537945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3114" y="1729193"/>
            <a:ext cx="152400" cy="142875"/>
          </a:xfrm>
          <a:prstGeom prst="rect">
            <a:avLst/>
          </a:prstGeom>
        </p:spPr>
      </p:pic>
      <p:sp>
        <p:nvSpPr>
          <p:cNvPr id="156" name="모서리가 둥근 직사각형 155"/>
          <p:cNvSpPr/>
          <p:nvPr/>
        </p:nvSpPr>
        <p:spPr>
          <a:xfrm>
            <a:off x="3276288" y="1667462"/>
            <a:ext cx="665338" cy="235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3230926" y="1678542"/>
            <a:ext cx="777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이미지 선택</a:t>
            </a:r>
            <a:endParaRPr lang="ko-KR" altLang="en-US" sz="800" b="1"/>
          </a:p>
        </p:txBody>
      </p:sp>
      <p:pic>
        <p:nvPicPr>
          <p:cNvPr id="161" name="그림 1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5795" y="1339435"/>
            <a:ext cx="1155673" cy="1146644"/>
          </a:xfrm>
          <a:prstGeom prst="rect">
            <a:avLst/>
          </a:prstGeom>
        </p:spPr>
      </p:pic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13BEC05-6B3B-4A69-917B-E815712FE4FB}"/>
              </a:ext>
            </a:extLst>
          </p:cNvPr>
          <p:cNvCxnSpPr>
            <a:cxnSpLocks/>
          </p:cNvCxnSpPr>
          <p:nvPr/>
        </p:nvCxnSpPr>
        <p:spPr>
          <a:xfrm>
            <a:off x="8358629" y="1216735"/>
            <a:ext cx="0" cy="175658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그림 1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3854" y="1339435"/>
            <a:ext cx="1155673" cy="1146644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0409" y="1354704"/>
            <a:ext cx="1155673" cy="1146644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6313" y="1366506"/>
            <a:ext cx="1155673" cy="1146644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2217" y="1366506"/>
            <a:ext cx="1155673" cy="1146644"/>
          </a:xfrm>
          <a:prstGeom prst="rect">
            <a:avLst/>
          </a:prstGeom>
        </p:spPr>
      </p:pic>
      <p:sp>
        <p:nvSpPr>
          <p:cNvPr id="224" name="직사각형 223"/>
          <p:cNvSpPr/>
          <p:nvPr/>
        </p:nvSpPr>
        <p:spPr bwMode="auto">
          <a:xfrm>
            <a:off x="1667989" y="2469683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2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3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4 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5 </a:t>
            </a:r>
            <a:endParaRPr lang="ko-KR" altLang="en-US" sz="1000">
              <a:latin typeface="+mn-ea"/>
            </a:endParaRPr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092" y="2722803"/>
            <a:ext cx="1155673" cy="1146644"/>
          </a:xfrm>
          <a:prstGeom prst="rect">
            <a:avLst/>
          </a:prstGeom>
        </p:spPr>
      </p:pic>
      <p:pic>
        <p:nvPicPr>
          <p:cNvPr id="226" name="그림 2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5151" y="2722803"/>
            <a:ext cx="1155673" cy="1146644"/>
          </a:xfrm>
          <a:prstGeom prst="rect">
            <a:avLst/>
          </a:prstGeom>
        </p:spPr>
      </p:pic>
      <p:pic>
        <p:nvPicPr>
          <p:cNvPr id="227" name="그림 2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1706" y="2738072"/>
            <a:ext cx="1155673" cy="1146644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7610" y="2749874"/>
            <a:ext cx="1155673" cy="1146644"/>
          </a:xfrm>
          <a:prstGeom prst="rect">
            <a:avLst/>
          </a:prstGeom>
        </p:spPr>
      </p:pic>
      <p:pic>
        <p:nvPicPr>
          <p:cNvPr id="229" name="그림 2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514" y="2749874"/>
            <a:ext cx="1155673" cy="1146644"/>
          </a:xfrm>
          <a:prstGeom prst="rect">
            <a:avLst/>
          </a:prstGeom>
        </p:spPr>
      </p:pic>
      <p:sp>
        <p:nvSpPr>
          <p:cNvPr id="230" name="직사각형 229"/>
          <p:cNvSpPr/>
          <p:nvPr/>
        </p:nvSpPr>
        <p:spPr bwMode="auto">
          <a:xfrm>
            <a:off x="1667990" y="3961328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6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7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8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9 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10 </a:t>
            </a:r>
            <a:endParaRPr lang="ko-KR" altLang="en-US" sz="1000">
              <a:latin typeface="+mn-ea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092" y="4301423"/>
            <a:ext cx="1155673" cy="1146644"/>
          </a:xfrm>
          <a:prstGeom prst="rect">
            <a:avLst/>
          </a:prstGeom>
        </p:spPr>
      </p:pic>
      <p:pic>
        <p:nvPicPr>
          <p:cNvPr id="232" name="그림 2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5151" y="4301423"/>
            <a:ext cx="1155673" cy="1146644"/>
          </a:xfrm>
          <a:prstGeom prst="rect">
            <a:avLst/>
          </a:prstGeom>
        </p:spPr>
      </p:pic>
      <p:pic>
        <p:nvPicPr>
          <p:cNvPr id="233" name="그림 2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1706" y="4316692"/>
            <a:ext cx="1155673" cy="1146644"/>
          </a:xfrm>
          <a:prstGeom prst="rect">
            <a:avLst/>
          </a:prstGeom>
        </p:spPr>
      </p:pic>
      <p:pic>
        <p:nvPicPr>
          <p:cNvPr id="234" name="그림 2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7610" y="4328494"/>
            <a:ext cx="1155673" cy="1146644"/>
          </a:xfrm>
          <a:prstGeom prst="rect">
            <a:avLst/>
          </a:prstGeom>
        </p:spPr>
      </p:pic>
      <p:pic>
        <p:nvPicPr>
          <p:cNvPr id="235" name="그림 2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514" y="4328494"/>
            <a:ext cx="1155673" cy="1146644"/>
          </a:xfrm>
          <a:prstGeom prst="rect">
            <a:avLst/>
          </a:prstGeom>
        </p:spPr>
      </p:pic>
      <p:sp>
        <p:nvSpPr>
          <p:cNvPr id="236" name="직사각형 235"/>
          <p:cNvSpPr/>
          <p:nvPr/>
        </p:nvSpPr>
        <p:spPr>
          <a:xfrm>
            <a:off x="2844936" y="2771085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2815895" y="2747345"/>
            <a:ext cx="1080771" cy="107129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형 설명선 237"/>
          <p:cNvSpPr/>
          <p:nvPr/>
        </p:nvSpPr>
        <p:spPr>
          <a:xfrm>
            <a:off x="3742844" y="259509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9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3243" y="3471850"/>
            <a:ext cx="231741" cy="225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직사각형 239"/>
          <p:cNvSpPr/>
          <p:nvPr/>
        </p:nvSpPr>
        <p:spPr>
          <a:xfrm>
            <a:off x="1636141" y="1394479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5335584" y="4386278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2" name="그림 2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04" y="2263978"/>
            <a:ext cx="175188" cy="17518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03" y="2242301"/>
            <a:ext cx="175188" cy="175188"/>
          </a:xfrm>
          <a:prstGeom prst="rect">
            <a:avLst/>
          </a:prstGeom>
        </p:spPr>
      </p:pic>
      <p:pic>
        <p:nvPicPr>
          <p:cNvPr id="244" name="그림 2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58" y="2259409"/>
            <a:ext cx="175188" cy="175188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51" y="2273374"/>
            <a:ext cx="175188" cy="175188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59" y="2276852"/>
            <a:ext cx="175188" cy="175188"/>
          </a:xfrm>
          <a:prstGeom prst="rect">
            <a:avLst/>
          </a:prstGeom>
        </p:spPr>
      </p:pic>
      <p:pic>
        <p:nvPicPr>
          <p:cNvPr id="247" name="그림 2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49" y="3612682"/>
            <a:ext cx="175188" cy="175188"/>
          </a:xfrm>
          <a:prstGeom prst="rect">
            <a:avLst/>
          </a:prstGeom>
        </p:spPr>
      </p:pic>
      <p:pic>
        <p:nvPicPr>
          <p:cNvPr id="248" name="그림 24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48" y="3591005"/>
            <a:ext cx="175188" cy="175188"/>
          </a:xfrm>
          <a:prstGeom prst="rect">
            <a:avLst/>
          </a:prstGeom>
        </p:spPr>
      </p:pic>
      <p:pic>
        <p:nvPicPr>
          <p:cNvPr id="249" name="그림 24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3" y="3608113"/>
            <a:ext cx="175188" cy="175188"/>
          </a:xfrm>
          <a:prstGeom prst="rect">
            <a:avLst/>
          </a:prstGeom>
        </p:spPr>
      </p:pic>
      <p:pic>
        <p:nvPicPr>
          <p:cNvPr id="250" name="그림 2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96" y="3622078"/>
            <a:ext cx="175188" cy="175188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004" y="3625556"/>
            <a:ext cx="175188" cy="175188"/>
          </a:xfrm>
          <a:prstGeom prst="rect">
            <a:avLst/>
          </a:prstGeom>
        </p:spPr>
      </p:pic>
      <p:pic>
        <p:nvPicPr>
          <p:cNvPr id="252" name="그림 2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06" y="5192184"/>
            <a:ext cx="175188" cy="175188"/>
          </a:xfrm>
          <a:prstGeom prst="rect">
            <a:avLst/>
          </a:prstGeom>
        </p:spPr>
      </p:pic>
      <p:pic>
        <p:nvPicPr>
          <p:cNvPr id="253" name="그림 2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05" y="5170507"/>
            <a:ext cx="175188" cy="175188"/>
          </a:xfrm>
          <a:prstGeom prst="rect">
            <a:avLst/>
          </a:prstGeom>
        </p:spPr>
      </p:pic>
      <p:pic>
        <p:nvPicPr>
          <p:cNvPr id="254" name="그림 2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60" y="5187615"/>
            <a:ext cx="175188" cy="175188"/>
          </a:xfrm>
          <a:prstGeom prst="rect">
            <a:avLst/>
          </a:prstGeom>
        </p:spPr>
      </p:pic>
      <p:pic>
        <p:nvPicPr>
          <p:cNvPr id="255" name="그림 2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53" y="5201580"/>
            <a:ext cx="175188" cy="175188"/>
          </a:xfrm>
          <a:prstGeom prst="rect">
            <a:avLst/>
          </a:prstGeom>
        </p:spPr>
      </p:pic>
      <p:pic>
        <p:nvPicPr>
          <p:cNvPr id="256" name="그림 2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61" y="5205058"/>
            <a:ext cx="175188" cy="175188"/>
          </a:xfrm>
          <a:prstGeom prst="rect">
            <a:avLst/>
          </a:prstGeom>
        </p:spPr>
      </p:pic>
      <p:sp>
        <p:nvSpPr>
          <p:cNvPr id="257" name="직사각형 256"/>
          <p:cNvSpPr/>
          <p:nvPr/>
        </p:nvSpPr>
        <p:spPr>
          <a:xfrm>
            <a:off x="4876373" y="3563283"/>
            <a:ext cx="306154" cy="3061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형 설명선 257"/>
          <p:cNvSpPr/>
          <p:nvPr/>
        </p:nvSpPr>
        <p:spPr>
          <a:xfrm>
            <a:off x="5052152" y="333880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1720661" y="5457609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11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12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13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14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15 </a:t>
            </a:r>
            <a:endParaRPr lang="ko-KR" altLang="en-US" sz="1000">
              <a:latin typeface="+mn-ea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9470" y="1031075"/>
            <a:ext cx="908673" cy="23028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 bwMode="auto">
          <a:xfrm>
            <a:off x="1589174" y="1068036"/>
            <a:ext cx="637291" cy="17994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>
                <a:latin typeface="+mn-ea"/>
              </a:rPr>
              <a:t>이미지 선택 여부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622276" y="1047288"/>
            <a:ext cx="2015852" cy="216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3324" y="1257379"/>
            <a:ext cx="815103" cy="59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804196" y="1319230"/>
            <a:ext cx="5309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>
                <a:latin typeface="+mn-ea"/>
              </a:rPr>
              <a:t>전체</a:t>
            </a:r>
            <a:endParaRPr lang="en-US" altLang="ko-KR" sz="900" smtClean="0">
              <a:latin typeface="+mn-ea"/>
            </a:endParaRPr>
          </a:p>
          <a:p>
            <a:r>
              <a:rPr lang="ko-KR" altLang="en-US" sz="900" smtClean="0"/>
              <a:t>선택</a:t>
            </a:r>
            <a:endParaRPr lang="en-US" altLang="ko-KR" sz="900" smtClean="0"/>
          </a:p>
          <a:p>
            <a:r>
              <a:rPr lang="ko-KR" altLang="en-US" sz="900" smtClean="0">
                <a:latin typeface="+mn-ea"/>
              </a:rPr>
              <a:t>미선택</a:t>
            </a:r>
            <a:endParaRPr lang="en-US" altLang="ko-KR" sz="900">
              <a:latin typeface="+mn-ea"/>
            </a:endParaRPr>
          </a:p>
        </p:txBody>
      </p:sp>
      <p:sp>
        <p:nvSpPr>
          <p:cNvPr id="81" name="타원형 설명선 80"/>
          <p:cNvSpPr/>
          <p:nvPr/>
        </p:nvSpPr>
        <p:spPr>
          <a:xfrm>
            <a:off x="3436983" y="815796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 smtClean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6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33" y="2219326"/>
            <a:ext cx="7358883" cy="2066925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98" y="1341420"/>
            <a:ext cx="7368833" cy="3295149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3" y="959317"/>
            <a:ext cx="7861232" cy="3677253"/>
          </a:xfrm>
          <a:prstGeom prst="rect">
            <a:avLst/>
          </a:prstGeom>
        </p:spPr>
      </p:pic>
      <p:graphicFrame>
        <p:nvGraphicFramePr>
          <p:cNvPr id="32" name="표 6"/>
          <p:cNvGraphicFramePr>
            <a:graphicFrameLocks noGrp="1"/>
          </p:cNvGraphicFramePr>
          <p:nvPr>
            <p:extLst/>
          </p:nvPr>
        </p:nvGraphicFramePr>
        <p:xfrm>
          <a:off x="9186862" y="376587"/>
          <a:ext cx="2905126" cy="15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클릭한 소재 이미지 미리보기 팝업 노출</a:t>
                      </a:r>
                      <a:endParaRPr lang="en-US" altLang="ko-KR" sz="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smtClean="0"/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159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38364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7488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46876"/>
                  </a:ext>
                </a:extLst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D915-5F2C-486D-83C3-FE837AEEE62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80" y="414324"/>
            <a:ext cx="1143876" cy="49212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645" y="426305"/>
            <a:ext cx="7856930" cy="52815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7"/>
          <a:srcRect b="51200"/>
          <a:stretch/>
        </p:blipFill>
        <p:spPr>
          <a:xfrm>
            <a:off x="1338476" y="4636571"/>
            <a:ext cx="7792678" cy="186398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554" y="5294321"/>
            <a:ext cx="1215487" cy="1206234"/>
          </a:xfrm>
          <a:prstGeom prst="rect">
            <a:avLst/>
          </a:prstGeom>
        </p:spPr>
      </p:pic>
      <p:sp>
        <p:nvSpPr>
          <p:cNvPr id="34" name="타원형 설명선 33"/>
          <p:cNvSpPr/>
          <p:nvPr/>
        </p:nvSpPr>
        <p:spPr>
          <a:xfrm>
            <a:off x="1664696" y="500823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36" y="1209244"/>
            <a:ext cx="1054728" cy="94634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208" y="1695842"/>
            <a:ext cx="1033717" cy="526359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167716" y="1209248"/>
            <a:ext cx="801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/>
                </a:solidFill>
                <a:latin typeface="맑은 고딕" panose="020B0503020000020004" pitchFamily="50" charset="-127"/>
              </a:rPr>
              <a:t>캠페인 관리</a:t>
            </a:r>
            <a:endParaRPr lang="en-US" altLang="ko-KR" sz="90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mtClean="0">
                <a:solidFill>
                  <a:schemeClr val="bg1"/>
                </a:solidFill>
                <a:latin typeface="맑은 고딕" panose="020B0503020000020004" pitchFamily="50" charset="-127"/>
              </a:rPr>
              <a:t>소재 관리</a:t>
            </a:r>
            <a:endParaRPr lang="en-US" altLang="ko-KR" sz="90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78571" y="384620"/>
            <a:ext cx="9001147" cy="6115935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473407" y="192790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</a:rPr>
              <a:t>삭제 요청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67" name="Text Box"/>
          <p:cNvSpPr/>
          <p:nvPr/>
        </p:nvSpPr>
        <p:spPr>
          <a:xfrm>
            <a:off x="2022150" y="1542584"/>
            <a:ext cx="1206778" cy="249714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300*250</a:t>
            </a:r>
            <a:endParaRPr lang="en-US" sz="80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1116" y="1612226"/>
            <a:ext cx="152400" cy="142875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1409467" y="1558075"/>
            <a:ext cx="62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소재 연결</a:t>
            </a:r>
            <a:endParaRPr lang="ko-KR" altLang="en-US" sz="700"/>
          </a:p>
        </p:txBody>
      </p:sp>
      <p:grpSp>
        <p:nvGrpSpPr>
          <p:cNvPr id="170" name="그룹 169"/>
          <p:cNvGrpSpPr/>
          <p:nvPr/>
        </p:nvGrpSpPr>
        <p:grpSpPr>
          <a:xfrm>
            <a:off x="3970778" y="1497587"/>
            <a:ext cx="464928" cy="339707"/>
            <a:chOff x="7096421" y="1307999"/>
            <a:chExt cx="464928" cy="339707"/>
          </a:xfrm>
        </p:grpSpPr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29240" y="1394655"/>
              <a:ext cx="193474" cy="193474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67875" y="1397945"/>
              <a:ext cx="193474" cy="193474"/>
            </a:xfrm>
            <a:prstGeom prst="rect">
              <a:avLst/>
            </a:prstGeom>
          </p:spPr>
        </p:pic>
        <p:sp>
          <p:nvSpPr>
            <p:cNvPr id="173" name="TextBox 172"/>
            <p:cNvSpPr txBox="1"/>
            <p:nvPr/>
          </p:nvSpPr>
          <p:spPr>
            <a:xfrm>
              <a:off x="7096421" y="1309152"/>
              <a:ext cx="211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-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300006" y="1307999"/>
              <a:ext cx="211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+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75" name="모서리가 둥근 직사각형 174"/>
          <p:cNvSpPr/>
          <p:nvPr/>
        </p:nvSpPr>
        <p:spPr>
          <a:xfrm>
            <a:off x="3274290" y="1550495"/>
            <a:ext cx="665338" cy="235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228928" y="1561575"/>
            <a:ext cx="777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이미지 선택</a:t>
            </a:r>
            <a:endParaRPr lang="ko-KR" altLang="en-US" sz="800" b="1"/>
          </a:p>
        </p:txBody>
      </p:sp>
      <p:sp>
        <p:nvSpPr>
          <p:cNvPr id="177" name="직사각형 176"/>
          <p:cNvSpPr/>
          <p:nvPr/>
        </p:nvSpPr>
        <p:spPr>
          <a:xfrm>
            <a:off x="994930" y="666090"/>
            <a:ext cx="7428575" cy="5529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567819" y="5894452"/>
            <a:ext cx="840958" cy="241054"/>
          </a:xfrm>
          <a:prstGeom prst="roundRect">
            <a:avLst/>
          </a:prstGeom>
          <a:solidFill>
            <a:srgbClr val="1541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저장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673611" y="5895478"/>
            <a:ext cx="840958" cy="24105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취소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989856" y="775196"/>
            <a:ext cx="637291" cy="17994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b="1" smtClean="0">
                <a:latin typeface="+mn-ea"/>
              </a:rPr>
              <a:t>[300*250] </a:t>
            </a:r>
            <a:r>
              <a:rPr lang="ko-KR" altLang="en-US" sz="1000" b="1" smtClean="0">
                <a:latin typeface="+mn-ea"/>
              </a:rPr>
              <a:t>사이즈 소재 이미지</a:t>
            </a:r>
            <a:r>
              <a:rPr lang="en-US" altLang="ko-KR" sz="1000" b="1" smtClean="0">
                <a:latin typeface="+mn-ea"/>
              </a:rPr>
              <a:t> </a:t>
            </a:r>
            <a:endParaRPr lang="ko-KR" altLang="en-US" sz="1000" b="1">
              <a:latin typeface="+mn-ea"/>
            </a:endParaRPr>
          </a:p>
        </p:txBody>
      </p:sp>
      <p:pic>
        <p:nvPicPr>
          <p:cNvPr id="185" name="그림 1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3797" y="1222468"/>
            <a:ext cx="1155673" cy="1146644"/>
          </a:xfrm>
          <a:prstGeom prst="rect">
            <a:avLst/>
          </a:prstGeom>
        </p:spPr>
      </p:pic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C13BEC05-6B3B-4A69-917B-E815712FE4FB}"/>
              </a:ext>
            </a:extLst>
          </p:cNvPr>
          <p:cNvCxnSpPr>
            <a:cxnSpLocks/>
          </p:cNvCxnSpPr>
          <p:nvPr/>
        </p:nvCxnSpPr>
        <p:spPr>
          <a:xfrm>
            <a:off x="8358629" y="1216735"/>
            <a:ext cx="0" cy="175658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35705" y="143164"/>
            <a:ext cx="4143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광고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관리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캠페인 등록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소재 연결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미리보기 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팝업</a:t>
            </a:r>
            <a:r>
              <a:rPr lang="en-US" altLang="ko-KR" sz="1000" b="1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1000" b="1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1856" y="1222468"/>
            <a:ext cx="1155673" cy="114664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8411" y="1237737"/>
            <a:ext cx="1155673" cy="1146644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4315" y="1249539"/>
            <a:ext cx="1155673" cy="1146644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0219" y="1249539"/>
            <a:ext cx="1155673" cy="1146644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 bwMode="auto">
          <a:xfrm>
            <a:off x="1664695" y="2460993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2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3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4 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5 </a:t>
            </a:r>
            <a:endParaRPr lang="ko-KR" altLang="en-US" sz="1000">
              <a:latin typeface="+mn-ea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7092" y="2722803"/>
            <a:ext cx="1155673" cy="1146644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5151" y="2722803"/>
            <a:ext cx="1155673" cy="114664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1706" y="2738072"/>
            <a:ext cx="1155673" cy="114664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7610" y="2749874"/>
            <a:ext cx="1155673" cy="1146644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3514" y="2749874"/>
            <a:ext cx="1155673" cy="1146644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 bwMode="auto">
          <a:xfrm>
            <a:off x="1667990" y="3961328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6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7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8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9  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10 </a:t>
            </a:r>
            <a:endParaRPr lang="ko-KR" altLang="en-US" sz="1000">
              <a:latin typeface="+mn-ea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7092" y="4301423"/>
            <a:ext cx="1155673" cy="1146644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5151" y="4301423"/>
            <a:ext cx="1155673" cy="1146644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1706" y="4316692"/>
            <a:ext cx="1155673" cy="114664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7610" y="4328494"/>
            <a:ext cx="1155673" cy="114664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3514" y="4328494"/>
            <a:ext cx="1155673" cy="1146644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 bwMode="auto">
          <a:xfrm>
            <a:off x="1667990" y="5539948"/>
            <a:ext cx="6041197" cy="167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11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12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13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14                 </a:t>
            </a:r>
            <a:r>
              <a:rPr lang="ko-KR" altLang="en-US" sz="1000" smtClean="0">
                <a:latin typeface="+mn-ea"/>
              </a:rPr>
              <a:t>소재명</a:t>
            </a:r>
            <a:r>
              <a:rPr lang="en-US" altLang="ko-KR" sz="1000" smtClean="0">
                <a:latin typeface="+mn-ea"/>
              </a:rPr>
              <a:t>15 </a:t>
            </a:r>
            <a:endParaRPr lang="ko-KR" altLang="en-US" sz="1000"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844936" y="2771085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2815895" y="2747345"/>
            <a:ext cx="1080771" cy="107129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형 설명선 214"/>
          <p:cNvSpPr/>
          <p:nvPr/>
        </p:nvSpPr>
        <p:spPr>
          <a:xfrm>
            <a:off x="3742844" y="259509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6" name="Picture 4" descr="C:\Users\SCOO\Desktop\finger_06.png">
            <a:extLst>
              <a:ext uri="{FF2B5EF4-FFF2-40B4-BE49-F238E27FC236}">
                <a16:creationId xmlns:a16="http://schemas.microsoft.com/office/drawing/2014/main" id="{5572C57A-32AD-5348-A141-25E054A7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3243" y="3471850"/>
            <a:ext cx="231741" cy="225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1634143" y="1277512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5335584" y="4386278"/>
            <a:ext cx="1051730" cy="1032720"/>
          </a:xfrm>
          <a:prstGeom prst="rect">
            <a:avLst/>
          </a:prstGeom>
          <a:solidFill>
            <a:srgbClr val="15418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06" y="2147011"/>
            <a:ext cx="175188" cy="175188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05" y="2125334"/>
            <a:ext cx="175188" cy="17518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60" y="2142442"/>
            <a:ext cx="175188" cy="175188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53" y="2156407"/>
            <a:ext cx="175188" cy="175188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61" y="2159885"/>
            <a:ext cx="175188" cy="17518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49" y="3612682"/>
            <a:ext cx="175188" cy="175188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48" y="3591005"/>
            <a:ext cx="175188" cy="175188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3" y="3608113"/>
            <a:ext cx="175188" cy="17518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96" y="3622078"/>
            <a:ext cx="175188" cy="175188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004" y="3625556"/>
            <a:ext cx="175188" cy="175188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06" y="5192184"/>
            <a:ext cx="175188" cy="175188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05" y="5170507"/>
            <a:ext cx="175188" cy="175188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60" y="5187615"/>
            <a:ext cx="175188" cy="175188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53" y="5201580"/>
            <a:ext cx="175188" cy="175188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61" y="5205058"/>
            <a:ext cx="175188" cy="175188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4876373" y="3563283"/>
            <a:ext cx="306154" cy="3061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형 설명선 114"/>
          <p:cNvSpPr/>
          <p:nvPr/>
        </p:nvSpPr>
        <p:spPr>
          <a:xfrm>
            <a:off x="5052152" y="3338804"/>
            <a:ext cx="243125" cy="248910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69540" y="658398"/>
            <a:ext cx="7450052" cy="5565718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221073" y="1338155"/>
            <a:ext cx="4428035" cy="4080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8351" y="1718630"/>
            <a:ext cx="3465740" cy="3438663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07988" y="1423276"/>
            <a:ext cx="295275" cy="200025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10889673" y="0"/>
            <a:ext cx="1302327" cy="3765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06/01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9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11666</TotalTime>
  <Words>3129</Words>
  <Application>Microsoft Office PowerPoint</Application>
  <PresentationFormat>와이드스크린</PresentationFormat>
  <Paragraphs>1172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나눔고딕</vt:lpstr>
      <vt:lpstr>나눔스퀘어</vt:lpstr>
      <vt:lpstr>나눔스퀘어라운드 Regular</vt:lpstr>
      <vt:lpstr>맑은 고딕</vt:lpstr>
      <vt:lpstr>Arial</vt:lpstr>
      <vt:lpstr>Segoe UI</vt:lpstr>
      <vt:lpstr>Tahoma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designbank03</dc:creator>
  <cp:lastModifiedBy>User</cp:lastModifiedBy>
  <cp:revision>1320</cp:revision>
  <cp:lastPrinted>2020-12-14T04:57:42Z</cp:lastPrinted>
  <dcterms:created xsi:type="dcterms:W3CDTF">2020-09-28T00:11:13Z</dcterms:created>
  <dcterms:modified xsi:type="dcterms:W3CDTF">2021-06-04T01:24:47Z</dcterms:modified>
</cp:coreProperties>
</file>