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"/>
  </p:notesMasterIdLst>
  <p:handoutMasterIdLst>
    <p:handoutMasterId r:id="rId10"/>
  </p:handoutMasterIdLst>
  <p:sldIdLst>
    <p:sldId id="266" r:id="rId2"/>
    <p:sldId id="423" r:id="rId3"/>
    <p:sldId id="410" r:id="rId4"/>
    <p:sldId id="466" r:id="rId5"/>
    <p:sldId id="469" r:id="rId6"/>
    <p:sldId id="464" r:id="rId7"/>
    <p:sldId id="468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F4F4F4"/>
    <a:srgbClr val="F5F5F5"/>
    <a:srgbClr val="133A7A"/>
    <a:srgbClr val="FE0000"/>
    <a:srgbClr val="154188"/>
    <a:srgbClr val="A6A6A6"/>
    <a:srgbClr val="0E2B5A"/>
    <a:srgbClr val="B1B6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8" autoAdjust="0"/>
    <p:restoredTop sz="96400" autoAdjust="0"/>
  </p:normalViewPr>
  <p:slideViewPr>
    <p:cSldViewPr snapToGrid="0" showGuides="1">
      <p:cViewPr varScale="1">
        <p:scale>
          <a:sx n="115" d="100"/>
          <a:sy n="115" d="100"/>
        </p:scale>
        <p:origin x="360" y="78"/>
      </p:cViewPr>
      <p:guideLst>
        <p:guide orient="horz" pos="2115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E6B21BFF-16A3-4CDD-AD78-D223F090164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D20CED80-493E-46B3-B28D-1DAAA8771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52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448B697B-C9C4-4B48-8D7A-81A1725D6C0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5CABD33C-EC75-4A7A-932F-0AE41D5AD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BD33C-EC75-4A7A-932F-0AE41D5AD1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3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BD33C-EC75-4A7A-932F-0AE41D5AD1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2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756-D332-4E3D-91DC-7694432E2793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163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9809-5208-4BDB-9B62-5D1071329CBA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41A1-F471-4B9B-9D34-10879975C8CB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5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7" y="237961"/>
            <a:ext cx="1738470" cy="2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6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 rot="16200000">
            <a:off x="6077247" y="-6076074"/>
            <a:ext cx="46800" cy="12192002"/>
          </a:xfrm>
          <a:prstGeom prst="rect">
            <a:avLst/>
          </a:prstGeom>
          <a:gradFill>
            <a:gsLst>
              <a:gs pos="0">
                <a:srgbClr val="D9192E"/>
              </a:gs>
              <a:gs pos="100000">
                <a:schemeClr val="tx1">
                  <a:lumMod val="95000"/>
                  <a:lumOff val="5000"/>
                </a:schemeClr>
              </a:gs>
              <a:gs pos="26000">
                <a:srgbClr val="E61A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7" name="AutoShape 130"/>
          <p:cNvSpPr>
            <a:spLocks noChangeArrowheads="1"/>
          </p:cNvSpPr>
          <p:nvPr userDrawn="1"/>
        </p:nvSpPr>
        <p:spPr bwMode="auto">
          <a:xfrm>
            <a:off x="5912224" y="6488223"/>
            <a:ext cx="410437" cy="2514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l" defTabSz="1125466" rtl="0" eaLnBrk="1" latinLnBrk="1" hangingPunct="1"/>
            <a:r>
              <a:rPr lang="en-US" altLang="ko-KR" sz="1477" b="0" kern="1200" spc="-15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t>Ⅰ- </a:t>
            </a:r>
            <a:fld id="{772D3294-1161-4403-BBBD-67F3BC9A6523}" type="slidenum">
              <a:rPr lang="en-US" altLang="ko-KR" sz="1477" b="0" kern="1200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pPr marL="0" algn="l" defTabSz="1125466" rtl="0" eaLnBrk="1" latinLnBrk="1" hangingPunct="1"/>
              <a:t>‹#›</a:t>
            </a:fld>
            <a:endParaRPr lang="en-US" altLang="ko-KR" sz="1477" b="0" kern="1200" spc="-15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rgbClr val="49494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58290" y="6369931"/>
            <a:ext cx="11520000" cy="1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5" name="직사각형 14"/>
          <p:cNvSpPr/>
          <p:nvPr userDrawn="1"/>
        </p:nvSpPr>
        <p:spPr>
          <a:xfrm>
            <a:off x="358290" y="714569"/>
            <a:ext cx="11520000" cy="1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3624713"/>
              </p:ext>
            </p:extLst>
          </p:nvPr>
        </p:nvGraphicFramePr>
        <p:xfrm>
          <a:off x="6080369" y="3421063"/>
          <a:ext cx="31262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7" name="Image" r:id="rId3" imgW="25200" imgH="12600" progId="Photoshop.Image.12">
                  <p:embed/>
                </p:oleObj>
              </mc:Choice>
              <mc:Fallback>
                <p:oleObj name="Image" r:id="rId3" imgW="25200" imgH="12600" progId="Photoshop.Image.12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369" y="3421063"/>
                        <a:ext cx="31262" cy="1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522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30"/>
          <p:cNvSpPr>
            <a:spLocks noChangeArrowheads="1"/>
          </p:cNvSpPr>
          <p:nvPr userDrawn="1"/>
        </p:nvSpPr>
        <p:spPr bwMode="auto">
          <a:xfrm>
            <a:off x="5912224" y="6488223"/>
            <a:ext cx="410437" cy="2514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l" defTabSz="1125466" rtl="0" eaLnBrk="1" latinLnBrk="1" hangingPunct="1"/>
            <a:r>
              <a:rPr lang="en-US" altLang="ko-KR" sz="1477" b="0" kern="1200" spc="-15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t>Ⅰ- </a:t>
            </a:r>
            <a:fld id="{772D3294-1161-4403-BBBD-67F3BC9A6523}" type="slidenum">
              <a:rPr lang="en-US" altLang="ko-KR" sz="1477" b="0" kern="1200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pPr marL="0" algn="l" defTabSz="1125466" rtl="0" eaLnBrk="1" latinLnBrk="1" hangingPunct="1"/>
              <a:t>‹#›</a:t>
            </a:fld>
            <a:endParaRPr lang="en-US" altLang="ko-KR" sz="1477" b="0" kern="1200" spc="-15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rgbClr val="49494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58290" y="6369931"/>
            <a:ext cx="11520000" cy="1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5" name="직사각형 14"/>
          <p:cNvSpPr/>
          <p:nvPr userDrawn="1"/>
        </p:nvSpPr>
        <p:spPr>
          <a:xfrm>
            <a:off x="358290" y="714569"/>
            <a:ext cx="11520000" cy="1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31632164"/>
              </p:ext>
            </p:extLst>
          </p:nvPr>
        </p:nvGraphicFramePr>
        <p:xfrm>
          <a:off x="6080369" y="3421063"/>
          <a:ext cx="31262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7" name="Image" r:id="rId3" imgW="25200" imgH="12600" progId="Photoshop.Image.12">
                  <p:embed/>
                </p:oleObj>
              </mc:Choice>
              <mc:Fallback>
                <p:oleObj name="Image" r:id="rId3" imgW="25200" imgH="12600" progId="Photoshop.Image.12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369" y="3421063"/>
                        <a:ext cx="31262" cy="1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11" y="205049"/>
            <a:ext cx="1664336" cy="445305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 rot="16200000">
            <a:off x="6077247" y="-6076074"/>
            <a:ext cx="46800" cy="12192002"/>
          </a:xfrm>
          <a:prstGeom prst="rect">
            <a:avLst/>
          </a:prstGeom>
          <a:gradFill>
            <a:gsLst>
              <a:gs pos="0">
                <a:srgbClr val="FAB222"/>
              </a:gs>
              <a:gs pos="100000">
                <a:schemeClr val="tx1">
                  <a:lumMod val="95000"/>
                  <a:lumOff val="5000"/>
                </a:schemeClr>
              </a:gs>
              <a:gs pos="26000">
                <a:srgbClr val="FAB22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  <p:extLst>
      <p:ext uri="{BB962C8B-B14F-4D97-AF65-F5344CB8AC3E}">
        <p14:creationId xmlns:p14="http://schemas.microsoft.com/office/powerpoint/2010/main" val="3433952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30"/>
          <p:cNvSpPr>
            <a:spLocks noChangeArrowheads="1"/>
          </p:cNvSpPr>
          <p:nvPr userDrawn="1"/>
        </p:nvSpPr>
        <p:spPr bwMode="auto">
          <a:xfrm>
            <a:off x="5912224" y="6488223"/>
            <a:ext cx="410437" cy="2514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l" defTabSz="1125466" rtl="0" eaLnBrk="1" latinLnBrk="1" hangingPunct="1"/>
            <a:r>
              <a:rPr lang="en-US" altLang="ko-KR" sz="1477" b="0" kern="1200" spc="-15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t>Ⅰ- </a:t>
            </a:r>
            <a:fld id="{772D3294-1161-4403-BBBD-67F3BC9A6523}" type="slidenum">
              <a:rPr lang="en-US" altLang="ko-KR" sz="1477" b="0" kern="1200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pPr marL="0" algn="l" defTabSz="1125466" rtl="0" eaLnBrk="1" latinLnBrk="1" hangingPunct="1"/>
              <a:t>‹#›</a:t>
            </a:fld>
            <a:endParaRPr lang="en-US" altLang="ko-KR" sz="1477" b="0" kern="1200" spc="-15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rgbClr val="49494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58290" y="6369931"/>
            <a:ext cx="11520000" cy="1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5" name="직사각형 14"/>
          <p:cNvSpPr/>
          <p:nvPr userDrawn="1"/>
        </p:nvSpPr>
        <p:spPr>
          <a:xfrm>
            <a:off x="358290" y="714569"/>
            <a:ext cx="11520000" cy="1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46580036"/>
              </p:ext>
            </p:extLst>
          </p:nvPr>
        </p:nvGraphicFramePr>
        <p:xfrm>
          <a:off x="6080369" y="3421063"/>
          <a:ext cx="31262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" name="Image" r:id="rId3" imgW="25200" imgH="12600" progId="Photoshop.Image.12">
                  <p:embed/>
                </p:oleObj>
              </mc:Choice>
              <mc:Fallback>
                <p:oleObj name="Image" r:id="rId3" imgW="25200" imgH="12600" progId="Photoshop.Image.12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369" y="3421063"/>
                        <a:ext cx="31262" cy="1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11" y="205049"/>
            <a:ext cx="1664336" cy="445305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 rot="16200000">
            <a:off x="6077247" y="-6076074"/>
            <a:ext cx="46800" cy="12192002"/>
          </a:xfrm>
          <a:prstGeom prst="rect">
            <a:avLst/>
          </a:prstGeom>
          <a:gradFill>
            <a:gsLst>
              <a:gs pos="0">
                <a:srgbClr val="8BC549"/>
              </a:gs>
              <a:gs pos="100000">
                <a:schemeClr val="tx1">
                  <a:lumMod val="95000"/>
                  <a:lumOff val="5000"/>
                </a:schemeClr>
              </a:gs>
              <a:gs pos="26000">
                <a:srgbClr val="8BC54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  <p:extLst>
      <p:ext uri="{BB962C8B-B14F-4D97-AF65-F5344CB8AC3E}">
        <p14:creationId xmlns:p14="http://schemas.microsoft.com/office/powerpoint/2010/main" val="450777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30"/>
          <p:cNvSpPr>
            <a:spLocks noChangeArrowheads="1"/>
          </p:cNvSpPr>
          <p:nvPr userDrawn="1"/>
        </p:nvSpPr>
        <p:spPr bwMode="auto">
          <a:xfrm>
            <a:off x="5912224" y="6488223"/>
            <a:ext cx="410437" cy="2514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l" defTabSz="1125466" rtl="0" eaLnBrk="1" latinLnBrk="1" hangingPunct="1"/>
            <a:r>
              <a:rPr lang="en-US" altLang="ko-KR" sz="1477" b="0" kern="1200" spc="-15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t>Ⅰ- </a:t>
            </a:r>
            <a:fld id="{772D3294-1161-4403-BBBD-67F3BC9A6523}" type="slidenum">
              <a:rPr lang="en-US" altLang="ko-KR" sz="1477" b="0" kern="1200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494949"/>
                </a:solidFill>
                <a:latin typeface="+mn-lt"/>
                <a:ea typeface="+mn-ea"/>
                <a:cs typeface="+mn-cs"/>
              </a:rPr>
              <a:pPr marL="0" algn="l" defTabSz="1125466" rtl="0" eaLnBrk="1" latinLnBrk="1" hangingPunct="1"/>
              <a:t>‹#›</a:t>
            </a:fld>
            <a:endParaRPr lang="en-US" altLang="ko-KR" sz="1477" b="0" kern="1200" spc="-15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rgbClr val="49494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58290" y="6369931"/>
            <a:ext cx="11520000" cy="1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5" name="직사각형 14"/>
          <p:cNvSpPr/>
          <p:nvPr userDrawn="1"/>
        </p:nvSpPr>
        <p:spPr>
          <a:xfrm>
            <a:off x="358290" y="714569"/>
            <a:ext cx="11520000" cy="1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87815024"/>
              </p:ext>
            </p:extLst>
          </p:nvPr>
        </p:nvGraphicFramePr>
        <p:xfrm>
          <a:off x="6080369" y="3421063"/>
          <a:ext cx="31262" cy="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" name="Image" r:id="rId3" imgW="25200" imgH="12600" progId="Photoshop.Image.12">
                  <p:embed/>
                </p:oleObj>
              </mc:Choice>
              <mc:Fallback>
                <p:oleObj name="Image" r:id="rId3" imgW="25200" imgH="12600" progId="Photoshop.Image.12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369" y="3421063"/>
                        <a:ext cx="31262" cy="1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11" y="205049"/>
            <a:ext cx="1664336" cy="445305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 rot="16200000">
            <a:off x="6077247" y="-6076074"/>
            <a:ext cx="46800" cy="12192002"/>
          </a:xfrm>
          <a:prstGeom prst="rect">
            <a:avLst/>
          </a:prstGeom>
          <a:gradFill>
            <a:gsLst>
              <a:gs pos="0">
                <a:srgbClr val="60BFE5"/>
              </a:gs>
              <a:gs pos="100000">
                <a:schemeClr val="tx1">
                  <a:lumMod val="95000"/>
                  <a:lumOff val="5000"/>
                </a:schemeClr>
              </a:gs>
              <a:gs pos="26000">
                <a:srgbClr val="60BFE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  <p:extLst>
      <p:ext uri="{BB962C8B-B14F-4D97-AF65-F5344CB8AC3E}">
        <p14:creationId xmlns:p14="http://schemas.microsoft.com/office/powerpoint/2010/main" val="31678942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>
          <a:xfrm>
            <a:off x="140467" y="375049"/>
            <a:ext cx="9032107" cy="6215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39130" y="1561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프로젝트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859129" y="155468"/>
            <a:ext cx="2595851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0342563" y="155468"/>
            <a:ext cx="58637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0928933" y="155468"/>
            <a:ext cx="1158292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9172575" y="155468"/>
            <a:ext cx="46868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</a:t>
            </a:r>
            <a:endParaRPr lang="ko-KR" altLang="en-US" sz="9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9641259" y="155468"/>
            <a:ext cx="701303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V0.1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881938" y="145913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안랩애즈</a:t>
            </a:r>
            <a:r>
              <a:rPr lang="ko-KR" altLang="en-US" sz="1000" b="1" spc="0" baseline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 수정</a:t>
            </a:r>
            <a:endParaRPr lang="ko-KR" altLang="en-US" sz="10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3615601" y="155468"/>
            <a:ext cx="5556974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46647" y="6549080"/>
            <a:ext cx="710517" cy="365125"/>
          </a:xfrm>
        </p:spPr>
        <p:txBody>
          <a:bodyPr/>
          <a:lstStyle>
            <a:lvl1pPr>
              <a:defRPr sz="900" baseline="0"/>
            </a:lvl1pPr>
          </a:lstStyle>
          <a:p>
            <a:fld id="{5B3BD915-5F2C-486D-83C3-FE837AEEE6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906125" y="133639"/>
            <a:ext cx="1174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2021-04-22</a:t>
            </a:r>
            <a:endParaRPr lang="ko-KR" altLang="en-US" sz="10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3461242" y="156140"/>
            <a:ext cx="1013548" cy="215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ko-KR" altLang="en-US" sz="900" b="1" spc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2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3248" y="476672"/>
            <a:ext cx="11579598" cy="60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79113" y="6525344"/>
            <a:ext cx="504000" cy="2880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fld id="{2C5883D1-7B42-4D06-9709-24EFA59660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272480" y="26064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ko-KR" altLang="en-US" sz="985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프로젝트</a:t>
            </a:r>
            <a:endParaRPr lang="ko-KR" altLang="en-US" sz="985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152800" y="26064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TITLE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92480" y="259976"/>
            <a:ext cx="2232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1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9980334" y="259976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DATE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8837166" y="259976"/>
            <a:ext cx="57549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VER.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9406387" y="259976"/>
            <a:ext cx="575494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900" baseline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0.7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633023" y="239003"/>
            <a:ext cx="859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Ahnlab - Sense</a:t>
            </a:r>
            <a:endParaRPr lang="ko-KR" altLang="en-US" sz="1200" b="1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592892" y="26064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Screen ID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872800" y="259979"/>
            <a:ext cx="2732366" cy="2167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8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312892" y="260374"/>
            <a:ext cx="1523889" cy="2156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8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10700718" y="259976"/>
            <a:ext cx="1152128" cy="2166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2021-03-02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19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3248" y="476672"/>
            <a:ext cx="11579598" cy="60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72480" y="5205884"/>
            <a:ext cx="11580366" cy="13188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79113" y="6525344"/>
            <a:ext cx="504000" cy="2880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fld id="{2C5883D1-7B42-4D06-9709-24EFA59660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272480" y="26064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ko-KR" altLang="en-US" sz="985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프로젝트</a:t>
            </a:r>
            <a:endParaRPr lang="ko-KR" altLang="en-US" sz="985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152800" y="26064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TITLE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92480" y="259976"/>
            <a:ext cx="2232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rgbClr val="FF0000"/>
                </a:solidFill>
              </a:rPr>
              <a:t/>
            </a:r>
            <a:br>
              <a:rPr lang="en-US" altLang="ko-KR" sz="900" smtClean="0">
                <a:solidFill>
                  <a:srgbClr val="FF0000"/>
                </a:solidFill>
              </a:rPr>
            </a:br>
            <a:endParaRPr lang="ko-KR" altLang="en-US" sz="1401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9980334" y="259976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DATE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8837166" y="259976"/>
            <a:ext cx="57549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VER.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9406387" y="259976"/>
            <a:ext cx="575494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900" baseline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0.5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693935" y="239003"/>
            <a:ext cx="737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Ahnlab - AD</a:t>
            </a:r>
            <a:endParaRPr lang="ko-KR" altLang="en-US" sz="1200" b="1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592892" y="260648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Screen ID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872800" y="259979"/>
            <a:ext cx="2732366" cy="2167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8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312892" y="260374"/>
            <a:ext cx="1523889" cy="2156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8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3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7470391"/>
              </p:ext>
            </p:extLst>
          </p:nvPr>
        </p:nvGraphicFramePr>
        <p:xfrm>
          <a:off x="1135557" y="5205884"/>
          <a:ext cx="5606799" cy="1318800"/>
        </p:xfrm>
        <a:graphic>
          <a:graphicData uri="http://schemas.openxmlformats.org/drawingml/2006/table">
            <a:tbl>
              <a:tblPr/>
              <a:tblGrid>
                <a:gridCol w="54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555544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555544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555544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⑥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⑦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272480" y="5200488"/>
            <a:ext cx="863074" cy="1324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Description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Group 13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295520"/>
              </p:ext>
            </p:extLst>
          </p:nvPr>
        </p:nvGraphicFramePr>
        <p:xfrm>
          <a:off x="7605432" y="5205872"/>
          <a:ext cx="4247415" cy="1318800"/>
        </p:xfrm>
        <a:graphic>
          <a:graphicData uri="http://schemas.openxmlformats.org/drawingml/2006/table">
            <a:tbl>
              <a:tblPr/>
              <a:tblGrid>
                <a:gridCol w="4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555544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555544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smtClean="0">
                        <a:solidFill>
                          <a:srgbClr val="555544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⑥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smtClean="0">
                          <a:solidFill>
                            <a:srgbClr val="555544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⑦</a:t>
                      </a:r>
                      <a:endParaRPr kumimoji="1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154" marR="22154" marT="18000" marB="18000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6742355" y="5200476"/>
            <a:ext cx="863074" cy="1324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125472" rtl="0" eaLnBrk="1" latinLnBrk="1" hangingPunct="1"/>
            <a:r>
              <a:rPr lang="en-US" altLang="ko-KR" sz="1231" b="0" kern="1200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#Link</a:t>
            </a:r>
            <a:endParaRPr lang="ko-KR" altLang="en-US" sz="1231" b="0" kern="1200" spc="-15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0700718" y="259976"/>
            <a:ext cx="1152128" cy="2166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2021-03-02</a:t>
            </a:r>
            <a:endParaRPr lang="ko-KR" altLang="en-US" sz="9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1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FDF-5241-4128-8EA0-FF7B38E92742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685D-90FA-4066-AF05-99FB3EEC923A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164-F1C3-4308-9265-4BD6EB321382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E4720-DA06-4722-9806-64ECA0168A8E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6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5009-6574-42CF-A351-94ED6B15F1B0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2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847-098F-4BDA-944A-313E02753C24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4C24-72AC-43DA-9092-2A52BFAB73A5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3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C792-254A-4E04-A5ED-6106295089BF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7756-D332-4E3D-91DC-7694432E2793}" type="datetime1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15A7-77CA-4431-A3F1-8513D9C2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04" r:id="rId13"/>
    <p:sldLayoutId id="2147483703" r:id="rId14"/>
    <p:sldLayoutId id="2147483702" r:id="rId15"/>
    <p:sldLayoutId id="2147483705" r:id="rId16"/>
    <p:sldLayoutId id="2147483709" r:id="rId17"/>
    <p:sldLayoutId id="2147483707" r:id="rId18"/>
    <p:sldLayoutId id="2147483708" r:id="rId1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1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hyperlink" Target="https://ahnlabad.com/login.php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hyperlink" Target="https://manage.mobon.net/advertiser/multi_for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E3A5B6F-F403-4015-BF88-A29A4C1FF569}"/>
              </a:ext>
            </a:extLst>
          </p:cNvPr>
          <p:cNvSpPr txBox="1"/>
          <p:nvPr/>
        </p:nvSpPr>
        <p:spPr>
          <a:xfrm>
            <a:off x="6827029" y="1799638"/>
            <a:ext cx="4161118" cy="10823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 defTabSz="914400">
              <a:defRPr kumimoji="1" sz="1400" b="1" spc="-15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chemeClr val="bg1"/>
                </a:solidFill>
                <a:latin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923" smtClean="0">
                <a:solidFill>
                  <a:srgbClr val="1F4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안랩애즈</a:t>
            </a:r>
            <a:endParaRPr lang="en-US" altLang="ko-KR" sz="4923">
              <a:solidFill>
                <a:srgbClr val="1F4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3037" y="2881986"/>
            <a:ext cx="1851789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spc="-185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1F4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요청</a:t>
            </a:r>
            <a:endParaRPr kumimoji="1" lang="ko-KR" altLang="en-US" sz="3200" b="1" spc="-185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rgbClr val="1F4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19730" y="3390900"/>
            <a:ext cx="1198405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62" b="1" spc="-185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srgbClr val="1F478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2021.04</a:t>
            </a:r>
            <a:endParaRPr kumimoji="1" lang="ko-KR" altLang="en-US" sz="2462" b="1" spc="-185" dirty="0">
              <a:ln w="0">
                <a:solidFill>
                  <a:srgbClr val="0B4355">
                    <a:alpha val="5000"/>
                  </a:srgbClr>
                </a:solidFill>
              </a:ln>
              <a:solidFill>
                <a:srgbClr val="1F478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7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703" y="-791306"/>
            <a:ext cx="12192000" cy="8440614"/>
          </a:xfrm>
          <a:prstGeom prst="rect">
            <a:avLst/>
          </a:prstGeom>
          <a:solidFill>
            <a:srgbClr val="38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7" name="직사각형 46"/>
          <p:cNvSpPr/>
          <p:nvPr/>
        </p:nvSpPr>
        <p:spPr>
          <a:xfrm>
            <a:off x="235314" y="-521315"/>
            <a:ext cx="11724782" cy="8010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22891"/>
              </p:ext>
            </p:extLst>
          </p:nvPr>
        </p:nvGraphicFramePr>
        <p:xfrm>
          <a:off x="601235" y="238492"/>
          <a:ext cx="11000773" cy="293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32">
                  <a:extLst>
                    <a:ext uri="{9D8B030D-6E8A-4147-A177-3AD203B41FA5}">
                      <a16:colId xmlns:a16="http://schemas.microsoft.com/office/drawing/2014/main" val="3437852252"/>
                    </a:ext>
                  </a:extLst>
                </a:gridCol>
                <a:gridCol w="1222306">
                  <a:extLst>
                    <a:ext uri="{9D8B030D-6E8A-4147-A177-3AD203B41FA5}">
                      <a16:colId xmlns:a16="http://schemas.microsoft.com/office/drawing/2014/main" val="2055123377"/>
                    </a:ext>
                  </a:extLst>
                </a:gridCol>
                <a:gridCol w="6111541">
                  <a:extLst>
                    <a:ext uri="{9D8B030D-6E8A-4147-A177-3AD203B41FA5}">
                      <a16:colId xmlns:a16="http://schemas.microsoft.com/office/drawing/2014/main" val="302330678"/>
                    </a:ext>
                  </a:extLst>
                </a:gridCol>
                <a:gridCol w="916732">
                  <a:extLst>
                    <a:ext uri="{9D8B030D-6E8A-4147-A177-3AD203B41FA5}">
                      <a16:colId xmlns:a16="http://schemas.microsoft.com/office/drawing/2014/main" val="14401071"/>
                    </a:ext>
                  </a:extLst>
                </a:gridCol>
                <a:gridCol w="1833462">
                  <a:extLst>
                    <a:ext uri="{9D8B030D-6E8A-4147-A177-3AD203B41FA5}">
                      <a16:colId xmlns:a16="http://schemas.microsoft.com/office/drawing/2014/main" val="682981299"/>
                    </a:ext>
                  </a:extLst>
                </a:gridCol>
              </a:tblGrid>
              <a:tr h="368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내역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1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V1.3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2021-04-22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초안 작성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김민정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67750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V1.4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2021-04-29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5p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b="0" i="0" smtClean="0">
                          <a:solidFill>
                            <a:srgbClr val="172B4D"/>
                          </a:solidFill>
                          <a:effectLst/>
                          <a:latin typeface="-apple-system"/>
                        </a:rPr>
                        <a:t>Description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김민정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0000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9291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52749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90672"/>
                  </a:ext>
                </a:extLst>
              </a:tr>
              <a:tr h="358255"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2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481581"/>
                  </a:ext>
                </a:extLst>
              </a:tr>
              <a:tr h="368646"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2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8031" marR="78031" marT="39015" marB="3901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1352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35314" y="-421945"/>
            <a:ext cx="11724782" cy="30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54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계정이력</a:t>
            </a:r>
            <a:endParaRPr lang="ko-KR" altLang="en-US" sz="1354" b="1" spc="-185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15A7-77CA-4431-A3F1-8513D9C2C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703" y="-791306"/>
            <a:ext cx="12192000" cy="8440614"/>
          </a:xfrm>
          <a:prstGeom prst="rect">
            <a:avLst/>
          </a:prstGeom>
          <a:solidFill>
            <a:srgbClr val="38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7" name="직사각형 46"/>
          <p:cNvSpPr/>
          <p:nvPr/>
        </p:nvSpPr>
        <p:spPr>
          <a:xfrm>
            <a:off x="190980" y="-629827"/>
            <a:ext cx="11724782" cy="8010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48" name="직사각형 47"/>
          <p:cNvSpPr/>
          <p:nvPr/>
        </p:nvSpPr>
        <p:spPr>
          <a:xfrm>
            <a:off x="509013" y="-281097"/>
            <a:ext cx="1265090" cy="433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15" b="1" spc="-185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안랩애즈 </a:t>
            </a:r>
            <a:endParaRPr lang="ko-KR" altLang="en-US" sz="2215" b="1" spc="-185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055942" y="2170597"/>
            <a:ext cx="0" cy="8466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058964" y="1856420"/>
            <a:ext cx="0" cy="5513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5134177" y="1410048"/>
            <a:ext cx="1843538" cy="446372"/>
            <a:chOff x="4151513" y="888713"/>
            <a:chExt cx="1497875" cy="362677"/>
          </a:xfrm>
        </p:grpSpPr>
        <p:sp>
          <p:nvSpPr>
            <p:cNvPr id="52" name="직사각형 51"/>
            <p:cNvSpPr/>
            <p:nvPr/>
          </p:nvSpPr>
          <p:spPr>
            <a:xfrm>
              <a:off x="4151513" y="888713"/>
              <a:ext cx="1497875" cy="362677"/>
            </a:xfrm>
            <a:prstGeom prst="rect">
              <a:avLst/>
            </a:prstGeom>
            <a:solidFill>
              <a:srgbClr val="1F478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92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151513" y="957209"/>
              <a:ext cx="1497875" cy="231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>
                <a:lnSpc>
                  <a:spcPts val="1477"/>
                </a:lnSpc>
                <a:spcAft>
                  <a:spcPts val="738"/>
                </a:spcAft>
              </a:pPr>
              <a:r>
                <a:rPr lang="en-US" altLang="ko-KR" sz="1477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Ahnlab ADS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159826" y="913220"/>
              <a:ext cx="1447887" cy="0"/>
            </a:xfrm>
            <a:prstGeom prst="line">
              <a:avLst/>
            </a:prstGeom>
            <a:ln>
              <a:solidFill>
                <a:srgbClr val="3A7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168139" y="1217582"/>
              <a:ext cx="1439574" cy="0"/>
            </a:xfrm>
            <a:prstGeom prst="line">
              <a:avLst/>
            </a:prstGeom>
            <a:ln>
              <a:solidFill>
                <a:srgbClr val="3A7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2173962" y="4400373"/>
            <a:ext cx="1539022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광고등록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2172628" y="3377296"/>
            <a:ext cx="1565328" cy="446372"/>
            <a:chOff x="898514" y="1924484"/>
            <a:chExt cx="1220890" cy="362677"/>
          </a:xfrm>
        </p:grpSpPr>
        <p:sp>
          <p:nvSpPr>
            <p:cNvPr id="93" name="직사각형 92"/>
            <p:cNvSpPr/>
            <p:nvPr/>
          </p:nvSpPr>
          <p:spPr>
            <a:xfrm>
              <a:off x="900918" y="1924484"/>
              <a:ext cx="1218486" cy="362677"/>
            </a:xfrm>
            <a:prstGeom prst="rect">
              <a:avLst/>
            </a:prstGeom>
            <a:solidFill>
              <a:srgbClr val="598A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31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광고</a:t>
              </a:r>
              <a:endParaRPr lang="ko-KR" altLang="en-US" sz="1231" b="1" spc="-185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898514" y="1950448"/>
              <a:ext cx="1211672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898514" y="2255248"/>
              <a:ext cx="1202454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연결선 95"/>
          <p:cNvCxnSpPr/>
          <p:nvPr/>
        </p:nvCxnSpPr>
        <p:spPr>
          <a:xfrm>
            <a:off x="2934125" y="3013107"/>
            <a:ext cx="6238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934124" y="3013109"/>
            <a:ext cx="0" cy="3719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053371" y="3013109"/>
            <a:ext cx="0" cy="3719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5134174" y="2253776"/>
            <a:ext cx="1843538" cy="446372"/>
            <a:chOff x="4151513" y="888713"/>
            <a:chExt cx="1497875" cy="362677"/>
          </a:xfrm>
        </p:grpSpPr>
        <p:sp>
          <p:nvSpPr>
            <p:cNvPr id="101" name="직사각형 100"/>
            <p:cNvSpPr/>
            <p:nvPr/>
          </p:nvSpPr>
          <p:spPr>
            <a:xfrm>
              <a:off x="4151513" y="888713"/>
              <a:ext cx="1497875" cy="362677"/>
            </a:xfrm>
            <a:prstGeom prst="rect">
              <a:avLst/>
            </a:prstGeom>
            <a:solidFill>
              <a:srgbClr val="598A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92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151513" y="957209"/>
              <a:ext cx="1497875" cy="231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>
                <a:lnSpc>
                  <a:spcPts val="1477"/>
                </a:lnSpc>
                <a:spcAft>
                  <a:spcPts val="738"/>
                </a:spcAft>
              </a:pPr>
              <a:r>
                <a:rPr lang="en-US" altLang="ko-KR" sz="1477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Dashboard</a:t>
              </a: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4151513" y="913220"/>
              <a:ext cx="1497875" cy="0"/>
            </a:xfrm>
            <a:prstGeom prst="line">
              <a:avLst/>
            </a:prstGeom>
            <a:ln>
              <a:solidFill>
                <a:srgbClr val="3A7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4151513" y="1217582"/>
              <a:ext cx="1497875" cy="0"/>
            </a:xfrm>
            <a:prstGeom prst="line">
              <a:avLst/>
            </a:prstGeom>
            <a:ln>
              <a:solidFill>
                <a:srgbClr val="3A7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8400183" y="3375628"/>
            <a:ext cx="1565328" cy="446372"/>
            <a:chOff x="898514" y="1924484"/>
            <a:chExt cx="1220890" cy="362677"/>
          </a:xfrm>
        </p:grpSpPr>
        <p:sp>
          <p:nvSpPr>
            <p:cNvPr id="106" name="직사각형 105"/>
            <p:cNvSpPr/>
            <p:nvPr/>
          </p:nvSpPr>
          <p:spPr>
            <a:xfrm>
              <a:off x="900918" y="1924484"/>
              <a:ext cx="1218486" cy="362677"/>
            </a:xfrm>
            <a:prstGeom prst="rect">
              <a:avLst/>
            </a:prstGeom>
            <a:solidFill>
              <a:srgbClr val="598A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31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결재</a:t>
              </a: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898514" y="1950448"/>
              <a:ext cx="1211672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898514" y="2255248"/>
              <a:ext cx="1202454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2173962" y="3907236"/>
            <a:ext cx="1539022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광고 목록</a:t>
            </a:r>
            <a:endParaRPr lang="ko-KR" altLang="en-US" sz="1231" b="1" spc="-185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400181" y="4396401"/>
            <a:ext cx="1565334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결재 하기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400183" y="3901878"/>
            <a:ext cx="1565332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결재 목록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5282679" y="3386961"/>
            <a:ext cx="1565328" cy="446372"/>
            <a:chOff x="898514" y="1924484"/>
            <a:chExt cx="1220890" cy="362677"/>
          </a:xfrm>
        </p:grpSpPr>
        <p:sp>
          <p:nvSpPr>
            <p:cNvPr id="119" name="직사각형 118"/>
            <p:cNvSpPr/>
            <p:nvPr/>
          </p:nvSpPr>
          <p:spPr>
            <a:xfrm>
              <a:off x="900918" y="1924484"/>
              <a:ext cx="1218486" cy="362677"/>
            </a:xfrm>
            <a:prstGeom prst="rect">
              <a:avLst/>
            </a:prstGeom>
            <a:solidFill>
              <a:srgbClr val="598A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31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 통계</a:t>
              </a: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898514" y="1950448"/>
              <a:ext cx="1211672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98514" y="2255248"/>
              <a:ext cx="1202454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/>
          <p:cNvSpPr/>
          <p:nvPr/>
        </p:nvSpPr>
        <p:spPr>
          <a:xfrm>
            <a:off x="5282679" y="3907234"/>
            <a:ext cx="1565340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일자별 통계</a:t>
            </a:r>
            <a:endParaRPr lang="ko-KR" altLang="en-US" sz="1231" b="1" spc="-185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282679" y="4388088"/>
            <a:ext cx="1565340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시간대별 </a:t>
            </a:r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통계</a:t>
            </a:r>
          </a:p>
        </p:txBody>
      </p:sp>
      <p:cxnSp>
        <p:nvCxnSpPr>
          <p:cNvPr id="124" name="직선 연결선 123"/>
          <p:cNvCxnSpPr/>
          <p:nvPr/>
        </p:nvCxnSpPr>
        <p:spPr>
          <a:xfrm>
            <a:off x="9172617" y="3013915"/>
            <a:ext cx="0" cy="3719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282679" y="4916047"/>
            <a:ext cx="1565340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지면별 </a:t>
            </a:r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통계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86100" y="5401717"/>
            <a:ext cx="1565340" cy="4355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b="1" spc="-185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캠페인별 통계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364404" y="4481089"/>
            <a:ext cx="1384357" cy="300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" name="TextBox 2"/>
          <p:cNvSpPr txBox="1"/>
          <p:nvPr/>
        </p:nvSpPr>
        <p:spPr>
          <a:xfrm>
            <a:off x="7080715" y="5075778"/>
            <a:ext cx="2585387" cy="35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23" b="1">
                <a:solidFill>
                  <a:srgbClr val="FF0000"/>
                </a:solidFill>
              </a:rPr>
              <a:t>4/22</a:t>
            </a:r>
            <a:r>
              <a:rPr lang="ko-KR" altLang="en-US" sz="1723" b="1">
                <a:solidFill>
                  <a:srgbClr val="FF0000"/>
                </a:solidFill>
              </a:rPr>
              <a:t>일 신규 페이지 추가</a:t>
            </a:r>
          </a:p>
        </p:txBody>
      </p:sp>
      <p:sp>
        <p:nvSpPr>
          <p:cNvPr id="4" name="오른쪽 화살표 3"/>
          <p:cNvSpPr/>
          <p:nvPr/>
        </p:nvSpPr>
        <p:spPr>
          <a:xfrm rot="2988103">
            <a:off x="6511431" y="4745405"/>
            <a:ext cx="747206" cy="295437"/>
          </a:xfrm>
          <a:prstGeom prst="rightArrow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215"/>
          </a:p>
        </p:txBody>
      </p:sp>
      <p:grpSp>
        <p:nvGrpSpPr>
          <p:cNvPr id="45" name="그룹 44"/>
          <p:cNvGrpSpPr/>
          <p:nvPr/>
        </p:nvGrpSpPr>
        <p:grpSpPr>
          <a:xfrm>
            <a:off x="2197727" y="3375628"/>
            <a:ext cx="1565328" cy="446372"/>
            <a:chOff x="898514" y="1924484"/>
            <a:chExt cx="1220890" cy="362677"/>
          </a:xfrm>
        </p:grpSpPr>
        <p:sp>
          <p:nvSpPr>
            <p:cNvPr id="54" name="직사각형 53"/>
            <p:cNvSpPr/>
            <p:nvPr/>
          </p:nvSpPr>
          <p:spPr>
            <a:xfrm>
              <a:off x="900918" y="1924484"/>
              <a:ext cx="1218486" cy="362677"/>
            </a:xfrm>
            <a:prstGeom prst="rect">
              <a:avLst/>
            </a:prstGeom>
            <a:solidFill>
              <a:srgbClr val="598A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31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광고</a:t>
              </a:r>
              <a:endParaRPr lang="ko-KR" altLang="en-US" sz="1231" b="1" spc="-185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8514" y="1950448"/>
              <a:ext cx="1211672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98514" y="2255248"/>
              <a:ext cx="1202454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연결선 56"/>
          <p:cNvCxnSpPr/>
          <p:nvPr/>
        </p:nvCxnSpPr>
        <p:spPr>
          <a:xfrm>
            <a:off x="2959224" y="3011439"/>
            <a:ext cx="6238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5307778" y="3385293"/>
            <a:ext cx="1565328" cy="446372"/>
            <a:chOff x="898514" y="1924484"/>
            <a:chExt cx="1220890" cy="362677"/>
          </a:xfrm>
        </p:grpSpPr>
        <p:sp>
          <p:nvSpPr>
            <p:cNvPr id="64" name="직사각형 63"/>
            <p:cNvSpPr/>
            <p:nvPr/>
          </p:nvSpPr>
          <p:spPr>
            <a:xfrm>
              <a:off x="900918" y="1924484"/>
              <a:ext cx="1218486" cy="362677"/>
            </a:xfrm>
            <a:prstGeom prst="rect">
              <a:avLst/>
            </a:prstGeom>
            <a:solidFill>
              <a:srgbClr val="598A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31" b="1" spc="-185">
                  <a:ln>
                    <a:solidFill>
                      <a:prstClr val="white">
                        <a:alpha val="20000"/>
                      </a:prstClr>
                    </a:solidFill>
                  </a:ln>
                  <a:solidFill>
                    <a:schemeClr val="bg1"/>
                  </a:solidFill>
                </a:rPr>
                <a:t> 통계</a:t>
              </a: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898514" y="1950448"/>
              <a:ext cx="1211672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98514" y="2255248"/>
              <a:ext cx="1202454" cy="0"/>
            </a:xfrm>
            <a:prstGeom prst="line">
              <a:avLst/>
            </a:prstGeom>
            <a:ln>
              <a:solidFill>
                <a:srgbClr val="B7D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84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27263" y="154937"/>
            <a:ext cx="23358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/>
              <a:t>통계 </a:t>
            </a:r>
            <a:r>
              <a:rPr lang="en-US" altLang="ko-KR" sz="1100" b="1" smtClean="0"/>
              <a:t>&gt; </a:t>
            </a:r>
            <a:r>
              <a:rPr lang="ko-KR" altLang="en-US" sz="1100" b="1" smtClean="0"/>
              <a:t>시간대별 통계 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신규 페이지</a:t>
            </a:r>
            <a:r>
              <a:rPr lang="en-US" altLang="ko-KR" sz="1100" b="1" smtClean="0"/>
              <a:t>)</a:t>
            </a:r>
            <a:endParaRPr lang="ko-KR" altLang="en-US" sz="11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1511"/>
          <a:stretch/>
        </p:blipFill>
        <p:spPr>
          <a:xfrm>
            <a:off x="150826" y="375236"/>
            <a:ext cx="1211964" cy="20520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7" y="2753293"/>
            <a:ext cx="1211964" cy="32817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4" y="2427316"/>
            <a:ext cx="1209599" cy="3259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908" y="1854174"/>
            <a:ext cx="606829" cy="182880"/>
          </a:xfrm>
          <a:prstGeom prst="rect">
            <a:avLst/>
          </a:prstGeom>
          <a:solidFill>
            <a:srgbClr val="133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smtClean="0"/>
              <a:t>시간대별 통계</a:t>
            </a:r>
            <a:endParaRPr lang="ko-KR" altLang="en-US" sz="5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b="47878"/>
          <a:stretch/>
        </p:blipFill>
        <p:spPr>
          <a:xfrm>
            <a:off x="1369999" y="393204"/>
            <a:ext cx="7798977" cy="23167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31866" y="645010"/>
            <a:ext cx="2419003" cy="19950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smtClean="0">
                <a:solidFill>
                  <a:schemeClr val="tx1"/>
                </a:solidFill>
              </a:rPr>
              <a:t>통계 </a:t>
            </a:r>
            <a:r>
              <a:rPr lang="en-US" altLang="ko-KR" sz="1100" b="1">
                <a:solidFill>
                  <a:schemeClr val="tx1"/>
                </a:solidFill>
              </a:rPr>
              <a:t>&gt;</a:t>
            </a:r>
            <a:r>
              <a:rPr lang="en-US" altLang="ko-KR" sz="1100" b="1" smtClean="0">
                <a:solidFill>
                  <a:schemeClr val="tx1"/>
                </a:solidFill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</a:rPr>
              <a:t>시간대별 통계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065" y="1500429"/>
            <a:ext cx="3395760" cy="10732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520" y="1500429"/>
            <a:ext cx="3395760" cy="10732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69999" y="2709949"/>
            <a:ext cx="7798977" cy="332509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431865" y="2777458"/>
            <a:ext cx="7637319" cy="3166142"/>
          </a:xfrm>
          <a:custGeom>
            <a:avLst/>
            <a:gdLst>
              <a:gd name="connsiteX0" fmla="*/ 121218 w 6442682"/>
              <a:gd name="connsiteY0" fmla="*/ 0 h 1814990"/>
              <a:gd name="connsiteX1" fmla="*/ 1660341 w 6442682"/>
              <a:gd name="connsiteY1" fmla="*/ 0 h 1814990"/>
              <a:gd name="connsiteX2" fmla="*/ 1957205 w 6442682"/>
              <a:gd name="connsiteY2" fmla="*/ 0 h 1814990"/>
              <a:gd name="connsiteX3" fmla="*/ 3140761 w 6442682"/>
              <a:gd name="connsiteY3" fmla="*/ 0 h 1814990"/>
              <a:gd name="connsiteX4" fmla="*/ 3496327 w 6442682"/>
              <a:gd name="connsiteY4" fmla="*/ 0 h 1814990"/>
              <a:gd name="connsiteX5" fmla="*/ 4485477 w 6442682"/>
              <a:gd name="connsiteY5" fmla="*/ 0 h 1814990"/>
              <a:gd name="connsiteX6" fmla="*/ 4976748 w 6442682"/>
              <a:gd name="connsiteY6" fmla="*/ 0 h 1814990"/>
              <a:gd name="connsiteX7" fmla="*/ 6321464 w 6442682"/>
              <a:gd name="connsiteY7" fmla="*/ 0 h 1814990"/>
              <a:gd name="connsiteX8" fmla="*/ 6442682 w 6442682"/>
              <a:gd name="connsiteY8" fmla="*/ 93018 h 1814990"/>
              <a:gd name="connsiteX9" fmla="*/ 6442682 w 6442682"/>
              <a:gd name="connsiteY9" fmla="*/ 372069 h 1814990"/>
              <a:gd name="connsiteX10" fmla="*/ 6442682 w 6442682"/>
              <a:gd name="connsiteY10" fmla="*/ 465082 h 1814990"/>
              <a:gd name="connsiteX11" fmla="*/ 6442682 w 6442682"/>
              <a:gd name="connsiteY11" fmla="*/ 744133 h 1814990"/>
              <a:gd name="connsiteX12" fmla="*/ 6436537 w 6442682"/>
              <a:gd name="connsiteY12" fmla="*/ 767487 h 1814990"/>
              <a:gd name="connsiteX13" fmla="*/ 6442682 w 6442682"/>
              <a:gd name="connsiteY13" fmla="*/ 790841 h 1814990"/>
              <a:gd name="connsiteX14" fmla="*/ 6442682 w 6442682"/>
              <a:gd name="connsiteY14" fmla="*/ 1105570 h 1814990"/>
              <a:gd name="connsiteX15" fmla="*/ 6442682 w 6442682"/>
              <a:gd name="connsiteY15" fmla="*/ 1162905 h 1814990"/>
              <a:gd name="connsiteX16" fmla="*/ 6442682 w 6442682"/>
              <a:gd name="connsiteY16" fmla="*/ 1349908 h 1814990"/>
              <a:gd name="connsiteX17" fmla="*/ 6442682 w 6442682"/>
              <a:gd name="connsiteY17" fmla="*/ 1477635 h 1814990"/>
              <a:gd name="connsiteX18" fmla="*/ 6442682 w 6442682"/>
              <a:gd name="connsiteY18" fmla="*/ 1721972 h 1814990"/>
              <a:gd name="connsiteX19" fmla="*/ 6321464 w 6442682"/>
              <a:gd name="connsiteY19" fmla="*/ 1814990 h 1814990"/>
              <a:gd name="connsiteX20" fmla="*/ 4976748 w 6442682"/>
              <a:gd name="connsiteY20" fmla="*/ 1814990 h 1814990"/>
              <a:gd name="connsiteX21" fmla="*/ 4485477 w 6442682"/>
              <a:gd name="connsiteY21" fmla="*/ 1814990 h 1814990"/>
              <a:gd name="connsiteX22" fmla="*/ 3496327 w 6442682"/>
              <a:gd name="connsiteY22" fmla="*/ 1814990 h 1814990"/>
              <a:gd name="connsiteX23" fmla="*/ 3140761 w 6442682"/>
              <a:gd name="connsiteY23" fmla="*/ 1814990 h 1814990"/>
              <a:gd name="connsiteX24" fmla="*/ 1957205 w 6442682"/>
              <a:gd name="connsiteY24" fmla="*/ 1814990 h 1814990"/>
              <a:gd name="connsiteX25" fmla="*/ 1660341 w 6442682"/>
              <a:gd name="connsiteY25" fmla="*/ 1814990 h 1814990"/>
              <a:gd name="connsiteX26" fmla="*/ 121219 w 6442682"/>
              <a:gd name="connsiteY26" fmla="*/ 1814990 h 1814990"/>
              <a:gd name="connsiteX27" fmla="*/ 1 w 6442682"/>
              <a:gd name="connsiteY27" fmla="*/ 1721972 h 1814990"/>
              <a:gd name="connsiteX28" fmla="*/ 1 w 6442682"/>
              <a:gd name="connsiteY28" fmla="*/ 1477635 h 1814990"/>
              <a:gd name="connsiteX29" fmla="*/ 1 w 6442682"/>
              <a:gd name="connsiteY29" fmla="*/ 1349908 h 1814990"/>
              <a:gd name="connsiteX30" fmla="*/ 1 w 6442682"/>
              <a:gd name="connsiteY30" fmla="*/ 1219280 h 1814990"/>
              <a:gd name="connsiteX31" fmla="*/ 0 w 6442682"/>
              <a:gd name="connsiteY31" fmla="*/ 1219280 h 1814990"/>
              <a:gd name="connsiteX32" fmla="*/ 0 w 6442682"/>
              <a:gd name="connsiteY32" fmla="*/ 1162905 h 1814990"/>
              <a:gd name="connsiteX33" fmla="*/ 0 w 6442682"/>
              <a:gd name="connsiteY33" fmla="*/ 790841 h 1814990"/>
              <a:gd name="connsiteX34" fmla="*/ 0 w 6442682"/>
              <a:gd name="connsiteY34" fmla="*/ 744133 h 1814990"/>
              <a:gd name="connsiteX35" fmla="*/ 0 w 6442682"/>
              <a:gd name="connsiteY35" fmla="*/ 465083 h 1814990"/>
              <a:gd name="connsiteX36" fmla="*/ 0 w 6442682"/>
              <a:gd name="connsiteY36" fmla="*/ 465082 h 1814990"/>
              <a:gd name="connsiteX37" fmla="*/ 0 w 6442682"/>
              <a:gd name="connsiteY37" fmla="*/ 444615 h 1814990"/>
              <a:gd name="connsiteX38" fmla="*/ 0 w 6442682"/>
              <a:gd name="connsiteY38" fmla="*/ 93018 h 1814990"/>
              <a:gd name="connsiteX39" fmla="*/ 121218 w 6442682"/>
              <a:gd name="connsiteY39" fmla="*/ 0 h 181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42682" h="1814990">
                <a:moveTo>
                  <a:pt x="121218" y="0"/>
                </a:moveTo>
                <a:lnTo>
                  <a:pt x="1660341" y="0"/>
                </a:lnTo>
                <a:lnTo>
                  <a:pt x="1957205" y="0"/>
                </a:lnTo>
                <a:lnTo>
                  <a:pt x="3140761" y="0"/>
                </a:lnTo>
                <a:lnTo>
                  <a:pt x="3496327" y="0"/>
                </a:lnTo>
                <a:lnTo>
                  <a:pt x="4485477" y="0"/>
                </a:lnTo>
                <a:lnTo>
                  <a:pt x="4976748" y="0"/>
                </a:lnTo>
                <a:lnTo>
                  <a:pt x="6321464" y="0"/>
                </a:lnTo>
                <a:cubicBezTo>
                  <a:pt x="6388411" y="0"/>
                  <a:pt x="6442682" y="41645"/>
                  <a:pt x="6442682" y="93018"/>
                </a:cubicBezTo>
                <a:lnTo>
                  <a:pt x="6442682" y="372069"/>
                </a:lnTo>
                <a:lnTo>
                  <a:pt x="6442682" y="465082"/>
                </a:lnTo>
                <a:lnTo>
                  <a:pt x="6442682" y="744133"/>
                </a:lnTo>
                <a:lnTo>
                  <a:pt x="6436537" y="767487"/>
                </a:lnTo>
                <a:lnTo>
                  <a:pt x="6442682" y="790841"/>
                </a:lnTo>
                <a:lnTo>
                  <a:pt x="6442682" y="1105570"/>
                </a:lnTo>
                <a:lnTo>
                  <a:pt x="6442682" y="1162905"/>
                </a:lnTo>
                <a:lnTo>
                  <a:pt x="6442682" y="1349908"/>
                </a:lnTo>
                <a:lnTo>
                  <a:pt x="6442682" y="1477635"/>
                </a:lnTo>
                <a:lnTo>
                  <a:pt x="6442682" y="1721972"/>
                </a:lnTo>
                <a:cubicBezTo>
                  <a:pt x="6442682" y="1773345"/>
                  <a:pt x="6388411" y="1814990"/>
                  <a:pt x="6321464" y="1814990"/>
                </a:cubicBezTo>
                <a:lnTo>
                  <a:pt x="4976748" y="1814990"/>
                </a:lnTo>
                <a:lnTo>
                  <a:pt x="4485477" y="1814990"/>
                </a:lnTo>
                <a:lnTo>
                  <a:pt x="3496327" y="1814990"/>
                </a:lnTo>
                <a:lnTo>
                  <a:pt x="3140761" y="1814990"/>
                </a:lnTo>
                <a:lnTo>
                  <a:pt x="1957205" y="1814990"/>
                </a:lnTo>
                <a:lnTo>
                  <a:pt x="1660341" y="1814990"/>
                </a:lnTo>
                <a:lnTo>
                  <a:pt x="121219" y="1814990"/>
                </a:lnTo>
                <a:cubicBezTo>
                  <a:pt x="54273" y="1814990"/>
                  <a:pt x="1" y="1773345"/>
                  <a:pt x="1" y="1721972"/>
                </a:cubicBezTo>
                <a:lnTo>
                  <a:pt x="1" y="1477635"/>
                </a:lnTo>
                <a:lnTo>
                  <a:pt x="1" y="1349908"/>
                </a:lnTo>
                <a:lnTo>
                  <a:pt x="1" y="1219280"/>
                </a:lnTo>
                <a:lnTo>
                  <a:pt x="0" y="1219280"/>
                </a:lnTo>
                <a:lnTo>
                  <a:pt x="0" y="1162905"/>
                </a:lnTo>
                <a:lnTo>
                  <a:pt x="0" y="790841"/>
                </a:lnTo>
                <a:lnTo>
                  <a:pt x="0" y="744133"/>
                </a:lnTo>
                <a:lnTo>
                  <a:pt x="0" y="465083"/>
                </a:lnTo>
                <a:lnTo>
                  <a:pt x="0" y="465082"/>
                </a:lnTo>
                <a:lnTo>
                  <a:pt x="0" y="444615"/>
                </a:lnTo>
                <a:lnTo>
                  <a:pt x="0" y="93018"/>
                </a:lnTo>
                <a:cubicBezTo>
                  <a:pt x="0" y="41645"/>
                  <a:pt x="54272" y="0"/>
                  <a:pt x="121218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D7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033" y="2846219"/>
            <a:ext cx="561999" cy="317025"/>
          </a:xfrm>
          <a:prstGeom prst="rect">
            <a:avLst/>
          </a:prstGeom>
        </p:spPr>
      </p:pic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59602"/>
              </p:ext>
            </p:extLst>
          </p:nvPr>
        </p:nvGraphicFramePr>
        <p:xfrm>
          <a:off x="1650065" y="3365862"/>
          <a:ext cx="7254966" cy="211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61">
                  <a:extLst>
                    <a:ext uri="{9D8B030D-6E8A-4147-A177-3AD203B41FA5}">
                      <a16:colId xmlns:a16="http://schemas.microsoft.com/office/drawing/2014/main" val="3992874597"/>
                    </a:ext>
                  </a:extLst>
                </a:gridCol>
                <a:gridCol w="1209161">
                  <a:extLst>
                    <a:ext uri="{9D8B030D-6E8A-4147-A177-3AD203B41FA5}">
                      <a16:colId xmlns:a16="http://schemas.microsoft.com/office/drawing/2014/main" val="500113552"/>
                    </a:ext>
                  </a:extLst>
                </a:gridCol>
                <a:gridCol w="1209161">
                  <a:extLst>
                    <a:ext uri="{9D8B030D-6E8A-4147-A177-3AD203B41FA5}">
                      <a16:colId xmlns:a16="http://schemas.microsoft.com/office/drawing/2014/main" val="3272606864"/>
                    </a:ext>
                  </a:extLst>
                </a:gridCol>
                <a:gridCol w="1209161">
                  <a:extLst>
                    <a:ext uri="{9D8B030D-6E8A-4147-A177-3AD203B41FA5}">
                      <a16:colId xmlns:a16="http://schemas.microsoft.com/office/drawing/2014/main" val="179031620"/>
                    </a:ext>
                  </a:extLst>
                </a:gridCol>
                <a:gridCol w="1209161">
                  <a:extLst>
                    <a:ext uri="{9D8B030D-6E8A-4147-A177-3AD203B41FA5}">
                      <a16:colId xmlns:a16="http://schemas.microsoft.com/office/drawing/2014/main" val="3822762216"/>
                    </a:ext>
                  </a:extLst>
                </a:gridCol>
                <a:gridCol w="1209161">
                  <a:extLst>
                    <a:ext uri="{9D8B030D-6E8A-4147-A177-3AD203B41FA5}">
                      <a16:colId xmlns:a16="http://schemas.microsoft.com/office/drawing/2014/main" val="3619927220"/>
                    </a:ext>
                  </a:extLst>
                </a:gridCol>
              </a:tblGrid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노출수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클릭수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클릭률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소진금액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평균소진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01015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74734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412620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562586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90083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201699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65044"/>
                  </a:ext>
                </a:extLst>
              </a:tr>
              <a:tr h="26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110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47.1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996132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261280" y="2156262"/>
            <a:ext cx="606829" cy="182880"/>
          </a:xfrm>
          <a:prstGeom prst="rect">
            <a:avLst/>
          </a:prstGeom>
          <a:solidFill>
            <a:srgbClr val="133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smtClean="0"/>
              <a:t>지면별 통계</a:t>
            </a:r>
            <a:endParaRPr lang="ko-KR" altLang="en-US" sz="500" b="1"/>
          </a:p>
        </p:txBody>
      </p:sp>
      <p:sp>
        <p:nvSpPr>
          <p:cNvPr id="125" name="직사각형 124"/>
          <p:cNvSpPr/>
          <p:nvPr/>
        </p:nvSpPr>
        <p:spPr>
          <a:xfrm>
            <a:off x="277908" y="2450770"/>
            <a:ext cx="606829" cy="182880"/>
          </a:xfrm>
          <a:prstGeom prst="rect">
            <a:avLst/>
          </a:prstGeom>
          <a:solidFill>
            <a:srgbClr val="133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smtClean="0"/>
              <a:t>캠페인별 통계</a:t>
            </a:r>
            <a:endParaRPr lang="ko-KR" altLang="en-US" sz="500" b="1"/>
          </a:p>
        </p:txBody>
      </p:sp>
      <p:sp>
        <p:nvSpPr>
          <p:cNvPr id="126" name="직사각형 125"/>
          <p:cNvSpPr/>
          <p:nvPr/>
        </p:nvSpPr>
        <p:spPr>
          <a:xfrm>
            <a:off x="265708" y="1830720"/>
            <a:ext cx="740595" cy="1782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graphicFrame>
        <p:nvGraphicFramePr>
          <p:cNvPr id="128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63981"/>
              </p:ext>
            </p:extLst>
          </p:nvPr>
        </p:nvGraphicFramePr>
        <p:xfrm>
          <a:off x="9186862" y="376587"/>
          <a:ext cx="2905126" cy="225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 디폴트 값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전일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18815"/>
                  </a:ext>
                </a:extLst>
              </a:tr>
              <a:tr h="652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평일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주말 그래프 </a:t>
                      </a:r>
                      <a:endParaRPr lang="en-US" altLang="ko-KR" sz="9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데이터 </a:t>
                      </a:r>
                      <a:r>
                        <a:rPr lang="en-US" altLang="ko-KR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시간대별 소진금액 </a:t>
                      </a:r>
                      <a:endParaRPr lang="en-US" altLang="ko-KR" sz="9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상위 설정한 기간의 시간대별 데이터 </a:t>
                      </a: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652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 항목 변경</a:t>
                      </a:r>
                      <a:b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 오름차순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내림차순 정렬 가능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spc="-1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↑↓)</a:t>
                      </a:r>
                      <a:endParaRPr lang="ko-KR" altLang="en-US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75842"/>
                  </a:ext>
                </a:extLst>
              </a:tr>
            </a:tbl>
          </a:graphicData>
        </a:graphic>
      </p:graphicFrame>
      <p:pic>
        <p:nvPicPr>
          <p:cNvPr id="127" name="그림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2756" y="3390007"/>
            <a:ext cx="276225" cy="219075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712" y="3382259"/>
            <a:ext cx="276225" cy="219075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885" y="3375747"/>
            <a:ext cx="276225" cy="219075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845" y="3390007"/>
            <a:ext cx="276225" cy="219075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018" y="3390007"/>
            <a:ext cx="276225" cy="219075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7690" y="3393051"/>
            <a:ext cx="276225" cy="219075"/>
          </a:xfrm>
          <a:prstGeom prst="rect">
            <a:avLst/>
          </a:prstGeom>
        </p:spPr>
      </p:pic>
      <p:sp>
        <p:nvSpPr>
          <p:cNvPr id="134" name="타원형 설명선 133"/>
          <p:cNvSpPr/>
          <p:nvPr/>
        </p:nvSpPr>
        <p:spPr>
          <a:xfrm>
            <a:off x="2446180" y="725616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1865" y="931224"/>
            <a:ext cx="1045825" cy="22424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7" name="직사각형 26"/>
          <p:cNvSpPr/>
          <p:nvPr/>
        </p:nvSpPr>
        <p:spPr>
          <a:xfrm>
            <a:off x="1569977" y="1269173"/>
            <a:ext cx="7235303" cy="131458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8" name="직사각형 27"/>
          <p:cNvSpPr/>
          <p:nvPr/>
        </p:nvSpPr>
        <p:spPr>
          <a:xfrm>
            <a:off x="1667503" y="3387197"/>
            <a:ext cx="7205740" cy="22188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777" y="2437352"/>
            <a:ext cx="3090170" cy="13300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5211" y="2436191"/>
            <a:ext cx="3144119" cy="135326"/>
          </a:xfrm>
          <a:prstGeom prst="rect">
            <a:avLst/>
          </a:prstGeom>
        </p:spPr>
      </p:pic>
      <p:sp>
        <p:nvSpPr>
          <p:cNvPr id="31" name="타원형 설명선 30"/>
          <p:cNvSpPr/>
          <p:nvPr/>
        </p:nvSpPr>
        <p:spPr>
          <a:xfrm>
            <a:off x="8624032" y="1034212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8834393" y="3088290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54070" y="416547"/>
            <a:ext cx="448887" cy="175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나이키</a:t>
            </a:r>
            <a:endParaRPr lang="ko-KR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579416" y="2670407"/>
            <a:ext cx="7548029" cy="393033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" y="365759"/>
            <a:ext cx="1427363" cy="623498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27263" y="154937"/>
            <a:ext cx="1165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/>
              <a:t>광고 </a:t>
            </a:r>
            <a:r>
              <a:rPr lang="en-US" altLang="ko-KR" sz="1100" b="1" smtClean="0"/>
              <a:t>&gt; </a:t>
            </a:r>
            <a:r>
              <a:rPr lang="ko-KR" altLang="en-US" sz="1100" b="1" smtClean="0"/>
              <a:t>광고목록</a:t>
            </a:r>
            <a:endParaRPr lang="ko-KR" altLang="en-US" sz="1100" b="1"/>
          </a:p>
        </p:txBody>
      </p:sp>
      <p:sp>
        <p:nvSpPr>
          <p:cNvPr id="32" name="직사각형 31"/>
          <p:cNvSpPr/>
          <p:nvPr/>
        </p:nvSpPr>
        <p:spPr>
          <a:xfrm>
            <a:off x="7654070" y="416547"/>
            <a:ext cx="448887" cy="175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나이키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97061" y="1445139"/>
            <a:ext cx="740595" cy="1782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6" y="382021"/>
            <a:ext cx="7566839" cy="16795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92041" y="3300153"/>
            <a:ext cx="7182197" cy="3489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4" t="29992" r="28823" b="52865"/>
          <a:stretch/>
        </p:blipFill>
        <p:spPr>
          <a:xfrm rot="5400000">
            <a:off x="5218025" y="2949052"/>
            <a:ext cx="402391" cy="451347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55858"/>
              </p:ext>
            </p:extLst>
          </p:nvPr>
        </p:nvGraphicFramePr>
        <p:xfrm>
          <a:off x="1695298" y="4021636"/>
          <a:ext cx="6968861" cy="247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0">
                  <a:extLst>
                    <a:ext uri="{9D8B030D-6E8A-4147-A177-3AD203B41FA5}">
                      <a16:colId xmlns:a16="http://schemas.microsoft.com/office/drawing/2014/main" val="2186854413"/>
                    </a:ext>
                  </a:extLst>
                </a:gridCol>
                <a:gridCol w="513504">
                  <a:extLst>
                    <a:ext uri="{9D8B030D-6E8A-4147-A177-3AD203B41FA5}">
                      <a16:colId xmlns:a16="http://schemas.microsoft.com/office/drawing/2014/main" val="1359694942"/>
                    </a:ext>
                  </a:extLst>
                </a:gridCol>
                <a:gridCol w="847565">
                  <a:extLst>
                    <a:ext uri="{9D8B030D-6E8A-4147-A177-3AD203B41FA5}">
                      <a16:colId xmlns:a16="http://schemas.microsoft.com/office/drawing/2014/main" val="3313443184"/>
                    </a:ext>
                  </a:extLst>
                </a:gridCol>
                <a:gridCol w="1034361">
                  <a:extLst>
                    <a:ext uri="{9D8B030D-6E8A-4147-A177-3AD203B41FA5}">
                      <a16:colId xmlns:a16="http://schemas.microsoft.com/office/drawing/2014/main" val="2698531834"/>
                    </a:ext>
                  </a:extLst>
                </a:gridCol>
                <a:gridCol w="1050153">
                  <a:extLst>
                    <a:ext uri="{9D8B030D-6E8A-4147-A177-3AD203B41FA5}">
                      <a16:colId xmlns:a16="http://schemas.microsoft.com/office/drawing/2014/main" val="617718764"/>
                    </a:ext>
                  </a:extLst>
                </a:gridCol>
                <a:gridCol w="986310">
                  <a:extLst>
                    <a:ext uri="{9D8B030D-6E8A-4147-A177-3AD203B41FA5}">
                      <a16:colId xmlns:a16="http://schemas.microsoft.com/office/drawing/2014/main" val="499246531"/>
                    </a:ext>
                  </a:extLst>
                </a:gridCol>
                <a:gridCol w="1003454">
                  <a:extLst>
                    <a:ext uri="{9D8B030D-6E8A-4147-A177-3AD203B41FA5}">
                      <a16:colId xmlns:a16="http://schemas.microsoft.com/office/drawing/2014/main" val="3344740721"/>
                    </a:ext>
                  </a:extLst>
                </a:gridCol>
                <a:gridCol w="979091">
                  <a:extLst>
                    <a:ext uri="{9D8B030D-6E8A-4147-A177-3AD203B41FA5}">
                      <a16:colId xmlns:a16="http://schemas.microsoft.com/office/drawing/2014/main" val="1299619632"/>
                    </a:ext>
                  </a:extLst>
                </a:gridCol>
                <a:gridCol w="355313">
                  <a:extLst>
                    <a:ext uri="{9D8B030D-6E8A-4147-A177-3AD203B41FA5}">
                      <a16:colId xmlns:a16="http://schemas.microsoft.com/office/drawing/2014/main" val="425959031"/>
                    </a:ext>
                  </a:extLst>
                </a:gridCol>
              </a:tblGrid>
              <a:tr h="14321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</a:rPr>
                        <a:t>     pc</a:t>
                      </a:r>
                      <a:r>
                        <a:rPr lang="en-US" altLang="ko-KR" sz="700" b="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캠페인명</a:t>
                      </a: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노출수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클릭수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클릭률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일예산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소진금액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76084"/>
                  </a:ext>
                </a:extLst>
              </a:tr>
              <a:tr h="14321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700" b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5906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나이키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800" smtClean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855" marR="86855" marT="43427" marB="4342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75518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나이키</a:t>
                      </a:r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700" smtClean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855" marR="86855" marT="43427" marB="4342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31443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나이키</a:t>
                      </a:r>
                      <a:r>
                        <a:rPr lang="en-US" altLang="ko-KR" sz="700" smtClean="0"/>
                        <a:t>12</a:t>
                      </a:r>
                      <a:endParaRPr lang="ko-KR" altLang="en-US" sz="700" smtClean="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700" smtClean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855" marR="86855" marT="43427" marB="4342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87527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나이키</a:t>
                      </a:r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700" smtClean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855" marR="86855" marT="43427" marB="4342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06125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나이키</a:t>
                      </a:r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700" smtClean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855" marR="86855" marT="43427" marB="4342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17878"/>
                  </a:ext>
                </a:extLst>
              </a:tr>
              <a:tr h="25598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mtClean="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나이키</a:t>
                      </a:r>
                      <a:r>
                        <a:rPr lang="en-US" altLang="ko-KR" sz="700" smtClean="0"/>
                        <a:t>3</a:t>
                      </a:r>
                      <a:endParaRPr lang="ko-KR" altLang="en-US" sz="700" smtClean="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2%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50</a:t>
                      </a:r>
                      <a:endParaRPr lang="ko-KR" altLang="en-US" sz="700"/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700" smtClean="0">
                        <a:solidFill>
                          <a:srgbClr val="FF0000"/>
                        </a:solidFill>
                      </a:endParaRPr>
                    </a:p>
                  </a:txBody>
                  <a:tcPr marL="86855" marR="86855" marT="43427" marB="4342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855" marR="86855" marT="43427" marB="4342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51455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8364467" y="4444630"/>
            <a:ext cx="216521" cy="2009787"/>
            <a:chOff x="8641475" y="4310983"/>
            <a:chExt cx="216521" cy="2009787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1475" y="4310983"/>
              <a:ext cx="216521" cy="257119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1475" y="4692833"/>
              <a:ext cx="216521" cy="257119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1475" y="5058141"/>
              <a:ext cx="216521" cy="257119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1475" y="5725439"/>
              <a:ext cx="216521" cy="25711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1475" y="6063651"/>
              <a:ext cx="216521" cy="257119"/>
            </a:xfrm>
            <a:prstGeom prst="rect">
              <a:avLst/>
            </a:prstGeom>
          </p:spPr>
        </p:pic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111" y="4828255"/>
            <a:ext cx="149311" cy="21859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760" y="5187401"/>
            <a:ext cx="149311" cy="21859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760" y="5845424"/>
            <a:ext cx="149311" cy="218595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642" y="6209613"/>
            <a:ext cx="149311" cy="21859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391" y="4495221"/>
            <a:ext cx="149311" cy="218595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282" y="5227137"/>
            <a:ext cx="457903" cy="168702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397" y="5891890"/>
            <a:ext cx="465747" cy="187311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9"/>
          <a:srcRect l="12410" t="1400"/>
          <a:stretch/>
        </p:blipFill>
        <p:spPr>
          <a:xfrm>
            <a:off x="1936129" y="4439395"/>
            <a:ext cx="463303" cy="21541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9"/>
          <a:srcRect l="12410" t="1400"/>
          <a:stretch/>
        </p:blipFill>
        <p:spPr>
          <a:xfrm>
            <a:off x="1939579" y="4840968"/>
            <a:ext cx="463303" cy="21541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129" y="5583384"/>
            <a:ext cx="432056" cy="17282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397" y="6249362"/>
            <a:ext cx="465747" cy="187311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111" y="5520435"/>
            <a:ext cx="149311" cy="21859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466" y="5492871"/>
            <a:ext cx="216521" cy="25711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5298" y="3411103"/>
            <a:ext cx="672887" cy="188612"/>
          </a:xfrm>
          <a:prstGeom prst="rect">
            <a:avLst/>
          </a:prstGeom>
        </p:spPr>
      </p:pic>
      <p:grpSp>
        <p:nvGrpSpPr>
          <p:cNvPr id="101" name="그룹 100"/>
          <p:cNvGrpSpPr/>
          <p:nvPr/>
        </p:nvGrpSpPr>
        <p:grpSpPr>
          <a:xfrm>
            <a:off x="7865227" y="3401456"/>
            <a:ext cx="798932" cy="213235"/>
            <a:chOff x="8033382" y="3404726"/>
            <a:chExt cx="798932" cy="21323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17370" y="3404726"/>
              <a:ext cx="414944" cy="213235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33382" y="3413913"/>
              <a:ext cx="383987" cy="194859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72396" y="6630064"/>
            <a:ext cx="934446" cy="159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8713" y="3028161"/>
            <a:ext cx="2809875" cy="20002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30998" y="4047822"/>
            <a:ext cx="169288" cy="134263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266" y="4030682"/>
            <a:ext cx="169288" cy="134263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5393" y="4048261"/>
            <a:ext cx="169288" cy="13426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92232" y="4030682"/>
            <a:ext cx="169288" cy="134263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59071" y="4047822"/>
            <a:ext cx="169288" cy="134263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10554" y="4044860"/>
            <a:ext cx="169288" cy="134263"/>
          </a:xfrm>
          <a:prstGeom prst="rect">
            <a:avLst/>
          </a:prstGeom>
        </p:spPr>
      </p:pic>
      <p:sp>
        <p:nvSpPr>
          <p:cNvPr id="112" name="타원형 설명선 111"/>
          <p:cNvSpPr/>
          <p:nvPr/>
        </p:nvSpPr>
        <p:spPr>
          <a:xfrm>
            <a:off x="2334270" y="3091614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543661" y="3559969"/>
            <a:ext cx="602061" cy="481291"/>
            <a:chOff x="-3912908" y="2453903"/>
            <a:chExt cx="775852" cy="547032"/>
          </a:xfrm>
        </p:grpSpPr>
        <p:sp>
          <p:nvSpPr>
            <p:cNvPr id="110" name="직사각형 109"/>
            <p:cNvSpPr/>
            <p:nvPr/>
          </p:nvSpPr>
          <p:spPr>
            <a:xfrm>
              <a:off x="-3704495" y="2460874"/>
              <a:ext cx="362529" cy="54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-3912908" y="2453903"/>
              <a:ext cx="775852" cy="52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/>
                <a:t>전체</a:t>
              </a:r>
              <a:endParaRPr lang="en-US" altLang="ko-KR" sz="800" smtClean="0"/>
            </a:p>
            <a:p>
              <a:pPr algn="ctr"/>
              <a:r>
                <a:rPr lang="en-US" altLang="ko-KR" sz="800" smtClean="0"/>
                <a:t>pc</a:t>
              </a:r>
            </a:p>
            <a:p>
              <a:pPr algn="ctr"/>
              <a:r>
                <a:rPr lang="ko-KR" altLang="en-US" sz="800" smtClean="0"/>
                <a:t>모바일</a:t>
              </a:r>
              <a:endParaRPr lang="ko-KR" altLang="en-US" sz="800"/>
            </a:p>
          </p:txBody>
        </p:sp>
      </p:grpSp>
      <p:sp>
        <p:nvSpPr>
          <p:cNvPr id="109" name="타원형 설명선 108"/>
          <p:cNvSpPr/>
          <p:nvPr/>
        </p:nvSpPr>
        <p:spPr>
          <a:xfrm>
            <a:off x="2369838" y="3828289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13020" y="5045113"/>
            <a:ext cx="1677008" cy="538271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13020" y="5722415"/>
            <a:ext cx="1677008" cy="521752"/>
          </a:xfrm>
          <a:prstGeom prst="rect">
            <a:avLst/>
          </a:prstGeom>
        </p:spPr>
      </p:pic>
      <p:graphicFrame>
        <p:nvGraphicFramePr>
          <p:cNvPr id="129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75235"/>
              </p:ext>
            </p:extLst>
          </p:nvPr>
        </p:nvGraphicFramePr>
        <p:xfrm>
          <a:off x="9183858" y="379168"/>
          <a:ext cx="2905126" cy="400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18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93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게재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위치 변경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아래 표에서 게재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하고 싶은 캠페인의 행에 체크박스 선택후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게재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버튼으로 처리 가능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ㄴ게재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버튼 선택항목 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pc,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18815"/>
                  </a:ext>
                </a:extLst>
              </a:tr>
              <a:tr h="11323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아래 표에서 캠페인을 체크하지 않고 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pc,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 선택항목 중 선택할 경우 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알림창 노출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게재 버튼의 전체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pc,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모바일중 선택할 경우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알림창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버튼의 전체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pc,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모바일중 선택할 경우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알림창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13947"/>
                  </a:ext>
                </a:extLst>
              </a:tr>
              <a:tr h="13288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/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 각각의 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on, off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ㄴ왼쪽 버튼은 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지면의 게재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여부  체크 가능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ㄴ오른쪽 버튼은 모바일 지면의 게재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중지 여부 체크 가능</a:t>
                      </a:r>
                      <a:endParaRPr lang="en-US" altLang="ko-KR" sz="8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참고 페이지</a:t>
                      </a:r>
                      <a:r>
                        <a:rPr lang="en-US" altLang="ko-KR" sz="8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https://ahnlabad.com/login.php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광고주센터 로그인 </a:t>
                      </a:r>
                      <a:r>
                        <a:rPr lang="en-US" altLang="ko-KR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ahnlabad  /  ahnlabad1!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베이스광고 텍스트 클릭</a:t>
                      </a:r>
                      <a:endParaRPr lang="en-US" altLang="ko-KR" sz="8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  <a:tr h="32332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항목 오름차순</a:t>
                      </a:r>
                      <a:r>
                        <a:rPr lang="en-US" altLang="ko-KR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내림차순 정렬 가능</a:t>
                      </a:r>
                      <a:r>
                        <a:rPr lang="en-US" altLang="ko-KR" sz="8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kern="1200" spc="-1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↑↓)</a:t>
                      </a:r>
                      <a:endParaRPr lang="ko-KR" altLang="en-US" sz="8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3350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1927839" y="3571543"/>
            <a:ext cx="602061" cy="481291"/>
            <a:chOff x="-3912908" y="2453903"/>
            <a:chExt cx="775852" cy="547032"/>
          </a:xfrm>
        </p:grpSpPr>
        <p:sp>
          <p:nvSpPr>
            <p:cNvPr id="63" name="직사각형 62"/>
            <p:cNvSpPr/>
            <p:nvPr/>
          </p:nvSpPr>
          <p:spPr>
            <a:xfrm>
              <a:off x="-3704495" y="2460874"/>
              <a:ext cx="362529" cy="540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3912908" y="2453903"/>
              <a:ext cx="775852" cy="524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/>
                <a:t>전체</a:t>
              </a:r>
              <a:endParaRPr lang="en-US" altLang="ko-KR" sz="800" smtClean="0"/>
            </a:p>
            <a:p>
              <a:pPr algn="ctr"/>
              <a:r>
                <a:rPr lang="en-US" altLang="ko-KR" sz="800" smtClean="0"/>
                <a:t>pc</a:t>
              </a:r>
            </a:p>
            <a:p>
              <a:pPr algn="ctr"/>
              <a:r>
                <a:rPr lang="ko-KR" altLang="en-US" sz="800" smtClean="0"/>
                <a:t>모바일</a:t>
              </a:r>
              <a:endParaRPr lang="ko-KR" altLang="en-US" sz="80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678096" y="3381905"/>
            <a:ext cx="709047" cy="2382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11" name="직사각형 110"/>
          <p:cNvSpPr/>
          <p:nvPr/>
        </p:nvSpPr>
        <p:spPr>
          <a:xfrm>
            <a:off x="1900472" y="4019593"/>
            <a:ext cx="530010" cy="246874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67" name="TextBox 66"/>
          <p:cNvSpPr txBox="1"/>
          <p:nvPr/>
        </p:nvSpPr>
        <p:spPr>
          <a:xfrm>
            <a:off x="9105057" y="5205741"/>
            <a:ext cx="907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2</a:t>
            </a:r>
            <a:r>
              <a:rPr lang="ko-KR" altLang="en-US" sz="800" smtClean="0"/>
              <a:t>번 알림창</a:t>
            </a:r>
            <a:endParaRPr lang="ko-KR" altLang="en-US" sz="800"/>
          </a:p>
        </p:txBody>
      </p:sp>
      <p:sp>
        <p:nvSpPr>
          <p:cNvPr id="74" name="TextBox 73"/>
          <p:cNvSpPr txBox="1"/>
          <p:nvPr/>
        </p:nvSpPr>
        <p:spPr>
          <a:xfrm>
            <a:off x="9105057" y="5888363"/>
            <a:ext cx="907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3</a:t>
            </a:r>
            <a:r>
              <a:rPr lang="ko-KR" altLang="en-US" sz="800" smtClean="0"/>
              <a:t>번 알림창</a:t>
            </a:r>
            <a:endParaRPr lang="ko-KR" altLang="en-US" sz="800"/>
          </a:p>
        </p:txBody>
      </p:sp>
      <p:sp>
        <p:nvSpPr>
          <p:cNvPr id="75" name="TextBox 74"/>
          <p:cNvSpPr txBox="1"/>
          <p:nvPr/>
        </p:nvSpPr>
        <p:spPr>
          <a:xfrm>
            <a:off x="9067771" y="4483639"/>
            <a:ext cx="907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mtClean="0"/>
              <a:t>1</a:t>
            </a:r>
            <a:r>
              <a:rPr lang="ko-KR" altLang="en-US" sz="800" smtClean="0"/>
              <a:t>번 알림창</a:t>
            </a:r>
            <a:endParaRPr lang="ko-KR" altLang="en-US" sz="800"/>
          </a:p>
        </p:txBody>
      </p:sp>
      <p:grpSp>
        <p:nvGrpSpPr>
          <p:cNvPr id="4" name="그룹 3"/>
          <p:cNvGrpSpPr/>
          <p:nvPr/>
        </p:nvGrpSpPr>
        <p:grpSpPr>
          <a:xfrm>
            <a:off x="9915733" y="4416958"/>
            <a:ext cx="1674295" cy="519277"/>
            <a:chOff x="9340069" y="4514090"/>
            <a:chExt cx="2083443" cy="593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40069" y="4514090"/>
              <a:ext cx="2083443" cy="59326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9353982" y="4711592"/>
              <a:ext cx="255532" cy="289312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형 설명선 76"/>
          <p:cNvSpPr/>
          <p:nvPr/>
        </p:nvSpPr>
        <p:spPr>
          <a:xfrm>
            <a:off x="6116985" y="182628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400990" y="384984"/>
            <a:ext cx="1822010" cy="64041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83" name="TextBox 82"/>
          <p:cNvSpPr txBox="1"/>
          <p:nvPr/>
        </p:nvSpPr>
        <p:spPr>
          <a:xfrm>
            <a:off x="4739728" y="608048"/>
            <a:ext cx="109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알림창 노출 위치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17522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7452" y="-624354"/>
            <a:ext cx="1561646" cy="357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23" b="1"/>
              <a:t>시간대별 통계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" y="365759"/>
            <a:ext cx="1427363" cy="623498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27263" y="154937"/>
            <a:ext cx="2053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/>
              <a:t>광고 </a:t>
            </a:r>
            <a:r>
              <a:rPr lang="en-US" altLang="ko-KR" sz="1100" b="1" smtClean="0"/>
              <a:t>&gt; </a:t>
            </a:r>
            <a:r>
              <a:rPr lang="ko-KR" altLang="en-US" sz="1100" b="1" smtClean="0"/>
              <a:t>광고등록 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시간대 설정</a:t>
            </a:r>
            <a:r>
              <a:rPr lang="en-US" altLang="ko-KR" sz="1100" b="1" smtClean="0"/>
              <a:t>)</a:t>
            </a:r>
            <a:endParaRPr lang="ko-KR" altLang="en-US" sz="11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8485"/>
          <a:stretch/>
        </p:blipFill>
        <p:spPr>
          <a:xfrm>
            <a:off x="1579417" y="404031"/>
            <a:ext cx="7616664" cy="211974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51044"/>
          <a:stretch/>
        </p:blipFill>
        <p:spPr>
          <a:xfrm>
            <a:off x="1577728" y="3282581"/>
            <a:ext cx="7616664" cy="20144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91627" y="2547060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시간대 설정</a:t>
            </a:r>
            <a:endParaRPr lang="ko-KR" altLang="en-US" sz="700" b="1" spc="-15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9750" y="2485505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□</a:t>
            </a:r>
            <a:r>
              <a:rPr lang="ko-KR" altLang="en-US" sz="9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전체</a:t>
            </a:r>
            <a:endParaRPr lang="ko-KR" altLang="en-US" sz="900"/>
          </a:p>
        </p:txBody>
      </p:sp>
      <p:sp>
        <p:nvSpPr>
          <p:cNvPr id="35" name="직사각형 34"/>
          <p:cNvSpPr/>
          <p:nvPr/>
        </p:nvSpPr>
        <p:spPr>
          <a:xfrm>
            <a:off x="2945276" y="2510291"/>
            <a:ext cx="573267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05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07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09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 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71596" y="2732450"/>
            <a:ext cx="4854675" cy="125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05667" y="2736794"/>
            <a:ext cx="2818769" cy="121615"/>
          </a:xfrm>
          <a:prstGeom prst="rect">
            <a:avLst/>
          </a:prstGeom>
          <a:solidFill>
            <a:srgbClr val="154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945276" y="2882471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ko-KR" altLang="en-US" sz="10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 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드래그해서 선택할 수 있습니다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b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 Ctrl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여러 시간대를 선택 및 해제 할 수 있습니다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17" y="2432699"/>
            <a:ext cx="180457" cy="11085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200" y="2479092"/>
            <a:ext cx="217143" cy="106213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729098" y="2510289"/>
            <a:ext cx="6533753" cy="77229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5197"/>
          <a:stretch/>
        </p:blipFill>
        <p:spPr>
          <a:xfrm>
            <a:off x="3288246" y="5615497"/>
            <a:ext cx="8441012" cy="93162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7" name="꺾인 연결선 16"/>
          <p:cNvCxnSpPr>
            <a:stCxn id="39" idx="3"/>
          </p:cNvCxnSpPr>
          <p:nvPr/>
        </p:nvCxnSpPr>
        <p:spPr>
          <a:xfrm>
            <a:off x="8262851" y="2896435"/>
            <a:ext cx="2169622" cy="27190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32959"/>
              </p:ext>
            </p:extLst>
          </p:nvPr>
        </p:nvGraphicFramePr>
        <p:xfrm>
          <a:off x="9186862" y="376588"/>
          <a:ext cx="2905126" cy="183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8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6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시간대 설정 기능 추가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시간대별 박스로 나눠져 있음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선택한 박스는 파란색으로 변경됨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전체 선택박스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00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 23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 까지 선택됨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디폴트 값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선택 박스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18815"/>
                  </a:ext>
                </a:extLst>
              </a:tr>
              <a:tr h="466217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모비온 광고주 센터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hlinkClick r:id="rId7"/>
                        </a:rPr>
                        <a:t>https://manage.mobon.net/advertiser/multi_form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0005"/>
                  </a:ext>
                </a:extLst>
              </a:tr>
            </a:tbl>
          </a:graphicData>
        </a:graphic>
      </p:graphicFrame>
      <p:sp>
        <p:nvSpPr>
          <p:cNvPr id="41" name="타원형 설명선 40"/>
          <p:cNvSpPr/>
          <p:nvPr/>
        </p:nvSpPr>
        <p:spPr>
          <a:xfrm>
            <a:off x="8171168" y="2271618"/>
            <a:ext cx="299231" cy="306351"/>
          </a:xfrm>
          <a:prstGeom prst="wedgeEllipseCallout">
            <a:avLst>
              <a:gd name="adj1" fmla="val -61079"/>
              <a:gd name="adj2" fmla="val 68463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09307" y="384899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예시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020" y="1814095"/>
            <a:ext cx="740595" cy="1782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  <p:extLst>
      <p:ext uri="{BB962C8B-B14F-4D97-AF65-F5344CB8AC3E}">
        <p14:creationId xmlns:p14="http://schemas.microsoft.com/office/powerpoint/2010/main" val="359356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7452" y="-624354"/>
            <a:ext cx="1561646" cy="357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723" b="1"/>
              <a:t>시간대별 통계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4" y="365759"/>
            <a:ext cx="1427363" cy="623498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27263" y="154937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mtClean="0"/>
              <a:t>광고 </a:t>
            </a:r>
            <a:r>
              <a:rPr lang="en-US" altLang="ko-KR" sz="1100" b="1" smtClean="0"/>
              <a:t>&gt; </a:t>
            </a:r>
            <a:r>
              <a:rPr lang="ko-KR" altLang="en-US" sz="1100" b="1" smtClean="0"/>
              <a:t>광고등록 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지역설정</a:t>
            </a:r>
            <a:r>
              <a:rPr lang="en-US" altLang="ko-KR" sz="1100" b="1" smtClean="0"/>
              <a:t>)</a:t>
            </a:r>
            <a:endParaRPr lang="ko-KR" altLang="en-US" sz="11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8485"/>
          <a:stretch/>
        </p:blipFill>
        <p:spPr>
          <a:xfrm>
            <a:off x="1579417" y="404031"/>
            <a:ext cx="7616664" cy="211974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51044"/>
          <a:stretch/>
        </p:blipFill>
        <p:spPr>
          <a:xfrm>
            <a:off x="1577728" y="3282581"/>
            <a:ext cx="7616664" cy="20144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91627" y="2547060"/>
            <a:ext cx="5389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시간대 설정</a:t>
            </a:r>
            <a:endParaRPr lang="ko-KR" altLang="en-US" sz="700" b="1" spc="-15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9750" y="2485505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□</a:t>
            </a:r>
            <a:r>
              <a:rPr lang="ko-KR" altLang="en-US" sz="9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전체</a:t>
            </a:r>
            <a:endParaRPr lang="ko-KR" altLang="en-US" sz="900"/>
          </a:p>
        </p:txBody>
      </p:sp>
      <p:sp>
        <p:nvSpPr>
          <p:cNvPr id="35" name="직사각형 34"/>
          <p:cNvSpPr/>
          <p:nvPr/>
        </p:nvSpPr>
        <p:spPr>
          <a:xfrm>
            <a:off x="2945276" y="2510291"/>
            <a:ext cx="573267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05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07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09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 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71596" y="2732450"/>
            <a:ext cx="4854675" cy="125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05667" y="2736794"/>
            <a:ext cx="2818769" cy="121615"/>
          </a:xfrm>
          <a:prstGeom prst="rect">
            <a:avLst/>
          </a:prstGeom>
          <a:solidFill>
            <a:srgbClr val="154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945276" y="2882471"/>
            <a:ext cx="4953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ko-KR" altLang="en-US" sz="1000" b="1" spc="-15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 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드래그해서 선택할 수 있습니다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b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 Ctrl</a:t>
            </a:r>
            <a:r>
              <a:rPr lang="ko-KR" altLang="en-US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여러 시간대를 선택 및 해제 할 수 있습니다</a:t>
            </a:r>
            <a:r>
              <a:rPr lang="en-US" altLang="ko-KR" sz="1000" b="1" spc="-15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17" y="2432699"/>
            <a:ext cx="180457" cy="11085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200" y="2479092"/>
            <a:ext cx="217143" cy="1062130"/>
          </a:xfrm>
          <a:prstGeom prst="rect">
            <a:avLst/>
          </a:prstGeom>
        </p:spPr>
      </p:pic>
      <p:graphicFrame>
        <p:nvGraphicFramePr>
          <p:cNvPr id="4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37742"/>
              </p:ext>
            </p:extLst>
          </p:nvPr>
        </p:nvGraphicFramePr>
        <p:xfrm>
          <a:off x="9186862" y="376588"/>
          <a:ext cx="2905126" cy="113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1435260026"/>
                    </a:ext>
                  </a:extLst>
                </a:gridCol>
              </a:tblGrid>
              <a:tr h="228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6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지역 설정 가능하도록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+ </a:t>
                      </a:r>
                      <a:r>
                        <a:rPr lang="ko-KR" altLang="en-US" sz="900" b="0" kern="1200" baseline="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en-US" altLang="ko-KR" sz="900" b="0" kern="1200" baseline="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디폴트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ㄴ </a:t>
                      </a:r>
                      <a:r>
                        <a:rPr lang="en-US" altLang="ko-KR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900" b="0" kern="1200" smtClean="0">
                          <a:ln>
                            <a:solidFill>
                              <a:prstClr val="white">
                                <a:alpha val="2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클릭시 아래 선택박스 생성</a:t>
                      </a:r>
                      <a:endParaRPr lang="en-US" altLang="ko-KR" sz="900" b="0" kern="1200" smtClean="0">
                        <a:ln>
                          <a:solidFill>
                            <a:prstClr val="white">
                              <a:alpha val="20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7" marR="91427" marT="53992" marB="53992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71881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741611" y="3346053"/>
            <a:ext cx="1329986" cy="271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24" name="타원형 설명선 23"/>
          <p:cNvSpPr/>
          <p:nvPr/>
        </p:nvSpPr>
        <p:spPr>
          <a:xfrm>
            <a:off x="1566777" y="3015154"/>
            <a:ext cx="299231" cy="306351"/>
          </a:xfrm>
          <a:prstGeom prst="wedgeEllipseCallout">
            <a:avLst>
              <a:gd name="adj1" fmla="val 41708"/>
              <a:gd name="adj2" fmla="val 7389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31" b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31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14444" y="3249721"/>
            <a:ext cx="2359895" cy="485359"/>
            <a:chOff x="7996378" y="3714238"/>
            <a:chExt cx="2359895" cy="4853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6378" y="3714238"/>
              <a:ext cx="1983643" cy="4853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99073" y="3823079"/>
              <a:ext cx="457200" cy="276225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8025395" y="3334318"/>
            <a:ext cx="2348357" cy="29570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16" name="직선 화살표 연결선 15"/>
          <p:cNvCxnSpPr>
            <a:stCxn id="22" idx="3"/>
          </p:cNvCxnSpPr>
          <p:nvPr/>
        </p:nvCxnSpPr>
        <p:spPr>
          <a:xfrm flipV="1">
            <a:off x="3071597" y="3474720"/>
            <a:ext cx="4826679" cy="6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025395" y="3672255"/>
            <a:ext cx="2415390" cy="278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8988200" y="3735080"/>
            <a:ext cx="338680" cy="296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893" y="4122701"/>
            <a:ext cx="1972692" cy="28400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897" y="4119045"/>
            <a:ext cx="457200" cy="2762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0173" y="4381342"/>
            <a:ext cx="1163412" cy="3065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9858" y="4411692"/>
            <a:ext cx="457200" cy="2762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517" y="4687917"/>
            <a:ext cx="1056614" cy="27531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9858" y="4687462"/>
            <a:ext cx="457200" cy="27622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010893" y="4085633"/>
            <a:ext cx="2429892" cy="90363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46" name="직사각형 45"/>
          <p:cNvSpPr/>
          <p:nvPr/>
        </p:nvSpPr>
        <p:spPr>
          <a:xfrm>
            <a:off x="274020" y="1814095"/>
            <a:ext cx="740595" cy="1782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47" name="직사각형 46"/>
          <p:cNvSpPr/>
          <p:nvPr/>
        </p:nvSpPr>
        <p:spPr>
          <a:xfrm>
            <a:off x="9326880" y="3693042"/>
            <a:ext cx="2978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+ </a:t>
            </a:r>
            <a:r>
              <a:rPr lang="ko-KR" altLang="en-US" sz="14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버튼 클릭시 </a:t>
            </a:r>
            <a:r>
              <a:rPr lang="en-US" altLang="ko-KR" sz="14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&gt; </a:t>
            </a:r>
            <a:r>
              <a:rPr lang="ko-KR" altLang="en-US" sz="1400" smtClean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srgbClr val="FF0000"/>
                </a:solidFill>
              </a:rPr>
              <a:t>여러 지역 설정 가능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20091</TotalTime>
  <Words>568</Words>
  <Application>Microsoft Office PowerPoint</Application>
  <PresentationFormat>와이드스크린</PresentationFormat>
  <Paragraphs>218</Paragraphs>
  <Slides>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-apple-system</vt:lpstr>
      <vt:lpstr>나눔고딕</vt:lpstr>
      <vt:lpstr>나눔스퀘어</vt:lpstr>
      <vt:lpstr>나눔스퀘어라운드 Regular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designbank03</dc:creator>
  <cp:lastModifiedBy>User</cp:lastModifiedBy>
  <cp:revision>1671</cp:revision>
  <cp:lastPrinted>2021-02-02T06:57:10Z</cp:lastPrinted>
  <dcterms:created xsi:type="dcterms:W3CDTF">2020-10-22T02:10:17Z</dcterms:created>
  <dcterms:modified xsi:type="dcterms:W3CDTF">2021-04-29T02:42:30Z</dcterms:modified>
</cp:coreProperties>
</file>