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8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6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2.jpeg" ContentType="image/jpeg"/>
  <Override PartName="/ppt/media/image7.png" ContentType="image/png"/>
  <Override PartName="/ppt/media/image3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5.jpeg" ContentType="image/jpeg"/>
  <Override PartName="/ppt/media/image6.png" ContentType="image/png"/>
  <Override PartName="/ppt/media/image4.jpeg" ContentType="image/jpeg"/>
  <Override PartName="/ppt/media/image21.png" ContentType="image/png"/>
  <Override PartName="/ppt/media/image19.png" ContentType="image/png"/>
  <Override PartName="/ppt/media/image15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79.xml" ContentType="application/vnd.openxmlformats-officedocument.presentationml.slide+xml"/>
  <Override PartName="/ppt/slides/slide43.xml" ContentType="application/vnd.openxmlformats-officedocument.presentationml.slide+xml"/>
  <Override PartName="/ppt/slides/slide80.xml" ContentType="application/vnd.openxmlformats-officedocument.presentationml.slide+xml"/>
  <Override PartName="/ppt/slides/slide14.xml" ContentType="application/vnd.openxmlformats-officedocument.presentationml.slide+xml"/>
  <Override PartName="/ppt/slides/slide5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74.xml" ContentType="application/vnd.openxmlformats-officedocument.presentationml.slide+xml"/>
  <Override PartName="/ppt/slides/slide45.xml" ContentType="application/vnd.openxmlformats-officedocument.presentationml.slide+xml"/>
  <Override PartName="/ppt/slides/slide82.xml" ContentType="application/vnd.openxmlformats-officedocument.presentationml.slide+xml"/>
  <Override PartName="/ppt/slides/slide16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.xml" ContentType="application/vnd.openxmlformats-officedocument.presentationml.slide+xml"/>
  <Override PartName="/ppt/slides/slide6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9.xml" ContentType="application/vnd.openxmlformats-officedocument.presentationml.slide+xml"/>
  <Override PartName="/ppt/slides/slide76.xml" ContentType="application/vnd.openxmlformats-officedocument.presentationml.slide+xml"/>
  <Override PartName="/ppt/slides/slide40.xml" ContentType="application/vnd.openxmlformats-officedocument.presentationml.slide+xml"/>
  <Override PartName="/ppt/slides/slide4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55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4.xml" ContentType="application/vnd.openxmlformats-officedocument.presentationml.slide+xml"/>
  <Override PartName="/ppt/slides/slide34.xml" ContentType="application/vnd.openxmlformats-officedocument.presentationml.slide+xml"/>
  <Override PartName="/ppt/slides/slide71.xml" ContentType="application/vnd.openxmlformats-officedocument.presentationml.slide+xml"/>
  <Override PartName="/ppt/slides/slide78.xml" ContentType="application/vnd.openxmlformats-officedocument.presentationml.slide+xml"/>
  <Override PartName="/ppt/slides/slide42.xml" ContentType="application/vnd.openxmlformats-officedocument.presentationml.slide+xml"/>
  <Override PartName="/ppt/slides/slide49.xml" ContentType="application/vnd.openxmlformats-officedocument.presentationml.slide+xml"/>
  <Override PartName="/ppt/slides/slide13.xml" ContentType="application/vnd.openxmlformats-officedocument.presentationml.slide+xml"/>
  <Override PartName="/ppt/slides/slide50.xml" ContentType="application/vnd.openxmlformats-officedocument.presentationml.slide+xml"/>
  <Override PartName="/ppt/slides/slide5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5.xml" ContentType="application/vnd.openxmlformats-officedocument.presentationml.slide+xml"/>
  <Override PartName="/ppt/slides/slide6.xml" ContentType="application/vnd.openxmlformats-officedocument.presentationml.slide+xml"/>
  <Override PartName="/ppt/slides/slide36.xml" ContentType="application/vnd.openxmlformats-officedocument.presentationml.slide+xml"/>
  <Override PartName="/ppt/slides/slide73.xml" ContentType="application/vnd.openxmlformats-officedocument.presentationml.slide+xml"/>
  <Override PartName="/ppt/slides/slide44.xml" ContentType="application/vnd.openxmlformats-officedocument.presentationml.slide+xml"/>
  <Override PartName="/ppt/slides/slide81.xml" ContentType="application/vnd.openxmlformats-officedocument.presentationml.slide+xml"/>
  <Override PartName="/ppt/slides/slide15.xml" ContentType="application/vnd.openxmlformats-officedocument.presentationml.slide+xml"/>
  <Override PartName="/ppt/slides/slide5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.xml" ContentType="application/vnd.openxmlformats-officedocument.presentationml.slide+xml"/>
  <Override PartName="/ppt/slides/slide67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75.xml" ContentType="application/vnd.openxmlformats-officedocument.presentationml.slide+xml"/>
  <Override PartName="/ppt/slides/slide46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5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3.xml" ContentType="application/vnd.openxmlformats-officedocument.presentationml.slide+xml"/>
  <Override PartName="/ppt/slides/slide69.xml" ContentType="application/vnd.openxmlformats-officedocument.presentationml.slide+xml"/>
  <Override PartName="/ppt/slides/slide33.xml" ContentType="application/vnd.openxmlformats-officedocument.presentationml.slide+xml"/>
  <Override PartName="/ppt/slides/slide70.xml" ContentType="application/vnd.openxmlformats-officedocument.presentationml.slide+xml"/>
  <Override PartName="/ppt/slides/slide77.xml" ContentType="application/vnd.openxmlformats-officedocument.presentationml.slide+xml"/>
  <Override PartName="/ppt/slides/slide41.xml" ContentType="application/vnd.openxmlformats-officedocument.presentationml.slide+xml"/>
  <Override PartName="/ppt/slides/slide48.xml" ContentType="application/vnd.openxmlformats-officedocument.presentationml.slide+xml"/>
  <Override PartName="/ppt/slides/_rels/slide5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34.xml.rels" ContentType="application/vnd.openxmlformats-package.relationships+xml"/>
  <Override PartName="/ppt/slides/_rels/slide54.xml.rels" ContentType="application/vnd.openxmlformats-package.relationships+xml"/>
  <Override PartName="/ppt/slides/_rels/slide36.xml.rels" ContentType="application/vnd.openxmlformats-package.relationships+xml"/>
  <Override PartName="/ppt/slides/_rels/slide56.xml.rels" ContentType="application/vnd.openxmlformats-package.relationships+xml"/>
  <Override PartName="/ppt/slides/_rels/slide72.xml.rels" ContentType="application/vnd.openxmlformats-package.relationships+xml"/>
  <Override PartName="/ppt/slides/_rels/slide20.xml.rels" ContentType="application/vnd.openxmlformats-package.relationships+xml"/>
  <Override PartName="/ppt/slides/_rels/slide40.xml.rels" ContentType="application/vnd.openxmlformats-package.relationships+xml"/>
  <Override PartName="/ppt/slides/_rels/slide38.xml.rels" ContentType="application/vnd.openxmlformats-package.relationships+xml"/>
  <Override PartName="/ppt/slides/_rels/slide74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6.xml.rels" ContentType="application/vnd.openxmlformats-package.relationships+xml"/>
  <Override PartName="/ppt/slides/_rels/slide24.xml.rels" ContentType="application/vnd.openxmlformats-package.relationships+xml"/>
  <Override PartName="/ppt/slides/_rels/slide44.xml.rels" ContentType="application/vnd.openxmlformats-package.relationships+xml"/>
  <Override PartName="/ppt/slides/_rels/slide77.xml.rels" ContentType="application/vnd.openxmlformats-package.relationships+xml"/>
  <Override PartName="/ppt/slides/_rels/slide60.xml.rels" ContentType="application/vnd.openxmlformats-package.relationships+xml"/>
  <Override PartName="/ppt/slides/_rels/slide80.xml.rels" ContentType="application/vnd.openxmlformats-package.relationships+xml"/>
  <Override PartName="/ppt/slides/_rels/slide26.xml.rels" ContentType="application/vnd.openxmlformats-package.relationships+xml"/>
  <Override PartName="/ppt/slides/_rels/slide59.xml.rels" ContentType="application/vnd.openxmlformats-package.relationships+xml"/>
  <Override PartName="/ppt/slides/_rels/slide1.xml.rels" ContentType="application/vnd.openxmlformats-package.relationships+xml"/>
  <Override PartName="/ppt/slides/_rels/slide79.xml.rels" ContentType="application/vnd.openxmlformats-package.relationships+xml"/>
  <Override PartName="/ppt/slides/_rels/slide62.xml.rels" ContentType="application/vnd.openxmlformats-package.relationships+xml"/>
  <Override PartName="/ppt/slides/_rels/slide27.xml.rels" ContentType="application/vnd.openxmlformats-package.relationships+xml"/>
  <Override PartName="/ppt/slides/_rels/slide10.xml.rels" ContentType="application/vnd.openxmlformats-package.relationships+xml"/>
  <Override PartName="/ppt/slides/_rels/slide8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64.xml.rels" ContentType="application/vnd.openxmlformats-package.relationships+xml"/>
  <Override PartName="/ppt/slides/_rels/slide12.xml.rels" ContentType="application/vnd.openxmlformats-package.relationships+xml"/>
  <Override PartName="/ppt/slides/_rels/slide29.xml.rels" ContentType="application/vnd.openxmlformats-package.relationships+xml"/>
  <Override PartName="/ppt/slides/_rels/slide32.xml.rels" ContentType="application/vnd.openxmlformats-package.relationships+xml"/>
  <Override PartName="/ppt/slides/_rels/slide4.xml.rels" ContentType="application/vnd.openxmlformats-package.relationships+xml"/>
  <Override PartName="/ppt/slides/_rels/slide65.xml.rels" ContentType="application/vnd.openxmlformats-package.relationships+xml"/>
  <Override PartName="/ppt/slides/_rels/slide47.xml.rels" ContentType="application/vnd.openxmlformats-package.relationships+xml"/>
  <Override PartName="/ppt/slides/_rels/slide6.xml.rels" ContentType="application/vnd.openxmlformats-package.relationships+xml"/>
  <Override PartName="/ppt/slides/_rels/slide67.xml.rels" ContentType="application/vnd.openxmlformats-package.relationships+xml"/>
  <Override PartName="/ppt/slides/_rels/slide50.xml.rels" ContentType="application/vnd.openxmlformats-package.relationships+xml"/>
  <Override PartName="/ppt/slides/_rels/slide15.xml.rels" ContentType="application/vnd.openxmlformats-package.relationships+xml"/>
  <Override PartName="/ppt/slides/_rels/slide70.xml.rels" ContentType="application/vnd.openxmlformats-package.relationships+xml"/>
  <Override PartName="/ppt/slides/_rels/slide49.xml.rels" ContentType="application/vnd.openxmlformats-package.relationships+xml"/>
  <Override PartName="/ppt/slides/_rels/slide8.xml.rels" ContentType="application/vnd.openxmlformats-package.relationships+xml"/>
  <Override PartName="/ppt/slides/_rels/slide69.xml.rels" ContentType="application/vnd.openxmlformats-package.relationships+xml"/>
  <Override PartName="/ppt/slides/_rels/slide17.xml.rels" ContentType="application/vnd.openxmlformats-package.relationships+xml"/>
  <Override PartName="/ppt/slides/_rels/slide33.xml.rels" ContentType="application/vnd.openxmlformats-package.relationships+xml"/>
  <Override PartName="/ppt/slides/_rels/slide53.xml.rels" ContentType="application/vnd.openxmlformats-package.relationships+xml"/>
  <Override PartName="/ppt/slides/_rels/slide19.xml.rels" ContentType="application/vnd.openxmlformats-package.relationships+xml"/>
  <Override PartName="/ppt/slides/_rels/slide35.xml.rels" ContentType="application/vnd.openxmlformats-package.relationships+xml"/>
  <Override PartName="/ppt/slides/_rels/slide55.xml.rels" ContentType="application/vnd.openxmlformats-package.relationships+xml"/>
  <Override PartName="/ppt/slides/_rels/slide71.xml.rels" ContentType="application/vnd.openxmlformats-package.relationships+xml"/>
  <Override PartName="/ppt/slides/_rels/slide37.xml.rels" ContentType="application/vnd.openxmlformats-package.relationships+xml"/>
  <Override PartName="/ppt/slides/_rels/slide57.xml.rels" ContentType="application/vnd.openxmlformats-package.relationships+xml"/>
  <Override PartName="/ppt/slides/_rels/slide73.xml.rels" ContentType="application/vnd.openxmlformats-package.relationships+xml"/>
  <Override PartName="/ppt/slides/_rels/slide21.xml.rels" ContentType="application/vnd.openxmlformats-package.relationships+xml"/>
  <Override PartName="/ppt/slides/_rels/slide41.xml.rels" ContentType="application/vnd.openxmlformats-package.relationships+xml"/>
  <Override PartName="/ppt/slides/_rels/slide39.xml.rels" ContentType="application/vnd.openxmlformats-package.relationships+xml"/>
  <Override PartName="/ppt/slides/_rels/slide75.xml.rels" ContentType="application/vnd.openxmlformats-package.relationships+xml"/>
  <Override PartName="/ppt/slides/_rels/slide23.xml.rels" ContentType="application/vnd.openxmlformats-package.relationships+xml"/>
  <Override PartName="/ppt/slides/_rels/slide43.xml.rels" ContentType="application/vnd.openxmlformats-package.relationships+xml"/>
  <Override PartName="/ppt/slides/_rels/slide25.xml.rels" ContentType="application/vnd.openxmlformats-package.relationships+xml"/>
  <Override PartName="/ppt/slides/_rels/slide58.xml.rels" ContentType="application/vnd.openxmlformats-package.relationships+xml"/>
  <Override PartName="/ppt/slides/_rels/slide45.xml.rels" ContentType="application/vnd.openxmlformats-package.relationships+xml"/>
  <Override PartName="/ppt/slides/_rels/slide78.xml.rels" ContentType="application/vnd.openxmlformats-package.relationships+xml"/>
  <Override PartName="/ppt/slides/_rels/slide61.xml.rels" ContentType="application/vnd.openxmlformats-package.relationships+xml"/>
  <Override PartName="/ppt/slides/_rels/slide81.xml.rels" ContentType="application/vnd.openxmlformats-package.relationships+xml"/>
  <Override PartName="/ppt/slides/_rels/slide2.xml.rels" ContentType="application/vnd.openxmlformats-package.relationships+xml"/>
  <Override PartName="/ppt/slides/_rels/slide63.xml.rels" ContentType="application/vnd.openxmlformats-package.relationships+xml"/>
  <Override PartName="/ppt/slides/_rels/slide28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13.xml.rels" ContentType="application/vnd.openxmlformats-package.relationships+xml"/>
  <Override PartName="/ppt/slides/_rels/slide46.xml.rels" ContentType="application/vnd.openxmlformats-package.relationships+xml"/>
  <Override PartName="/ppt/slides/_rels/slide5.xml.rels" ContentType="application/vnd.openxmlformats-package.relationships+xml"/>
  <Override PartName="/ppt/slides/_rels/slide66.xml.rels" ContentType="application/vnd.openxmlformats-package.relationships+xml"/>
  <Override PartName="/ppt/slides/_rels/slide14.xml.rels" ContentType="application/vnd.openxmlformats-package.relationships+xml"/>
  <Override PartName="/ppt/slides/_rels/slide48.xml.rels" ContentType="application/vnd.openxmlformats-package.relationships+xml"/>
  <Override PartName="/ppt/slides/_rels/slide7.xml.rels" ContentType="application/vnd.openxmlformats-package.relationships+xml"/>
  <Override PartName="/ppt/slides/_rels/slide68.xml.rels" ContentType="application/vnd.openxmlformats-package.relationships+xml"/>
  <Override PartName="/ppt/slides/_rels/slide51.xml.rels" ContentType="application/vnd.openxmlformats-package.relationships+xml"/>
  <Override PartName="/ppt/slides/_rels/slide16.xml.rels" ContentType="application/vnd.openxmlformats-package.relationships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5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5.xml" ContentType="application/vnd.openxmlformats-officedocument.presentationml.slide+xml"/>
  <Override PartName="/ppt/slides/slide35.xml" ContentType="application/vnd.openxmlformats-officedocument.presentationml.slide+xml"/>
  <Override PartName="/ppt/slides/slide7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121B1C1-E101-41F1-A1A1-41C121B10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E1E171-0131-4191-91B1-710191D19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1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51D131C1-B181-4101-A161-21019161E10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18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0131E1-9141-41D1-9101-21216121812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2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C1012151-B1A1-4121-B1F1-017151A1918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21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3171E1-C1D1-4131-9161-31112101A14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2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81513111-8171-41F1-81A1-71B14131811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24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31A171-91A1-4181-A1A1-91B11101A11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2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71610171-71E1-4141-B171-41D1E1F1E10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27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018111-D1A1-41F1-9141-41117151E19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2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C161C1E1-E1C1-4151-A1A1-5191A1C1117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0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F141C1-8111-41A1-91A1-F181E1F1418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B1D161E1-01C1-41C1-B1B1-919161F1A13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3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C1E121-7111-4181-A1E1-11E1C1E14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C1C131C1-A191-4171-8161-E111A1E1213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6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218151-2191-4101-B131-B1E1B171C1A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319171B1-61D1-4101-A1B1-61118111C1D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9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A101F1-21E1-41F1-A121-41D1A17151D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4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2191E131-B101-4181-B1E1-515171C1813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42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517111-A1A1-4121-81A1-416131A1E18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4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71018111-B111-4171-9191-81E12121A1B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45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2141-D131-41C1-B161-F101D19151B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9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41A1D1B1-D161-4171-8191-D1714101016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9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71E171-3101-4141-B161-91A161E191D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4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61F1C1A1-A1F1-4101-81B1-31C131F181D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48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B13131-A141-4191-9151-B1A151B1519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5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C1B161D1-A1E1-4141-9131-2111A1B1E1E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51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F141E1-5161-4181-B191-41E1212111A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5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819141A1-5101-41C1-B151-91B1C191412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54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6131-F1C1-4121-B121-91E1B10151C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5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E131C181-E101-41C1-B101-A191F1F1E10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57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E14141-7171-41B1-A1E1-0161A111C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5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D1C191B1-D1E1-41B1-91F1-5121D131A12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60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A121D1-2111-41D1-8171-91D1B161613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6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6181C181-6111-4101-91A1-611141F1A16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63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01D131-F1C1-41A1-B171-816111A1811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6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7141D191-01D1-4181-B171-C1D1D191118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66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91C1B1-C161-4191-A131-416191B17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6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C1616111-1181-4191-A181-81912111118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69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C1B1F1-A191-4181-81E1-D1A17191B15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7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31819161-A1C1-4121-A161-9191A191912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72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4101E1-0111-41D1-8111-7161D1B1F14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9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01013181-51D1-41E1-B121-4101E161210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97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4101F1-A121-4161-A1F1-5171511191B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7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4151E1E1-E191-4141-81F1-3151C141E19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75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C17161-31E1-4111-A161-514191E18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7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A1B11121-1171-41D1-B1F1-918151E1111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78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4161-71E1-4191-81C1-3111A131516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8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11A1E101-5101-4111-9141-A1F1911101D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81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919101-B1A1-4151-8101-A19191B141E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8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21A19141-2131-41D1-B1A1-51D10111915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84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F1E121-9161-4131-B1D1-E1B16151C1D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8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11F10111-4101-4181-8171-51616101413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87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715181-A131-41B1-A121-1121A101E12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8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D131C131-5141-41F1-9141-F1415181916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90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51A1-D171-4141-A111-31C191B1A1C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511111-E121-4161-8171-51916161F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9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31D12141-0121-4121-B1E1-E1B1C191819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95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8181B1-0171-4191-B191-D15141D101C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9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D1A171D1-31E1-4131-81E1-D1A1A121B15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9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13131-6101-41D1-A191-0141B1A171B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9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E111B171-9141-4111-91D1-A11131A1212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8161A1-2171-41E1-B151-31116151612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0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01E10121-F1F1-41A1-8161-91016151518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01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41D191-7101-4161-8161-D1E11151313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0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319191A1-B131-4151-B1F1-51615141612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04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514101-A181-41A1-8171-B1D1F131811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0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21916171-1131-41C1-A181-F1D13191816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0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6111A1-D1B1-4191-B1E1-217131A1713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211181-4181-4171-A1A1-51B101D1716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71D1E1-6131-4141-81C1-0111219181B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118111-21A1-4131-A191-21911141011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A1F181-21E1-4181-A1C1-01C1E1B1019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B17151-31C1-4161-91F1-F1D161517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1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41217151-E1D1-41F1-81B1-11916121A19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20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21B1-3171-4101-81A1-B1C14181F1F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2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C1D15151-4181-41F1-9151-11C11131215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23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610151-5151-4131-9161-21B1F18181D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91713131-51B1-41A1-B191-C131A13131C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E17151-5131-41A1-8151-D18121D1A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2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0161D171-0181-41E1-B151-E16171F1411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211191-11E1-4101-B111-813191D1D10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2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C1C171E1-A101-4171-B151-41A13181611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29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D1D1B1-41D1-41A1-A1A1-A1F161B1012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3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51D13181-4111-41F1-8111-11E1B121E13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32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2191F1-31D1-41F1-B191-A1212191912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3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D121D141-0131-4101-B1C1-A1E1C171417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510191-7181-4101-B1B1-813171D161D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011181-B171-41F1-8151-B1519131212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3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11B19161-2111-4101-8151-51B1F1D191B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40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51F1B1-D131-41F1-B151-5111D1D121B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4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21C1F171-0151-41C1-A141-419171B151F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5121B1-A1A1-41F1-B111-41814121018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4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11515151-81A1-41A1-B111-718121C1C17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51D161-71A1-41D1-8171-3101817171B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61115101-81C1-41E1-A101-8101F131E10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D111B1-11D1-41F1-9191-31A141E1118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F1B1C1-91F1-41C1-8111-71719151319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5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D1216131-7121-4191-81A1-B1F181A1013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A14131-4151-41E1-B131-E1D16161C15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8151E111-F1E1-4181-8191-015121E141C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9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A10100-E1E1-4121-81C1-C1C1F1D131B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5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71E1D1E1-6131-4121-A171-1151A1C1116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F131C1-3111-41F1-B191-71F1B1F1414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5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41D18161-B181-4181-81B1-B1B1C1E100F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215191-5171-4101-B1B1-61812191112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5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414191C1-2181-4161-B121-310181D1A1D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F111B1-A151-41D1-81D1-D1F19191F1F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F1B1E141-8141-41A1-A161-81B1F111F18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D16191-6161-4121-9181-5111E1F1119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218171F1-11C1-4191-B161-81A13191118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F1B191-F121-4111-81F1-313191A1919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F1818141-8131-41E1-A131-D1C1D141618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81F151-B171-4101-81B1-814121A1214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7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4171D101-51D1-41B1-81F1-71310121110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9181D1-4111-41D1-B1E1-F18151C1F14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7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81B1C191-C181-41C1-91F1-7191D151E13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41F101-B1D1-4141-8191-2141019171C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7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006181B1-9161-4151-81C1-2161A1B1F10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E131E1-B101-4151-9191-F1717121C1F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8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E1711131-3151-41B1-9100-2191D1F141E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117111-D1A1-41B1-B1C1-217191E181E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1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4131A1D1-91B1-41D1-A1E1-913121D1714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12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6151C1-6121-4181-9151-816111D1116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8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016191A1-5191-41E1-A181-9121C121E10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413171-41A1-41C1-9101-11F17191911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8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1151B1A1-1191-4151-B141-2151912191D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7111C1-81F1-4141-8111-B1514111A17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8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91B1E181-E161-4101-A171-018151E1016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9121A1-2101-41E1-81E1-611151D10061}" type="slidenum"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1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61B14131-8121-4131-9141-412101A161F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15" name="PlaceHolder 3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120" cy="4113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-298691840000" sp="35000"/>
            </a:custDash>
            <a:round/>
          </a:ln>
        </p:spPr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-298691840000" sp="3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>
            <a:off x="574560" y="6432120"/>
            <a:ext cx="189720" cy="119160"/>
          </a:xfrm>
          <a:prstGeom prst="rect">
            <a:avLst/>
          </a:prstGeom>
          <a:solidFill>
            <a:srgbClr val="9fb8cd"/>
          </a:solidFill>
        </p:spPr>
      </p:sp>
      <p:sp>
        <p:nvSpPr>
          <p:cNvPr id="3" name="Line 4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-298691840000" sp="35000"/>
            </a:custDash>
            <a:round/>
          </a:ln>
        </p:spPr>
      </p:sp>
      <p:sp>
        <p:nvSpPr>
          <p:cNvPr id="4" name="CustomShape 5"/>
          <p:cNvSpPr/>
          <p:nvPr/>
        </p:nvSpPr>
        <p:spPr>
          <a:xfrm>
            <a:off x="574560" y="6432120"/>
            <a:ext cx="189720" cy="119160"/>
          </a:xfrm>
          <a:prstGeom prst="rect">
            <a:avLst/>
          </a:prstGeom>
          <a:solidFill>
            <a:srgbClr val="9fb8cd"/>
          </a:solidFill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-298691840000" sp="35000"/>
            </a:custDash>
            <a:round/>
          </a:ln>
        </p:spPr>
      </p:sp>
      <p:sp>
        <p:nvSpPr>
          <p:cNvPr id="40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-298691840000" sp="35000"/>
            </a:custDash>
            <a:round/>
          </a:ln>
        </p:spPr>
      </p:sp>
      <p:sp>
        <p:nvSpPr>
          <p:cNvPr id="41" name="CustomShape 3"/>
          <p:cNvSpPr/>
          <p:nvPr/>
        </p:nvSpPr>
        <p:spPr>
          <a:xfrm>
            <a:off x="574560" y="6432120"/>
            <a:ext cx="189720" cy="119160"/>
          </a:xfrm>
          <a:prstGeom prst="rect">
            <a:avLst/>
          </a:prstGeom>
          <a:solidFill>
            <a:srgbClr val="9fb8cd"/>
          </a:solidFill>
        </p:spPr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-298691840000" sp="35000"/>
            </a:custDash>
            <a:round/>
          </a:ln>
        </p:spPr>
      </p:sp>
      <p:sp>
        <p:nvSpPr>
          <p:cNvPr id="77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-298691840000" sp="35000"/>
            </a:custDash>
            <a:round/>
          </a:ln>
        </p:spPr>
      </p:sp>
      <p:sp>
        <p:nvSpPr>
          <p:cNvPr id="78" name="CustomShape 3"/>
          <p:cNvSpPr/>
          <p:nvPr/>
        </p:nvSpPr>
        <p:spPr>
          <a:xfrm>
            <a:off x="574560" y="6432120"/>
            <a:ext cx="189720" cy="119160"/>
          </a:xfrm>
          <a:prstGeom prst="rect">
            <a:avLst/>
          </a:prstGeom>
          <a:solidFill>
            <a:srgbClr val="9fb8cd"/>
          </a:solidFill>
        </p:spPr>
      </p:sp>
      <p:sp>
        <p:nvSpPr>
          <p:cNvPr id="79" name="CustomShape 4"/>
          <p:cNvSpPr/>
          <p:nvPr/>
        </p:nvSpPr>
        <p:spPr>
          <a:xfrm>
            <a:off x="574560" y="6432120"/>
            <a:ext cx="189720" cy="119160"/>
          </a:xfrm>
          <a:prstGeom prst="rect">
            <a:avLst/>
          </a:prstGeom>
          <a:solidFill>
            <a:srgbClr val="9fb8cd"/>
          </a:solidFill>
        </p:spPr>
      </p:sp>
      <p:sp>
        <p:nvSpPr>
          <p:cNvPr id="8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286000" y="1219320"/>
            <a:ext cx="6856920" cy="98964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Bookman Old Style"/>
              </a:rPr>
              <a:t>Machine Translation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801320" y="3033360"/>
            <a:ext cx="4342320" cy="53244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Bookman Old Style"/>
              </a:rPr>
              <a:t>Computational Linguistics;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Bookman Old Style"/>
              </a:rPr>
              <a:t>Ling 409;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Bookman Old Style"/>
              </a:rPr>
              <a:t>Spring 2013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21964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242" name="CustomShape 2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44" name="CustomShape 4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46" name="CustomShape 6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CustomShape 7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48" name="CustomShape 8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9" name="CustomShape 9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50" name="CustomShape 10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1" name="CustomShape 11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52" name="CustomShape 12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3" name="CustomShape 13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54" name="CustomShape 14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5" name="CustomShape 15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56" name="CustomShape 16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7" name="CustomShape 17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58" name="CustomShape 18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9" name="CustomShape 19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60" name="CustomShape 20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21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62" name="CustomShape 22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3" name="CustomShape 23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64" name="CustomShape 24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CustomShape 25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66" name="CustomShape 26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67" name="CustomShape 27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268" name="CustomShape 28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269" name="CustomShape 29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91C131-21C1-41C1-A161-D16181B1010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270" name="CustomShape 30"/>
          <p:cNvSpPr/>
          <p:nvPr/>
        </p:nvSpPr>
        <p:spPr>
          <a:xfrm>
            <a:off x="4524840" y="181080"/>
            <a:ext cx="57492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</a:t>
            </a:r>
            <a:endParaRPr/>
          </a:p>
        </p:txBody>
      </p:sp>
      <p:sp>
        <p:nvSpPr>
          <p:cNvPr id="271" name="Line 31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272" name="Line 32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753160" y="504036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274" name="CustomShape 2"/>
          <p:cNvSpPr/>
          <p:nvPr/>
        </p:nvSpPr>
        <p:spPr>
          <a:xfrm>
            <a:off x="521964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275" name="CustomShape 3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77" name="CustomShape 5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CustomShape 6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79" name="CustomShape 7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0" name="CustomShape 8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81" name="CustomShape 9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CustomShape 10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83" name="CustomShape 11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12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85" name="CustomShape 13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6" name="CustomShape 14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87" name="CustomShape 15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8" name="CustomShape 16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89" name="CustomShape 17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0" name="CustomShape 18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91" name="CustomShape 19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2" name="CustomShape 20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93" name="CustomShape 21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4" name="CustomShape 22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95" name="CustomShape 23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6" name="CustomShape 24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97" name="CustomShape 25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8" name="CustomShape 26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99" name="CustomShape 27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00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301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302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5121A1-51C1-41E1-B1C1-9171C191C1E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303" name="CustomShape 31"/>
          <p:cNvSpPr/>
          <p:nvPr/>
        </p:nvSpPr>
        <p:spPr>
          <a:xfrm>
            <a:off x="4524840" y="181080"/>
            <a:ext cx="57492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</a:t>
            </a:r>
            <a:endParaRPr/>
          </a:p>
        </p:txBody>
      </p:sp>
      <p:sp>
        <p:nvSpPr>
          <p:cNvPr id="304" name="Line 32"/>
          <p:cNvSpPr/>
          <p:nvPr/>
        </p:nvSpPr>
        <p:spPr>
          <a:xfrm flipH="1">
            <a:off x="1218960" y="526716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305" name="Line 33"/>
          <p:cNvSpPr/>
          <p:nvPr/>
        </p:nvSpPr>
        <p:spPr>
          <a:xfrm flipH="1">
            <a:off x="5333760" y="2057400"/>
            <a:ext cx="76320" cy="1728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82948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07" name="CustomShape 2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8" name="CustomShape 3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09" name="CustomShape 4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0" name="CustomShape 5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11" name="CustomShape 6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2" name="CustomShape 7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13" name="CustomShape 8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4" name="CustomShape 9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15" name="CustomShape 10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6" name="CustomShape 11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17" name="CustomShape 12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8" name="CustomShape 13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19" name="CustomShape 14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0" name="CustomShape 15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21" name="CustomShape 16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2" name="CustomShape 17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23" name="CustomShape 18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4" name="CustomShape 19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25" name="CustomShape 20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6" name="CustomShape 21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27" name="CustomShape 22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8" name="CustomShape 23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29" name="CustomShape 24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0" name="CustomShape 25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31" name="CustomShape 26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32" name="CustomShape 27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333" name="CustomShape 28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334" name="CustomShape 29"/>
          <p:cNvSpPr/>
          <p:nvPr/>
        </p:nvSpPr>
        <p:spPr>
          <a:xfrm>
            <a:off x="4527360" y="181080"/>
            <a:ext cx="92700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</a:t>
            </a:r>
            <a:endParaRPr/>
          </a:p>
        </p:txBody>
      </p:sp>
      <p:sp>
        <p:nvSpPr>
          <p:cNvPr id="335" name="Line 30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336" name="Line 31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646680" y="579528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38" name="CustomShape 2"/>
          <p:cNvSpPr/>
          <p:nvPr/>
        </p:nvSpPr>
        <p:spPr>
          <a:xfrm>
            <a:off x="1981080" y="352440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39" name="CustomShape 3"/>
          <p:cNvSpPr/>
          <p:nvPr/>
        </p:nvSpPr>
        <p:spPr>
          <a:xfrm>
            <a:off x="6324480" y="504036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40" name="CustomShape 4"/>
          <p:cNvSpPr/>
          <p:nvPr/>
        </p:nvSpPr>
        <p:spPr>
          <a:xfrm>
            <a:off x="582948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41" name="CustomShape 5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2" name="CustomShape 6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43" name="CustomShape 7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4" name="CustomShape 8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45" name="CustomShape 9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6" name="CustomShape 10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47" name="CustomShape 11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8" name="CustomShape 12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49" name="CustomShape 13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0" name="CustomShape 14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51" name="CustomShape 15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2" name="CustomShape 16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53" name="CustomShape 17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4" name="CustomShape 18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55" name="CustomShape 19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6" name="CustomShape 20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57" name="CustomShape 21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8" name="CustomShape 22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59" name="CustomShape 23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0" name="CustomShape 24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61" name="CustomShape 25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2" name="CustomShape 26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63" name="CustomShape 27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4" name="CustomShape 28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65" name="CustomShape 29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66" name="CustomShape 30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367" name="CustomShape 31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368" name="CustomShape 3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71E141-8151-41B1-91E1-21910111D11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369" name="CustomShape 33"/>
          <p:cNvSpPr/>
          <p:nvPr/>
        </p:nvSpPr>
        <p:spPr>
          <a:xfrm>
            <a:off x="4527360" y="181080"/>
            <a:ext cx="92700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</a:t>
            </a:r>
            <a:endParaRPr/>
          </a:p>
        </p:txBody>
      </p:sp>
      <p:sp>
        <p:nvSpPr>
          <p:cNvPr id="370" name="Line 34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371" name="Line 35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72200" y="6345360"/>
            <a:ext cx="513360" cy="20700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373" name="CustomShape 2"/>
          <p:cNvSpPr/>
          <p:nvPr/>
        </p:nvSpPr>
        <p:spPr>
          <a:xfrm>
            <a:off x="5723640" y="5562720"/>
            <a:ext cx="44748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374" name="CustomShape 3"/>
          <p:cNvSpPr/>
          <p:nvPr/>
        </p:nvSpPr>
        <p:spPr>
          <a:xfrm>
            <a:off x="1447920" y="4038480"/>
            <a:ext cx="37980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375" name="CustomShape 4"/>
          <p:cNvSpPr/>
          <p:nvPr/>
        </p:nvSpPr>
        <p:spPr>
          <a:xfrm>
            <a:off x="6646680" y="579528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76" name="CustomShape 5"/>
          <p:cNvSpPr/>
          <p:nvPr/>
        </p:nvSpPr>
        <p:spPr>
          <a:xfrm>
            <a:off x="1981080" y="352440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77" name="CustomShape 6"/>
          <p:cNvSpPr/>
          <p:nvPr/>
        </p:nvSpPr>
        <p:spPr>
          <a:xfrm>
            <a:off x="6324480" y="504036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78" name="CustomShape 7"/>
          <p:cNvSpPr/>
          <p:nvPr/>
        </p:nvSpPr>
        <p:spPr>
          <a:xfrm>
            <a:off x="582948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79" name="CustomShape 8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0" name="CustomShape 9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81" name="CustomShape 10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2" name="CustomShape 11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83" name="CustomShape 12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4" name="CustomShape 13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85" name="CustomShape 14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6" name="CustomShape 15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87" name="CustomShape 16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8" name="CustomShape 17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89" name="CustomShape 18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0" name="CustomShape 19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91" name="CustomShape 20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2" name="CustomShape 21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93" name="CustomShape 22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4" name="CustomShape 23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95" name="CustomShape 24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6" name="CustomShape 25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97" name="CustomShape 26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8" name="CustomShape 27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399" name="CustomShape 28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0" name="CustomShape 29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01" name="CustomShape 30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2" name="CustomShape 31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03" name="CustomShape 32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04" name="CustomShape 33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405" name="CustomShape 34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406" name="CustomShape 35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01D121-C171-4141-B151-41916111418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407" name="CustomShape 36"/>
          <p:cNvSpPr/>
          <p:nvPr/>
        </p:nvSpPr>
        <p:spPr>
          <a:xfrm>
            <a:off x="4527360" y="181080"/>
            <a:ext cx="92700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</a:t>
            </a:r>
            <a:endParaRPr/>
          </a:p>
        </p:txBody>
      </p:sp>
      <p:sp>
        <p:nvSpPr>
          <p:cNvPr id="408" name="Line 37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09" name="Line 38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10" name="Line 39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11" name="Line 40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12" name="Line 41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172200" y="6345360"/>
            <a:ext cx="513360" cy="20700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414" name="CustomShape 2"/>
          <p:cNvSpPr/>
          <p:nvPr/>
        </p:nvSpPr>
        <p:spPr>
          <a:xfrm>
            <a:off x="5723640" y="5562720"/>
            <a:ext cx="44748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415" name="CustomShape 3"/>
          <p:cNvSpPr/>
          <p:nvPr/>
        </p:nvSpPr>
        <p:spPr>
          <a:xfrm>
            <a:off x="1447920" y="4038480"/>
            <a:ext cx="37980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416" name="CustomShape 4"/>
          <p:cNvSpPr/>
          <p:nvPr/>
        </p:nvSpPr>
        <p:spPr>
          <a:xfrm>
            <a:off x="6646680" y="579528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417" name="CustomShape 5"/>
          <p:cNvSpPr/>
          <p:nvPr/>
        </p:nvSpPr>
        <p:spPr>
          <a:xfrm>
            <a:off x="1981080" y="352440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418" name="CustomShape 6"/>
          <p:cNvSpPr/>
          <p:nvPr/>
        </p:nvSpPr>
        <p:spPr>
          <a:xfrm>
            <a:off x="6324480" y="5040360"/>
            <a:ext cx="53244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419" name="CustomShape 7"/>
          <p:cNvSpPr/>
          <p:nvPr/>
        </p:nvSpPr>
        <p:spPr>
          <a:xfrm>
            <a:off x="582948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420" name="CustomShape 8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1" name="CustomShape 9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22" name="CustomShape 10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3" name="CustomShape 11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24" name="CustomShape 12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5" name="CustomShape 13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26" name="CustomShape 14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7" name="CustomShape 15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28" name="CustomShape 16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9" name="CustomShape 17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30" name="CustomShape 18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1" name="CustomShape 19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32" name="CustomShape 20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3" name="CustomShape 21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34" name="CustomShape 22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5" name="CustomShape 23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36" name="CustomShape 24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7" name="CustomShape 25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38" name="CustomShape 26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9" name="CustomShape 27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40" name="CustomShape 28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1" name="CustomShape 29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42" name="CustomShape 30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3" name="CustomShape 31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44" name="CustomShape 32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45" name="CustomShape 33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446" name="CustomShape 34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447" name="CustomShape 35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9181A1-C191-41F1-9181-51B14131F12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448" name="CustomShape 36"/>
          <p:cNvSpPr/>
          <p:nvPr/>
        </p:nvSpPr>
        <p:spPr>
          <a:xfrm>
            <a:off x="4530240" y="181080"/>
            <a:ext cx="162360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</a:t>
            </a:r>
            <a:endParaRPr/>
          </a:p>
        </p:txBody>
      </p:sp>
      <p:sp>
        <p:nvSpPr>
          <p:cNvPr id="449" name="Line 37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50" name="Line 38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51" name="Line 39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52" name="Line 40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53" name="Line 41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643896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455" name="CustomShape 2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6" name="CustomShape 3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57" name="CustomShape 4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8" name="CustomShape 5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59" name="CustomShape 6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0" name="CustomShape 7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61" name="CustomShape 8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2" name="CustomShape 9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63" name="CustomShape 10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4" name="CustomShape 11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65" name="CustomShape 12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6" name="CustomShape 13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67" name="CustomShape 14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8" name="CustomShape 15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69" name="CustomShape 16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0" name="CustomShape 17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71" name="CustomShape 18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2" name="CustomShape 19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73" name="CustomShape 20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4" name="CustomShape 21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75" name="CustomShape 22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6" name="CustomShape 23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77" name="CustomShape 24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8" name="CustomShape 25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79" name="CustomShape 26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80" name="CustomShape 27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481" name="CustomShape 28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482" name="CustomShape 29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81C131-0181-41C1-9121-B1D1F131A1B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483" name="CustomShape 30"/>
          <p:cNvSpPr/>
          <p:nvPr/>
        </p:nvSpPr>
        <p:spPr>
          <a:xfrm>
            <a:off x="4530240" y="181080"/>
            <a:ext cx="162360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</a:t>
            </a:r>
            <a:endParaRPr/>
          </a:p>
        </p:txBody>
      </p:sp>
      <p:sp>
        <p:nvSpPr>
          <p:cNvPr id="484" name="Line 31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85" name="Line 32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86" name="Line 33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87" name="Line 34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488" name="Line 35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6116760" y="427824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490" name="CustomShape 2"/>
          <p:cNvSpPr/>
          <p:nvPr/>
        </p:nvSpPr>
        <p:spPr>
          <a:xfrm>
            <a:off x="6781680" y="502920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491" name="CustomShape 3"/>
          <p:cNvSpPr/>
          <p:nvPr/>
        </p:nvSpPr>
        <p:spPr>
          <a:xfrm>
            <a:off x="643896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492" name="CustomShape 4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3" name="CustomShape 5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94" name="CustomShape 6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5" name="CustomShape 7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96" name="CustomShape 8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7" name="CustomShape 9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498" name="CustomShape 10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9" name="CustomShape 11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00" name="CustomShape 12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1" name="CustomShape 13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02" name="CustomShape 14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3" name="CustomShape 15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04" name="CustomShape 16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5" name="CustomShape 17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06" name="CustomShape 18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7" name="CustomShape 19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08" name="CustomShape 20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9" name="CustomShape 21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10" name="CustomShape 22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1" name="CustomShape 23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12" name="CustomShape 24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3" name="CustomShape 25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14" name="CustomShape 26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5" name="CustomShape 27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16" name="CustomShape 28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17" name="CustomShape 29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518" name="CustomShape 30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519" name="CustomShape 3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911181-8181-4121-9181-31A1A181617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520" name="CustomShape 32"/>
          <p:cNvSpPr/>
          <p:nvPr/>
        </p:nvSpPr>
        <p:spPr>
          <a:xfrm>
            <a:off x="4530240" y="181080"/>
            <a:ext cx="162360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</a:t>
            </a:r>
            <a:endParaRPr/>
          </a:p>
        </p:txBody>
      </p:sp>
      <p:sp>
        <p:nvSpPr>
          <p:cNvPr id="521" name="Line 33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22" name="Line 34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23" name="Line 35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24" name="Line 36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25" name="Line 37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6248520" y="5573520"/>
            <a:ext cx="37980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527" name="CustomShape 2"/>
          <p:cNvSpPr/>
          <p:nvPr/>
        </p:nvSpPr>
        <p:spPr>
          <a:xfrm>
            <a:off x="6019920" y="4811760"/>
            <a:ext cx="37980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528" name="CustomShape 3"/>
          <p:cNvSpPr/>
          <p:nvPr/>
        </p:nvSpPr>
        <p:spPr>
          <a:xfrm>
            <a:off x="6116760" y="427824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529" name="CustomShape 4"/>
          <p:cNvSpPr/>
          <p:nvPr/>
        </p:nvSpPr>
        <p:spPr>
          <a:xfrm>
            <a:off x="6781680" y="502920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530" name="CustomShape 5"/>
          <p:cNvSpPr/>
          <p:nvPr/>
        </p:nvSpPr>
        <p:spPr>
          <a:xfrm>
            <a:off x="643896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531" name="CustomShape 6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2" name="CustomShape 7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33" name="CustomShape 8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4" name="CustomShape 9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35" name="CustomShape 10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6" name="CustomShape 11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37" name="CustomShape 12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8" name="CustomShape 13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39" name="CustomShape 14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0" name="CustomShape 15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41" name="CustomShape 16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2" name="CustomShape 17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43" name="CustomShape 18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4" name="CustomShape 19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45" name="CustomShape 20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6" name="CustomShape 21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47" name="CustomShape 22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8" name="CustomShape 23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49" name="CustomShape 24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50" name="CustomShape 25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51" name="CustomShape 26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52" name="CustomShape 27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53" name="CustomShape 28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54" name="CustomShape 29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55" name="CustomShape 30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56" name="CustomShape 31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557" name="CustomShape 32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558" name="CustomShape 3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0161B1-F191-4131-9131-E121319181A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559" name="CustomShape 34"/>
          <p:cNvSpPr/>
          <p:nvPr/>
        </p:nvSpPr>
        <p:spPr>
          <a:xfrm>
            <a:off x="4530240" y="181080"/>
            <a:ext cx="162360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</a:t>
            </a:r>
            <a:endParaRPr/>
          </a:p>
        </p:txBody>
      </p:sp>
      <p:sp>
        <p:nvSpPr>
          <p:cNvPr id="560" name="Line 35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61" name="Line 36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62" name="Line 37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63" name="Line 38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64" name="Line 39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65" name="Line 40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566" name="Line 41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6248520" y="5573520"/>
            <a:ext cx="37980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568" name="CustomShape 2"/>
          <p:cNvSpPr/>
          <p:nvPr/>
        </p:nvSpPr>
        <p:spPr>
          <a:xfrm>
            <a:off x="6019920" y="4811760"/>
            <a:ext cx="37980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569" name="CustomShape 3"/>
          <p:cNvSpPr/>
          <p:nvPr/>
        </p:nvSpPr>
        <p:spPr>
          <a:xfrm>
            <a:off x="6116760" y="427824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570" name="CustomShape 4"/>
          <p:cNvSpPr/>
          <p:nvPr/>
        </p:nvSpPr>
        <p:spPr>
          <a:xfrm>
            <a:off x="6781680" y="502920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571" name="CustomShape 5"/>
          <p:cNvSpPr/>
          <p:nvPr/>
        </p:nvSpPr>
        <p:spPr>
          <a:xfrm>
            <a:off x="643896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572" name="CustomShape 6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3" name="CustomShape 7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74" name="CustomShape 8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5" name="CustomShape 9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76" name="CustomShape 10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7" name="CustomShape 11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78" name="CustomShape 12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9" name="CustomShape 13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80" name="CustomShape 14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1" name="CustomShape 15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82" name="CustomShape 16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3" name="CustomShape 17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84" name="CustomShape 18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5" name="CustomShape 19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86" name="CustomShape 20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7" name="CustomShape 21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88" name="CustomShape 22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9" name="CustomShape 23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90" name="CustomShape 24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1" name="CustomShape 25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92" name="CustomShape 26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3" name="CustomShape 27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94" name="CustomShape 28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5" name="CustomShape 29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96" name="CustomShape 30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597" name="CustomShape 31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598" name="CustomShape 32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599" name="CustomShape 3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B141C1-F1A1-4121-9161-51D17151F16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600" name="CustomShape 34"/>
          <p:cNvSpPr/>
          <p:nvPr/>
        </p:nvSpPr>
        <p:spPr>
          <a:xfrm>
            <a:off x="4523040" y="181080"/>
            <a:ext cx="2207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</a:t>
            </a:r>
            <a:endParaRPr/>
          </a:p>
        </p:txBody>
      </p:sp>
      <p:sp>
        <p:nvSpPr>
          <p:cNvPr id="601" name="Line 35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02" name="Line 36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03" name="Line 37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04" name="Line 38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05" name="Line 39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06" name="Line 40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07" name="Line 41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</p:sp>
      <p:sp>
        <p:nvSpPr>
          <p:cNvPr id="123" name="CustomShape 2"/>
          <p:cNvSpPr/>
          <p:nvPr/>
        </p:nvSpPr>
        <p:spPr>
          <a:xfrm>
            <a:off x="380880" y="1219320"/>
            <a:ext cx="8228520" cy="5333040"/>
          </a:xfrm>
          <a:prstGeom prst="rect">
            <a:avLst/>
          </a:prstGeom>
        </p:spPr>
      </p:sp>
      <p:sp>
        <p:nvSpPr>
          <p:cNvPr id="124" name="CustomShape 3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Some strange terminology…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If translating, for example, French to English, we’re going to call the English the </a:t>
            </a:r>
            <a:r>
              <a:rPr b="1" lang="en-US" sz="2600">
                <a:solidFill>
                  <a:srgbClr val="000000"/>
                </a:solidFill>
                <a:latin typeface="Gill Sans MT"/>
              </a:rPr>
              <a:t>source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 and the French the </a:t>
            </a:r>
            <a:r>
              <a:rPr b="1" lang="en-US" sz="2600">
                <a:solidFill>
                  <a:srgbClr val="000000"/>
                </a:solidFill>
                <a:latin typeface="Gill Sans MT"/>
              </a:rPr>
              <a:t>target.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b="1" lang="en-US" sz="2300">
                <a:solidFill>
                  <a:srgbClr val="464653"/>
                </a:solidFill>
                <a:latin typeface="Gill Sans MT"/>
              </a:rPr>
              <a:t>But… ¿why?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111191-91F1-4181-B111-E1E1C171D15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7048440" y="1219320"/>
            <a:ext cx="4179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609" name="CustomShape 2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0" name="CustomShape 3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11" name="CustomShape 4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2" name="CustomShape 5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13" name="CustomShape 6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4" name="CustomShape 7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15" name="CustomShape 8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6" name="CustomShape 9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17" name="CustomShape 10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8" name="CustomShape 11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19" name="CustomShape 12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0" name="CustomShape 13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21" name="CustomShape 14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2" name="CustomShape 15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23" name="CustomShape 16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4" name="CustomShape 17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25" name="CustomShape 18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6" name="CustomShape 19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27" name="CustomShape 20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8" name="CustomShape 21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29" name="CustomShape 22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0" name="CustomShape 23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31" name="CustomShape 24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2" name="CustomShape 25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33" name="CustomShape 26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34" name="CustomShape 27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635" name="CustomShape 28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636" name="CustomShape 29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414151-F1C1-4131-A1B1-91512191814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637" name="CustomShape 30"/>
          <p:cNvSpPr/>
          <p:nvPr/>
        </p:nvSpPr>
        <p:spPr>
          <a:xfrm>
            <a:off x="4523040" y="181080"/>
            <a:ext cx="2207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</a:t>
            </a:r>
            <a:endParaRPr/>
          </a:p>
        </p:txBody>
      </p:sp>
      <p:sp>
        <p:nvSpPr>
          <p:cNvPr id="638" name="Line 31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39" name="Line 32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40" name="Line 33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41" name="Line 34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42" name="Line 35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43" name="Line 36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44" name="Line 37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7270200" y="4278240"/>
            <a:ext cx="50112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646" name="CustomShape 2"/>
          <p:cNvSpPr/>
          <p:nvPr/>
        </p:nvSpPr>
        <p:spPr>
          <a:xfrm>
            <a:off x="7048440" y="1219320"/>
            <a:ext cx="4179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647" name="CustomShape 3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8" name="CustomShape 4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49" name="CustomShape 5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0" name="CustomShape 6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51" name="CustomShape 7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2" name="CustomShape 8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53" name="CustomShape 9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4" name="CustomShape 10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55" name="CustomShape 11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6" name="CustomShape 12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57" name="CustomShape 13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8" name="CustomShape 14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59" name="CustomShape 15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0" name="CustomShape 16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61" name="CustomShape 17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2" name="CustomShape 18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63" name="CustomShape 19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4" name="CustomShape 20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65" name="CustomShape 21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6" name="CustomShape 22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67" name="CustomShape 23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8" name="CustomShape 24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69" name="CustomShape 25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70" name="CustomShape 26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71" name="CustomShape 27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72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673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674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717181-B1F1-4191-8151-D121E1C1814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675" name="CustomShape 31"/>
          <p:cNvSpPr/>
          <p:nvPr/>
        </p:nvSpPr>
        <p:spPr>
          <a:xfrm>
            <a:off x="4523040" y="181080"/>
            <a:ext cx="2207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</a:t>
            </a:r>
            <a:endParaRPr/>
          </a:p>
        </p:txBody>
      </p:sp>
      <p:sp>
        <p:nvSpPr>
          <p:cNvPr id="676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77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78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79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80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81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82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83" name="CustomShape 39"/>
          <p:cNvSpPr/>
          <p:nvPr/>
        </p:nvSpPr>
        <p:spPr>
          <a:xfrm>
            <a:off x="8234640" y="4491360"/>
            <a:ext cx="687960" cy="455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4343e"/>
                </a:solidFill>
                <a:latin typeface="Arial"/>
                <a:ea typeface="ＭＳ Ｐゴシック"/>
              </a:rPr>
              <a:t>???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7315200" y="2147400"/>
            <a:ext cx="1006920" cy="6710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685" name="CustomShape 2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Process of elimination</a:t>
            </a:r>
            <a:endParaRPr/>
          </a:p>
        </p:txBody>
      </p:sp>
      <p:sp>
        <p:nvSpPr>
          <p:cNvPr id="686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8191D1-B181-4151-91A1-917141C1215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687" name="CustomShape 4"/>
          <p:cNvSpPr/>
          <p:nvPr/>
        </p:nvSpPr>
        <p:spPr>
          <a:xfrm>
            <a:off x="263520" y="2147400"/>
            <a:ext cx="8875080" cy="2284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Gill Sans MT"/>
                <a:ea typeface="ＭＳ Ｐゴシック"/>
              </a:rPr>
              <a:t>10a. lalok mok nok </a:t>
            </a:r>
            <a:r>
              <a:rPr lang="en-US" sz="3600">
                <a:solidFill>
                  <a:srgbClr val="fce9af"/>
                </a:solidFill>
                <a:latin typeface="Gill Sans MT"/>
                <a:ea typeface="ＭＳ Ｐゴシック"/>
              </a:rPr>
              <a:t>yorok </a:t>
            </a:r>
            <a:r>
              <a:rPr lang="en-US" sz="3600">
                <a:solidFill>
                  <a:srgbClr val="000000"/>
                </a:solidFill>
                <a:latin typeface="Gill Sans MT"/>
                <a:ea typeface="ＭＳ Ｐゴシック"/>
              </a:rPr>
              <a:t>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Gill Sans MT"/>
                <a:ea typeface="ＭＳ Ｐゴシック"/>
              </a:rPr>
              <a:t>10b. wat nnat gat </a:t>
            </a:r>
            <a:r>
              <a:rPr lang="en-US" sz="3600">
                <a:solidFill>
                  <a:srgbClr val="e4e9af"/>
                </a:solidFill>
                <a:latin typeface="Gill Sans MT"/>
                <a:ea typeface="ＭＳ Ｐゴシック"/>
              </a:rPr>
              <a:t>mat </a:t>
            </a:r>
            <a:r>
              <a:rPr lang="en-US" sz="3600">
                <a:solidFill>
                  <a:srgbClr val="000000"/>
                </a:solidFill>
                <a:latin typeface="Gill Sans MT"/>
                <a:ea typeface="ＭＳ Ｐゴシック"/>
              </a:rPr>
              <a:t>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88" name="Line 5"/>
          <p:cNvSpPr/>
          <p:nvPr/>
        </p:nvSpPr>
        <p:spPr>
          <a:xfrm flipH="1">
            <a:off x="4876560" y="2666880"/>
            <a:ext cx="381240" cy="762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689" name="CustomShape 6"/>
          <p:cNvSpPr/>
          <p:nvPr/>
        </p:nvSpPr>
        <p:spPr>
          <a:xfrm>
            <a:off x="6431760" y="2895480"/>
            <a:ext cx="1284120" cy="1917000"/>
          </a:xfrm>
          <a:prstGeom prst="rect">
            <a:avLst/>
          </a:prstGeom>
          <a:ln w="19080">
            <a:solidFill>
              <a:srgbClr val="545b78"/>
            </a:solidFill>
            <a:round/>
          </a:ln>
        </p:spPr>
      </p:sp>
      <p:sp>
        <p:nvSpPr>
          <p:cNvPr id="690" name="CustomShape 7"/>
          <p:cNvSpPr/>
          <p:nvPr/>
        </p:nvSpPr>
        <p:spPr>
          <a:xfrm>
            <a:off x="5721840" y="2895480"/>
            <a:ext cx="2036520" cy="2268000"/>
          </a:xfrm>
          <a:prstGeom prst="rect">
            <a:avLst/>
          </a:prstGeom>
          <a:ln w="19080">
            <a:solidFill>
              <a:srgbClr val="545b78"/>
            </a:solidFill>
            <a:round/>
          </a:ln>
        </p:spPr>
      </p:sp>
      <p:sp>
        <p:nvSpPr>
          <p:cNvPr id="691" name="CustomShape 8"/>
          <p:cNvSpPr/>
          <p:nvPr/>
        </p:nvSpPr>
        <p:spPr>
          <a:xfrm>
            <a:off x="4156200" y="2923200"/>
            <a:ext cx="4032000" cy="2527200"/>
          </a:xfrm>
          <a:prstGeom prst="rect">
            <a:avLst/>
          </a:prstGeom>
          <a:ln w="19080">
            <a:solidFill>
              <a:srgbClr val="545b78"/>
            </a:solidFill>
            <a:round/>
          </a:ln>
        </p:spPr>
      </p:sp>
      <p:sp>
        <p:nvSpPr>
          <p:cNvPr id="692" name="CustomShape 9"/>
          <p:cNvSpPr/>
          <p:nvPr/>
        </p:nvSpPr>
        <p:spPr>
          <a:xfrm>
            <a:off x="3117240" y="2937240"/>
            <a:ext cx="5295960" cy="2676240"/>
          </a:xfrm>
          <a:prstGeom prst="rect">
            <a:avLst/>
          </a:prstGeom>
          <a:ln w="19080">
            <a:solidFill>
              <a:srgbClr val="545b78"/>
            </a:solidFill>
            <a:round/>
          </a:ln>
        </p:spPr>
      </p:sp>
      <p:sp>
        <p:nvSpPr>
          <p:cNvPr id="693" name="CustomShape 10"/>
          <p:cNvSpPr/>
          <p:nvPr/>
        </p:nvSpPr>
        <p:spPr>
          <a:xfrm>
            <a:off x="2355120" y="2923200"/>
            <a:ext cx="6418080" cy="2842200"/>
          </a:xfrm>
          <a:prstGeom prst="rect">
            <a:avLst/>
          </a:prstGeom>
          <a:ln w="19080">
            <a:solidFill>
              <a:srgbClr val="545b78"/>
            </a:solidFill>
            <a:round/>
          </a:ln>
        </p:spPr>
      </p:sp>
      <p:sp>
        <p:nvSpPr>
          <p:cNvPr id="694" name="CustomShape 11"/>
          <p:cNvSpPr/>
          <p:nvPr/>
        </p:nvSpPr>
        <p:spPr>
          <a:xfrm>
            <a:off x="245520" y="5199120"/>
            <a:ext cx="2973960" cy="821160"/>
          </a:xfrm>
          <a:prstGeom prst="rect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Arial"/>
                <a:ea typeface="ＭＳ Ｐゴシック"/>
              </a:rPr>
              <a:t>clok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must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align with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Something, right?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dur="indefinite" id="48" nodeType="mainSeq">
                <p:childTnLst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3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7270200" y="4278240"/>
            <a:ext cx="50112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696" name="CustomShape 2"/>
          <p:cNvSpPr/>
          <p:nvPr/>
        </p:nvSpPr>
        <p:spPr>
          <a:xfrm>
            <a:off x="7048440" y="1219320"/>
            <a:ext cx="4179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697" name="CustomShape 3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98" name="CustomShape 4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699" name="CustomShape 5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0" name="CustomShape 6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01" name="CustomShape 7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2" name="CustomShape 8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03" name="CustomShape 9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4" name="CustomShape 10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05" name="CustomShape 11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6" name="CustomShape 12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07" name="CustomShape 13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8" name="CustomShape 14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09" name="CustomShape 15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10" name="CustomShape 16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11" name="CustomShape 17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12" name="CustomShape 18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13" name="CustomShape 19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14" name="CustomShape 20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15" name="CustomShape 21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16" name="CustomShape 22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17" name="CustomShape 23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18" name="CustomShape 24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19" name="CustomShape 25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20" name="CustomShape 26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21" name="CustomShape 27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22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723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724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D1F111-01C1-4111-9131-61C1E141F19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725" name="CustomShape 31"/>
          <p:cNvSpPr/>
          <p:nvPr/>
        </p:nvSpPr>
        <p:spPr>
          <a:xfrm>
            <a:off x="4523040" y="181080"/>
            <a:ext cx="2207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</a:t>
            </a:r>
            <a:endParaRPr/>
          </a:p>
        </p:txBody>
      </p:sp>
      <p:sp>
        <p:nvSpPr>
          <p:cNvPr id="726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27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28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29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30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31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32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33" name="CustomShape 39"/>
          <p:cNvSpPr/>
          <p:nvPr/>
        </p:nvSpPr>
        <p:spPr>
          <a:xfrm>
            <a:off x="8077320" y="4408920"/>
            <a:ext cx="1446840" cy="515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4343e"/>
                </a:solidFill>
                <a:latin typeface="Arial"/>
                <a:ea typeface="ＭＳ Ｐゴシック"/>
              </a:rPr>
              <a:t>process of elimination</a:t>
            </a:r>
            <a:endParaRPr/>
          </a:p>
        </p:txBody>
      </p:sp>
    </p:spTree>
  </p:cSld>
  <p:timing>
    <p:tnLst>
      <p:par>
        <p:cTn dur="indefinite" id="54" nodeType="tmRoot" restart="never">
          <p:childTnLst>
            <p:seq>
              <p:cTn id="5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7270200" y="4278240"/>
            <a:ext cx="50112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735" name="CustomShape 2"/>
          <p:cNvSpPr/>
          <p:nvPr/>
        </p:nvSpPr>
        <p:spPr>
          <a:xfrm>
            <a:off x="7048440" y="1219320"/>
            <a:ext cx="4179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736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7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38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9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40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1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42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3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44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5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46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7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48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9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50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1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52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3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54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5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56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7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58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9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60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61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762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763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61A1-4151-41E1-91C1-E1A1515141C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764" name="CustomShape 31"/>
          <p:cNvSpPr/>
          <p:nvPr/>
        </p:nvSpPr>
        <p:spPr>
          <a:xfrm>
            <a:off x="4523040" y="181080"/>
            <a:ext cx="2207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</a:t>
            </a:r>
            <a:endParaRPr/>
          </a:p>
        </p:txBody>
      </p:sp>
      <p:sp>
        <p:nvSpPr>
          <p:cNvPr id="765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66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67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68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69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70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71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72" name="CustomShape 39"/>
          <p:cNvSpPr/>
          <p:nvPr/>
        </p:nvSpPr>
        <p:spPr>
          <a:xfrm>
            <a:off x="8077320" y="4408920"/>
            <a:ext cx="1446840" cy="515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4343e"/>
                </a:solidFill>
                <a:latin typeface="Arial"/>
                <a:ea typeface="ＭＳ Ｐゴシック"/>
              </a:rPr>
              <a:t>process of elimination</a:t>
            </a:r>
            <a:endParaRPr/>
          </a:p>
        </p:txBody>
      </p:sp>
      <p:sp>
        <p:nvSpPr>
          <p:cNvPr id="773" name="Line 40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74" name="Line 41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75" name="Line 42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76" name="Line 43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777" name="Line 44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56" nodeType="tmRoot" restart="never">
          <p:childTnLst>
            <p:seq>
              <p:cTn id="5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7270200" y="4278240"/>
            <a:ext cx="50112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779" name="CustomShape 2"/>
          <p:cNvSpPr/>
          <p:nvPr/>
        </p:nvSpPr>
        <p:spPr>
          <a:xfrm>
            <a:off x="7048440" y="1219320"/>
            <a:ext cx="4179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780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1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82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3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84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5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86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7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88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9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90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1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92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3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94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5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96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7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798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9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00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1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02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3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04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05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806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807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91E1D1-91B1-4161-B191-B1012181E15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808" name="CustomShape 31"/>
          <p:cNvSpPr/>
          <p:nvPr/>
        </p:nvSpPr>
        <p:spPr>
          <a:xfrm>
            <a:off x="4523040" y="181080"/>
            <a:ext cx="2207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</a:t>
            </a:r>
            <a:endParaRPr/>
          </a:p>
        </p:txBody>
      </p:sp>
      <p:sp>
        <p:nvSpPr>
          <p:cNvPr id="809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0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1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2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3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4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5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6" name="CustomShape 39"/>
          <p:cNvSpPr/>
          <p:nvPr/>
        </p:nvSpPr>
        <p:spPr>
          <a:xfrm>
            <a:off x="8077320" y="4408920"/>
            <a:ext cx="1446840" cy="515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4343e"/>
                </a:solidFill>
                <a:latin typeface="Arial"/>
                <a:ea typeface="ＭＳ Ｐゴシック"/>
              </a:rPr>
              <a:t>process of elimination</a:t>
            </a:r>
            <a:endParaRPr/>
          </a:p>
        </p:txBody>
      </p:sp>
      <p:sp>
        <p:nvSpPr>
          <p:cNvPr id="817" name="Line 40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8" name="Line 41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19" name="Line 42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20" name="Line 43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21" name="Line 44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22" name="Line 45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23" name="Line 46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58" nodeType="tmRoot" restart="never">
          <p:childTnLst>
            <p:seq>
              <p:cTn id="5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7270200" y="4278240"/>
            <a:ext cx="50112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825" name="CustomShape 2"/>
          <p:cNvSpPr/>
          <p:nvPr/>
        </p:nvSpPr>
        <p:spPr>
          <a:xfrm>
            <a:off x="7048440" y="1219320"/>
            <a:ext cx="4179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826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7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28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9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30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1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32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3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34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5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36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7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38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9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40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1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42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3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44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5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46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7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48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9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50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51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852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853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7101C1-5111-4121-8191-A1811171116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854" name="CustomShape 31"/>
          <p:cNvSpPr/>
          <p:nvPr/>
        </p:nvSpPr>
        <p:spPr>
          <a:xfrm>
            <a:off x="4523040" y="181080"/>
            <a:ext cx="2207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</a:t>
            </a:r>
            <a:endParaRPr/>
          </a:p>
        </p:txBody>
      </p:sp>
      <p:sp>
        <p:nvSpPr>
          <p:cNvPr id="855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56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57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58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59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0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1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2" name="CustomShape 39"/>
          <p:cNvSpPr/>
          <p:nvPr/>
        </p:nvSpPr>
        <p:spPr>
          <a:xfrm>
            <a:off x="8077320" y="4408920"/>
            <a:ext cx="1446840" cy="515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4343e"/>
                </a:solidFill>
                <a:latin typeface="Arial"/>
                <a:ea typeface="ＭＳ Ｐゴシック"/>
              </a:rPr>
              <a:t>process of elimination</a:t>
            </a:r>
            <a:endParaRPr/>
          </a:p>
        </p:txBody>
      </p:sp>
      <p:sp>
        <p:nvSpPr>
          <p:cNvPr id="863" name="Line 40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4" name="Line 41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5" name="Line 42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6" name="Line 43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7" name="Line 44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8" name="Line 45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69" name="Line 46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70" name="Line 47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71" name="Line 48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72" name="Line 49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873" name="Line 50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60" nodeType="tmRoot" restart="never">
          <p:childTnLst>
            <p:seq>
              <p:cTn id="6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CustomShape 1"/>
          <p:cNvSpPr/>
          <p:nvPr/>
        </p:nvSpPr>
        <p:spPr>
          <a:xfrm>
            <a:off x="7270200" y="4278240"/>
            <a:ext cx="50112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875" name="CustomShape 2"/>
          <p:cNvSpPr/>
          <p:nvPr/>
        </p:nvSpPr>
        <p:spPr>
          <a:xfrm>
            <a:off x="7048440" y="1219320"/>
            <a:ext cx="4179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876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7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78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9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80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1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82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3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84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5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86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7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88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9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90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1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92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3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94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5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96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7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898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9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00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01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902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903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81D121-A1D1-4141-B1F1-E131D1F151C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904" name="CustomShape 31"/>
          <p:cNvSpPr/>
          <p:nvPr/>
        </p:nvSpPr>
        <p:spPr>
          <a:xfrm>
            <a:off x="4523040" y="181080"/>
            <a:ext cx="2207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</a:t>
            </a:r>
            <a:endParaRPr/>
          </a:p>
        </p:txBody>
      </p:sp>
      <p:sp>
        <p:nvSpPr>
          <p:cNvPr id="905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06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07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08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09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0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1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2" name="CustomShape 39"/>
          <p:cNvSpPr/>
          <p:nvPr/>
        </p:nvSpPr>
        <p:spPr>
          <a:xfrm>
            <a:off x="8077320" y="4408920"/>
            <a:ext cx="1446840" cy="515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4343e"/>
                </a:solidFill>
                <a:latin typeface="Arial"/>
                <a:ea typeface="ＭＳ Ｐゴシック"/>
              </a:rPr>
              <a:t>process of elimination</a:t>
            </a:r>
            <a:endParaRPr/>
          </a:p>
        </p:txBody>
      </p:sp>
      <p:sp>
        <p:nvSpPr>
          <p:cNvPr id="913" name="Line 40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4" name="Line 41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5" name="Line 42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6" name="Line 43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7" name="Line 44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8" name="Line 45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19" name="Line 46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20" name="Line 47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21" name="Line 48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22" name="Line 49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23" name="Line 50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24" name="Line 51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25" name="Line 52"/>
          <p:cNvSpPr/>
          <p:nvPr/>
        </p:nvSpPr>
        <p:spPr>
          <a:xfrm>
            <a:off x="5410080" y="518148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62" nodeType="tmRoot" restart="never">
          <p:childTnLst>
            <p:seq>
              <p:cTn id="6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6400800" y="4730040"/>
            <a:ext cx="37980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927" name="CustomShape 2"/>
          <p:cNvSpPr/>
          <p:nvPr/>
        </p:nvSpPr>
        <p:spPr>
          <a:xfrm>
            <a:off x="7270200" y="4278240"/>
            <a:ext cx="50112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928" name="CustomShape 3"/>
          <p:cNvSpPr/>
          <p:nvPr/>
        </p:nvSpPr>
        <p:spPr>
          <a:xfrm>
            <a:off x="7048440" y="1219320"/>
            <a:ext cx="4179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929" name="CustomShape 4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0" name="CustomShape 5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31" name="CustomShape 6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2" name="CustomShape 7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33" name="CustomShape 8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4" name="CustomShape 9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35" name="CustomShape 10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6" name="CustomShape 11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37" name="CustomShape 12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8" name="CustomShape 13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39" name="CustomShape 14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0" name="CustomShape 15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41" name="CustomShape 16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2" name="CustomShape 17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43" name="CustomShape 18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4" name="CustomShape 19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45" name="CustomShape 20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6" name="CustomShape 21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47" name="CustomShape 22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8" name="CustomShape 23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49" name="CustomShape 24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0" name="CustomShape 25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51" name="CustomShape 26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2" name="CustomShape 27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53" name="CustomShape 28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54" name="CustomShape 29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955" name="CustomShape 30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956" name="CustomShape 3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711161-1121-4181-B1C1-A1218181C1D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957" name="CustomShape 32"/>
          <p:cNvSpPr/>
          <p:nvPr/>
        </p:nvSpPr>
        <p:spPr>
          <a:xfrm>
            <a:off x="4519080" y="181080"/>
            <a:ext cx="270252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 bat</a:t>
            </a:r>
            <a:endParaRPr/>
          </a:p>
        </p:txBody>
      </p:sp>
      <p:sp>
        <p:nvSpPr>
          <p:cNvPr id="958" name="Line 33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59" name="Line 34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0" name="Line 35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1" name="Line 36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2" name="Line 37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3" name="Line 38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4" name="Line 39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5" name="Line 40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6" name="Line 41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7" name="Line 42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8" name="Line 43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69" name="Line 44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0" name="Line 45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1" name="Line 46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2" name="Line 47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3" name="Line 48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4" name="Line 49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5" name="Line 50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6" name="Line 51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7" name="Line 52"/>
          <p:cNvSpPr/>
          <p:nvPr/>
        </p:nvSpPr>
        <p:spPr>
          <a:xfrm flipH="1">
            <a:off x="6629400" y="4464000"/>
            <a:ext cx="89172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978" name="Line 53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64" nodeType="tmRoot" restart="never">
          <p:childTnLst>
            <p:seq>
              <p:cTn id="6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CustomShape 1"/>
          <p:cNvSpPr/>
          <p:nvPr/>
        </p:nvSpPr>
        <p:spPr>
          <a:xfrm>
            <a:off x="5181480" y="1219320"/>
            <a:ext cx="56448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980" name="CustomShape 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solidFill>
            <a:srgbClr val="ffff00"/>
          </a:solidFill>
          <a:ln w="19080">
            <a:solidFill>
              <a:srgbClr val="545b78"/>
            </a:solidFill>
            <a:round/>
          </a:ln>
        </p:spPr>
      </p:sp>
      <p:sp>
        <p:nvSpPr>
          <p:cNvPr id="981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2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83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4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85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6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87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8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89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0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91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2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93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4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95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6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97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8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999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0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01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2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03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4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05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06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1007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1008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3171B1-E1F1-4101-B1A1-41912131E1C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009" name="CustomShape 31"/>
          <p:cNvSpPr/>
          <p:nvPr/>
        </p:nvSpPr>
        <p:spPr>
          <a:xfrm>
            <a:off x="4519080" y="181080"/>
            <a:ext cx="270252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 bat</a:t>
            </a:r>
            <a:endParaRPr/>
          </a:p>
        </p:txBody>
      </p:sp>
      <p:sp>
        <p:nvSpPr>
          <p:cNvPr id="1010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1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2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3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4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5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6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7" name="Line 39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8" name="Line 40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19" name="Line 41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0" name="Line 42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1" name="Line 43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2" name="Line 44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3" name="Line 45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4" name="Line 46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5" name="Line 47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6" name="Line 48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7" name="Line 49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8" name="Line 50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29" name="Line 51"/>
          <p:cNvSpPr/>
          <p:nvPr/>
        </p:nvSpPr>
        <p:spPr>
          <a:xfrm flipH="1">
            <a:off x="6629400" y="4464000"/>
            <a:ext cx="89172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30" name="Line 52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66" nodeType="tmRoot" restart="never">
          <p:childTnLst>
            <p:seq>
              <p:cTn id="6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3543480"/>
            <a:ext cx="1427760" cy="1789560"/>
          </a:xfrm>
          <a:prstGeom prst="rect">
            <a:avLst/>
          </a:prstGeom>
        </p:spPr>
      </p:pic>
      <p:sp>
        <p:nvSpPr>
          <p:cNvPr id="128" name="CustomShape 1"/>
          <p:cNvSpPr/>
          <p:nvPr/>
        </p:nvSpPr>
        <p:spPr>
          <a:xfrm>
            <a:off x="914400" y="2130480"/>
            <a:ext cx="5637600" cy="2284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“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When I look at an article in Russian, I say to myself: 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This is really written in English, but it has been coded in some strange symbols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.  I will now proceed to decode.”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389120" y="3730680"/>
            <a:ext cx="1660320" cy="333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ea typeface="ＭＳ Ｐゴシック"/>
              </a:rPr>
              <a:t>[emphasis mine]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Warren Weaver (1947)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011161-2151-41F1-B1A1-6131D15141A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CustomShape 1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solidFill>
            <a:srgbClr val="ffff00"/>
          </a:solidFill>
          <a:ln w="19080">
            <a:solidFill>
              <a:srgbClr val="545b78"/>
            </a:solidFill>
            <a:round/>
          </a:ln>
        </p:spPr>
      </p:sp>
      <p:sp>
        <p:nvSpPr>
          <p:cNvPr id="1032" name="CustomShape 2"/>
          <p:cNvSpPr/>
          <p:nvPr/>
        </p:nvSpPr>
        <p:spPr>
          <a:xfrm>
            <a:off x="5181480" y="1219320"/>
            <a:ext cx="56448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033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4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35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6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37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8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39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0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41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2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43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4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45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6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47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8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49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0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51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2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53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4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55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6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57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58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1059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1060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7181A1-5121-4131-A191-31B1C141917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061" name="CustomShape 31"/>
          <p:cNvSpPr/>
          <p:nvPr/>
        </p:nvSpPr>
        <p:spPr>
          <a:xfrm>
            <a:off x="4519080" y="181080"/>
            <a:ext cx="270252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?? arrat mat bat</a:t>
            </a:r>
            <a:endParaRPr/>
          </a:p>
        </p:txBody>
      </p:sp>
      <p:sp>
        <p:nvSpPr>
          <p:cNvPr id="1062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63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64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65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66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67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68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69" name="Line 39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0" name="Line 40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1" name="Line 41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2" name="Line 42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3" name="Line 43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4" name="Line 44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5" name="Line 45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6" name="Line 46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7" name="Line 47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8" name="Line 48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79" name="Line 49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80" name="Line 50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81" name="Line 51"/>
          <p:cNvSpPr/>
          <p:nvPr/>
        </p:nvSpPr>
        <p:spPr>
          <a:xfrm flipH="1">
            <a:off x="6629400" y="4464000"/>
            <a:ext cx="89172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82" name="Line 52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083" name="Line 53"/>
          <p:cNvSpPr/>
          <p:nvPr/>
        </p:nvSpPr>
        <p:spPr>
          <a:xfrm flipH="1">
            <a:off x="7075080" y="5214600"/>
            <a:ext cx="773280" cy="358920"/>
          </a:xfrm>
          <a:prstGeom prst="line">
            <a:avLst/>
          </a:prstGeom>
          <a:ln cap="rnd" w="9360">
            <a:solidFill>
              <a:srgbClr val="727ca3"/>
            </a:solidFill>
            <a:custDash>
              <a:ds d="-298691840000" sp="35000"/>
            </a:custDash>
            <a:round/>
          </a:ln>
        </p:spPr>
      </p:sp>
      <p:sp>
        <p:nvSpPr>
          <p:cNvPr id="1084" name="CustomShape 54"/>
          <p:cNvSpPr/>
          <p:nvPr/>
        </p:nvSpPr>
        <p:spPr>
          <a:xfrm>
            <a:off x="8328960" y="5163480"/>
            <a:ext cx="687960" cy="455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4343e"/>
                </a:solidFill>
                <a:latin typeface="Arial"/>
                <a:ea typeface="ＭＳ Ｐゴシック"/>
              </a:rPr>
              <a:t>???</a:t>
            </a:r>
            <a:endParaRPr/>
          </a:p>
        </p:txBody>
      </p:sp>
    </p:spTree>
  </p:cSld>
  <p:timing>
    <p:tnLst>
      <p:par>
        <p:cTn dur="indefinite" id="68" nodeType="tmRoot" restart="never">
          <p:childTnLst>
            <p:seq>
              <p:cTn id="6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solidFill>
            <a:srgbClr val="ffff00"/>
          </a:solidFill>
          <a:ln w="19080">
            <a:solidFill>
              <a:srgbClr val="545b78"/>
            </a:solidFill>
            <a:round/>
          </a:ln>
        </p:spPr>
      </p:sp>
      <p:sp>
        <p:nvSpPr>
          <p:cNvPr id="1086" name="CustomShape 2"/>
          <p:cNvSpPr/>
          <p:nvPr/>
        </p:nvSpPr>
        <p:spPr>
          <a:xfrm>
            <a:off x="5181480" y="1219320"/>
            <a:ext cx="56448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087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8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89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0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91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2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93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4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95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6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97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8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099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0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01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2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03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4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05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6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07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8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09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10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11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12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1113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1114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61E1-41E1-4111-A121-71C14101911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115" name="CustomShape 31"/>
          <p:cNvSpPr/>
          <p:nvPr/>
        </p:nvSpPr>
        <p:spPr>
          <a:xfrm>
            <a:off x="4517640" y="181080"/>
            <a:ext cx="26859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… arrat mat bat</a:t>
            </a:r>
            <a:endParaRPr/>
          </a:p>
        </p:txBody>
      </p:sp>
      <p:sp>
        <p:nvSpPr>
          <p:cNvPr id="1116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17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18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19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0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1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2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3" name="Line 39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4" name="Line 40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5" name="Line 41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6" name="Line 42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7" name="Line 43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8" name="Line 44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29" name="Line 45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30" name="Line 46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31" name="Line 47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32" name="Line 48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33" name="Line 49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34" name="Line 50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35" name="Line 51"/>
          <p:cNvSpPr/>
          <p:nvPr/>
        </p:nvSpPr>
        <p:spPr>
          <a:xfrm flipH="1">
            <a:off x="6629400" y="4464000"/>
            <a:ext cx="89172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36" name="Line 52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37" name="Line 53"/>
          <p:cNvSpPr/>
          <p:nvPr/>
        </p:nvSpPr>
        <p:spPr>
          <a:xfrm flipH="1">
            <a:off x="7075080" y="5214600"/>
            <a:ext cx="773280" cy="358920"/>
          </a:xfrm>
          <a:prstGeom prst="line">
            <a:avLst/>
          </a:prstGeom>
          <a:ln cap="rnd" w="9360">
            <a:solidFill>
              <a:srgbClr val="727ca3"/>
            </a:solidFill>
            <a:custDash>
              <a:ds d="-298691840000" sp="35000"/>
            </a:custDash>
            <a:round/>
          </a:ln>
        </p:spPr>
      </p:sp>
      <p:sp>
        <p:nvSpPr>
          <p:cNvPr id="1138" name="CustomShape 54"/>
          <p:cNvSpPr/>
          <p:nvPr/>
        </p:nvSpPr>
        <p:spPr>
          <a:xfrm>
            <a:off x="8328960" y="5163480"/>
            <a:ext cx="687960" cy="455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4343e"/>
                </a:solidFill>
                <a:latin typeface="Arial"/>
                <a:ea typeface="ＭＳ Ｐゴシック"/>
              </a:rPr>
              <a:t>???</a:t>
            </a:r>
            <a:endParaRPr/>
          </a:p>
        </p:txBody>
      </p:sp>
      <p:sp>
        <p:nvSpPr>
          <p:cNvPr id="1139" name="CustomShape 55"/>
          <p:cNvSpPr/>
          <p:nvPr/>
        </p:nvSpPr>
        <p:spPr>
          <a:xfrm>
            <a:off x="2629080" y="3356280"/>
            <a:ext cx="2276280" cy="11084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Gill Sans MT"/>
                <a:ea typeface="ＭＳ Ｐゴシック"/>
              </a:rPr>
              <a:t>zero fertility</a:t>
            </a:r>
            <a:endParaRPr/>
          </a:p>
        </p:txBody>
      </p:sp>
      <p:sp>
        <p:nvSpPr>
          <p:cNvPr id="1140" name="CustomShape 56"/>
          <p:cNvSpPr/>
          <p:nvPr/>
        </p:nvSpPr>
        <p:spPr>
          <a:xfrm>
            <a:off x="4645440" y="4236840"/>
            <a:ext cx="1373040" cy="91332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41" name="CustomShape 57"/>
          <p:cNvSpPr/>
          <p:nvPr/>
        </p:nvSpPr>
        <p:spPr>
          <a:xfrm>
            <a:off x="4610160" y="1405080"/>
            <a:ext cx="799200" cy="230400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dur="indefinite" id="70" nodeType="tmRoot" restart="never">
          <p:childTnLst>
            <p:seq>
              <p:cTn id="7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CustomShape 1"/>
          <p:cNvSpPr/>
          <p:nvPr/>
        </p:nvSpPr>
        <p:spPr>
          <a:xfrm>
            <a:off x="7511760" y="1219320"/>
            <a:ext cx="7167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143" name="CustomShape 2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4" name="CustomShape 3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45" name="CustomShape 4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6" name="CustomShape 5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47" name="CustomShape 6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8" name="CustomShape 7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49" name="CustomShape 8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0" name="CustomShape 9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51" name="CustomShape 10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2" name="CustomShape 11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53" name="CustomShape 12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4" name="CustomShape 13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55" name="CustomShape 14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6" name="CustomShape 15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57" name="CustomShape 16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8" name="CustomShape 17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59" name="CustomShape 18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0" name="CustomShape 19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61" name="CustomShape 20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2" name="CustomShape 21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63" name="CustomShape 22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4" name="CustomShape 23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65" name="CustomShape 24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6" name="CustomShape 25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67" name="CustomShape 26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68" name="CustomShape 27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1169" name="CustomShape 28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1170" name="CustomShape 29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F12121-3141-41B1-81D1-A1E191D1F10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171" name="CustomShape 30"/>
          <p:cNvSpPr/>
          <p:nvPr/>
        </p:nvSpPr>
        <p:spPr>
          <a:xfrm>
            <a:off x="4512240" y="181080"/>
            <a:ext cx="26859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… arrat mat bat</a:t>
            </a:r>
            <a:endParaRPr/>
          </a:p>
        </p:txBody>
      </p:sp>
      <p:sp>
        <p:nvSpPr>
          <p:cNvPr id="1172" name="Line 31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73" name="Line 32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74" name="Line 33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75" name="Line 34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76" name="Line 35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77" name="Line 36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78" name="Line 37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79" name="Line 38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0" name="Line 39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1" name="Line 40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2" name="Line 41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3" name="Line 42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4" name="Line 43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5" name="Line 44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6" name="Line 45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7" name="Line 46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8" name="Line 47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89" name="Line 48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90" name="Line 49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91" name="Line 50"/>
          <p:cNvSpPr/>
          <p:nvPr/>
        </p:nvSpPr>
        <p:spPr>
          <a:xfrm flipH="1">
            <a:off x="6629400" y="4464000"/>
            <a:ext cx="89172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92" name="Line 51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193" name="Line 52"/>
          <p:cNvSpPr/>
          <p:nvPr/>
        </p:nvSpPr>
        <p:spPr>
          <a:xfrm flipH="1">
            <a:off x="7075080" y="5214600"/>
            <a:ext cx="773280" cy="358920"/>
          </a:xfrm>
          <a:prstGeom prst="line">
            <a:avLst/>
          </a:prstGeom>
          <a:ln cap="rnd" w="9360">
            <a:solidFill>
              <a:srgbClr val="727ca3"/>
            </a:solidFill>
            <a:custDash>
              <a:ds d="-298691840000" sp="35000"/>
            </a:custDash>
            <a:round/>
          </a:ln>
        </p:spPr>
      </p:sp>
    </p:spTree>
  </p:cSld>
  <p:timing>
    <p:tnLst>
      <p:par>
        <p:cTn dur="indefinite" id="72" nodeType="tmRoot" restart="never">
          <p:childTnLst>
            <p:seq>
              <p:cTn id="7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CustomShape 1"/>
          <p:cNvSpPr/>
          <p:nvPr/>
        </p:nvSpPr>
        <p:spPr>
          <a:xfrm>
            <a:off x="6114960" y="3965400"/>
            <a:ext cx="51336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1195" name="CustomShape 2"/>
          <p:cNvSpPr/>
          <p:nvPr/>
        </p:nvSpPr>
        <p:spPr>
          <a:xfrm>
            <a:off x="7511760" y="1219320"/>
            <a:ext cx="7167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196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7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198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9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00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1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02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3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04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5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06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7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08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9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10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1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12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3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14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5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16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7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18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9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20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21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1222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1223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51F1-21F1-4131-B141-E1A19111213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224" name="CustomShape 31"/>
          <p:cNvSpPr/>
          <p:nvPr/>
        </p:nvSpPr>
        <p:spPr>
          <a:xfrm>
            <a:off x="4506480" y="181080"/>
            <a:ext cx="34023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… arrat mat bat oloat</a:t>
            </a:r>
            <a:endParaRPr/>
          </a:p>
        </p:txBody>
      </p:sp>
      <p:sp>
        <p:nvSpPr>
          <p:cNvPr id="1225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26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27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28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29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0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1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2" name="Line 39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3" name="Line 40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4" name="Line 41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5" name="Line 42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6" name="Line 43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7" name="Line 44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8" name="Line 45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39" name="Line 46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40" name="Line 47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41" name="Line 48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42" name="Line 49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43" name="Line 50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44" name="Line 51"/>
          <p:cNvSpPr/>
          <p:nvPr/>
        </p:nvSpPr>
        <p:spPr>
          <a:xfrm flipH="1">
            <a:off x="6629400" y="4464000"/>
            <a:ext cx="89172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45" name="Line 52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46" name="Line 53"/>
          <p:cNvSpPr/>
          <p:nvPr/>
        </p:nvSpPr>
        <p:spPr>
          <a:xfrm flipH="1">
            <a:off x="7075080" y="5214600"/>
            <a:ext cx="773280" cy="358920"/>
          </a:xfrm>
          <a:prstGeom prst="line">
            <a:avLst/>
          </a:prstGeom>
          <a:ln cap="rnd" w="9360">
            <a:solidFill>
              <a:srgbClr val="727ca3"/>
            </a:solidFill>
            <a:custDash>
              <a:ds d="-298691840000" sp="35000"/>
            </a:custDash>
            <a:round/>
          </a:ln>
        </p:spPr>
      </p:sp>
    </p:spTree>
  </p:cSld>
  <p:timing>
    <p:tnLst>
      <p:par>
        <p:cTn dur="indefinite" id="74" nodeType="tmRoot" restart="never">
          <p:childTnLst>
            <p:seq>
              <p:cTn id="7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CustomShape 1"/>
          <p:cNvSpPr/>
          <p:nvPr/>
        </p:nvSpPr>
        <p:spPr>
          <a:xfrm>
            <a:off x="8305920" y="1219320"/>
            <a:ext cx="7167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248" name="CustomShape 2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9" name="CustomShape 3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50" name="CustomShape 4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1" name="CustomShape 5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52" name="CustomShape 6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3" name="CustomShape 7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54" name="CustomShape 8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5" name="CustomShape 9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56" name="CustomShape 10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7" name="CustomShape 11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58" name="CustomShape 12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9" name="CustomShape 13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60" name="CustomShape 14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1" name="CustomShape 15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62" name="CustomShape 16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3" name="CustomShape 17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64" name="CustomShape 18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5" name="CustomShape 19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66" name="CustomShape 20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7" name="CustomShape 21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68" name="CustomShape 22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9" name="CustomShape 23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70" name="CustomShape 24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1" name="CustomShape 25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72" name="CustomShape 26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273" name="CustomShape 27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1274" name="CustomShape 28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1275" name="CustomShape 29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D1B131-31D1-4191-B161-71B1A17101D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276" name="CustomShape 30"/>
          <p:cNvSpPr/>
          <p:nvPr/>
        </p:nvSpPr>
        <p:spPr>
          <a:xfrm>
            <a:off x="4506480" y="181080"/>
            <a:ext cx="34023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… arrat mat bat oloat</a:t>
            </a:r>
            <a:endParaRPr/>
          </a:p>
        </p:txBody>
      </p:sp>
      <p:sp>
        <p:nvSpPr>
          <p:cNvPr id="1277" name="Line 31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78" name="Line 32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79" name="Line 33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0" name="Line 34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1" name="Line 35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2" name="Line 36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3" name="Line 37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4" name="Line 38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5" name="Line 39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6" name="Line 40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7" name="Line 41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8" name="Line 42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89" name="Line 43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0" name="Line 44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1" name="Line 45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2" name="Line 46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3" name="Line 47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4" name="Line 48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5" name="Line 49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6" name="Line 50"/>
          <p:cNvSpPr/>
          <p:nvPr/>
        </p:nvSpPr>
        <p:spPr>
          <a:xfrm flipH="1">
            <a:off x="6629400" y="4464000"/>
            <a:ext cx="89172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7" name="Line 51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298" name="Line 52"/>
          <p:cNvSpPr/>
          <p:nvPr/>
        </p:nvSpPr>
        <p:spPr>
          <a:xfrm flipH="1">
            <a:off x="7075080" y="5214600"/>
            <a:ext cx="773280" cy="358920"/>
          </a:xfrm>
          <a:prstGeom prst="line">
            <a:avLst/>
          </a:prstGeom>
          <a:ln cap="rnd" w="9360">
            <a:solidFill>
              <a:srgbClr val="727ca3"/>
            </a:solidFill>
            <a:custDash>
              <a:ds d="-298691840000" sp="35000"/>
            </a:custDash>
            <a:round/>
          </a:ln>
        </p:spPr>
      </p:sp>
    </p:spTree>
  </p:cSld>
  <p:timing>
    <p:tnLst>
      <p:par>
        <p:cTn dur="indefinite" id="76" nodeType="tmRoot" restart="never">
          <p:childTnLst>
            <p:seq>
              <p:cTn id="7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CustomShape 1"/>
          <p:cNvSpPr/>
          <p:nvPr/>
        </p:nvSpPr>
        <p:spPr>
          <a:xfrm>
            <a:off x="6629400" y="3965400"/>
            <a:ext cx="627480" cy="27000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1300" name="CustomShape 2"/>
          <p:cNvSpPr/>
          <p:nvPr/>
        </p:nvSpPr>
        <p:spPr>
          <a:xfrm>
            <a:off x="8305920" y="1219320"/>
            <a:ext cx="71676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301" name="CustomShape 3"/>
          <p:cNvSpPr/>
          <p:nvPr/>
        </p:nvSpPr>
        <p:spPr>
          <a:xfrm>
            <a:off x="195480" y="16380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2" name="CustomShape 4"/>
          <p:cNvSpPr/>
          <p:nvPr/>
        </p:nvSpPr>
        <p:spPr>
          <a:xfrm>
            <a:off x="83160" y="16380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03" name="CustomShape 5"/>
          <p:cNvSpPr/>
          <p:nvPr/>
        </p:nvSpPr>
        <p:spPr>
          <a:xfrm>
            <a:off x="4353480" y="16380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4" name="CustomShape 6"/>
          <p:cNvSpPr/>
          <p:nvPr/>
        </p:nvSpPr>
        <p:spPr>
          <a:xfrm>
            <a:off x="4241520" y="16380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05" name="CustomShape 7"/>
          <p:cNvSpPr/>
          <p:nvPr/>
        </p:nvSpPr>
        <p:spPr>
          <a:xfrm>
            <a:off x="195480" y="25603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6" name="CustomShape 8"/>
          <p:cNvSpPr/>
          <p:nvPr/>
        </p:nvSpPr>
        <p:spPr>
          <a:xfrm>
            <a:off x="83160" y="25603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07" name="CustomShape 9"/>
          <p:cNvSpPr/>
          <p:nvPr/>
        </p:nvSpPr>
        <p:spPr>
          <a:xfrm>
            <a:off x="4353480" y="25603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8" name="CustomShape 10"/>
          <p:cNvSpPr/>
          <p:nvPr/>
        </p:nvSpPr>
        <p:spPr>
          <a:xfrm>
            <a:off x="4241520" y="25603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09" name="CustomShape 11"/>
          <p:cNvSpPr/>
          <p:nvPr/>
        </p:nvSpPr>
        <p:spPr>
          <a:xfrm>
            <a:off x="195480" y="34826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0" name="CustomShape 12"/>
          <p:cNvSpPr/>
          <p:nvPr/>
        </p:nvSpPr>
        <p:spPr>
          <a:xfrm>
            <a:off x="83160" y="34826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11" name="CustomShape 13"/>
          <p:cNvSpPr/>
          <p:nvPr/>
        </p:nvSpPr>
        <p:spPr>
          <a:xfrm>
            <a:off x="4353480" y="34826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2" name="CustomShape 14"/>
          <p:cNvSpPr/>
          <p:nvPr/>
        </p:nvSpPr>
        <p:spPr>
          <a:xfrm>
            <a:off x="4241520" y="34826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13" name="CustomShape 15"/>
          <p:cNvSpPr/>
          <p:nvPr/>
        </p:nvSpPr>
        <p:spPr>
          <a:xfrm>
            <a:off x="195480" y="4236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4" name="CustomShape 16"/>
          <p:cNvSpPr/>
          <p:nvPr/>
        </p:nvSpPr>
        <p:spPr>
          <a:xfrm>
            <a:off x="83160" y="4236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15" name="CustomShape 17"/>
          <p:cNvSpPr/>
          <p:nvPr/>
        </p:nvSpPr>
        <p:spPr>
          <a:xfrm>
            <a:off x="4353480" y="4236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6" name="CustomShape 18"/>
          <p:cNvSpPr/>
          <p:nvPr/>
        </p:nvSpPr>
        <p:spPr>
          <a:xfrm>
            <a:off x="4241520" y="4236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17" name="CustomShape 19"/>
          <p:cNvSpPr/>
          <p:nvPr/>
        </p:nvSpPr>
        <p:spPr>
          <a:xfrm>
            <a:off x="195480" y="49924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8" name="CustomShape 20"/>
          <p:cNvSpPr/>
          <p:nvPr/>
        </p:nvSpPr>
        <p:spPr>
          <a:xfrm>
            <a:off x="83160" y="49924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19" name="CustomShape 21"/>
          <p:cNvSpPr/>
          <p:nvPr/>
        </p:nvSpPr>
        <p:spPr>
          <a:xfrm>
            <a:off x="4353480" y="49924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0" name="CustomShape 22"/>
          <p:cNvSpPr/>
          <p:nvPr/>
        </p:nvSpPr>
        <p:spPr>
          <a:xfrm>
            <a:off x="4241520" y="49924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21" name="CustomShape 23"/>
          <p:cNvSpPr/>
          <p:nvPr/>
        </p:nvSpPr>
        <p:spPr>
          <a:xfrm>
            <a:off x="195480" y="57463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2" name="CustomShape 24"/>
          <p:cNvSpPr/>
          <p:nvPr/>
        </p:nvSpPr>
        <p:spPr>
          <a:xfrm>
            <a:off x="83160" y="57463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23" name="CustomShape 25"/>
          <p:cNvSpPr/>
          <p:nvPr/>
        </p:nvSpPr>
        <p:spPr>
          <a:xfrm>
            <a:off x="4353480" y="57463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4" name="CustomShape 26"/>
          <p:cNvSpPr/>
          <p:nvPr/>
        </p:nvSpPr>
        <p:spPr>
          <a:xfrm>
            <a:off x="4241520" y="57463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25" name="CustomShape 27"/>
          <p:cNvSpPr/>
          <p:nvPr/>
        </p:nvSpPr>
        <p:spPr>
          <a:xfrm>
            <a:off x="76320" y="16333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326" name="CustomShape 28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6a564f"/>
                </a:solidFill>
                <a:latin typeface="Times New Roman"/>
                <a:ea typeface="ＭＳ Ｐゴシック"/>
              </a:rPr>
              <a:t>farok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crrrok hihok yorok clok kantok ok-yurp</a:t>
            </a:r>
            <a:endParaRPr/>
          </a:p>
        </p:txBody>
      </p:sp>
      <p:sp>
        <p:nvSpPr>
          <p:cNvPr id="1327" name="CustomShape 29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1328" name="CustomShape 3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713171-3151-4151-A121-91418151E10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329" name="CustomShape 31"/>
          <p:cNvSpPr/>
          <p:nvPr/>
        </p:nvSpPr>
        <p:spPr>
          <a:xfrm>
            <a:off x="4514400" y="181080"/>
            <a:ext cx="456516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7d8525"/>
                </a:solidFill>
                <a:latin typeface="Bookman Old Style"/>
                <a:ea typeface="ＭＳ Ｐゴシック"/>
              </a:rPr>
              <a:t>jjat … arrat mat bat oloat at-yurp .</a:t>
            </a:r>
            <a:endParaRPr/>
          </a:p>
        </p:txBody>
      </p:sp>
      <p:sp>
        <p:nvSpPr>
          <p:cNvPr id="1330" name="Line 32"/>
          <p:cNvSpPr/>
          <p:nvPr/>
        </p:nvSpPr>
        <p:spPr>
          <a:xfrm flipH="1">
            <a:off x="1218960" y="5257800"/>
            <a:ext cx="15264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1" name="Line 33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2" name="Line 34"/>
          <p:cNvSpPr/>
          <p:nvPr/>
        </p:nvSpPr>
        <p:spPr>
          <a:xfrm flipH="1">
            <a:off x="1676160" y="3709800"/>
            <a:ext cx="5716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3" name="Line 35"/>
          <p:cNvSpPr/>
          <p:nvPr/>
        </p:nvSpPr>
        <p:spPr>
          <a:xfrm flipH="1">
            <a:off x="6019560" y="5257800"/>
            <a:ext cx="571680" cy="3157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4" name="Line 36"/>
          <p:cNvSpPr/>
          <p:nvPr/>
        </p:nvSpPr>
        <p:spPr>
          <a:xfrm flipH="1">
            <a:off x="6400800" y="5980680"/>
            <a:ext cx="457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5" name="Line 37"/>
          <p:cNvSpPr/>
          <p:nvPr/>
        </p:nvSpPr>
        <p:spPr>
          <a:xfrm flipH="1">
            <a:off x="6305400" y="4464000"/>
            <a:ext cx="9540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6" name="Line 38"/>
          <p:cNvSpPr/>
          <p:nvPr/>
        </p:nvSpPr>
        <p:spPr>
          <a:xfrm flipH="1">
            <a:off x="6438600" y="5214600"/>
            <a:ext cx="628920" cy="358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7" name="Line 39"/>
          <p:cNvSpPr/>
          <p:nvPr/>
        </p:nvSpPr>
        <p:spPr>
          <a:xfrm>
            <a:off x="5029200" y="4464000"/>
            <a:ext cx="0" cy="4125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8" name="Line 40"/>
          <p:cNvSpPr/>
          <p:nvPr/>
        </p:nvSpPr>
        <p:spPr>
          <a:xfrm>
            <a:off x="502920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39" name="Line 41"/>
          <p:cNvSpPr/>
          <p:nvPr/>
        </p:nvSpPr>
        <p:spPr>
          <a:xfrm>
            <a:off x="502920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0" name="Line 42"/>
          <p:cNvSpPr/>
          <p:nvPr/>
        </p:nvSpPr>
        <p:spPr>
          <a:xfrm>
            <a:off x="838080" y="5980680"/>
            <a:ext cx="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1" name="Line 43"/>
          <p:cNvSpPr/>
          <p:nvPr/>
        </p:nvSpPr>
        <p:spPr>
          <a:xfrm flipH="1">
            <a:off x="4952880" y="1828800"/>
            <a:ext cx="7632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2" name="Line 44"/>
          <p:cNvSpPr/>
          <p:nvPr/>
        </p:nvSpPr>
        <p:spPr>
          <a:xfrm flipH="1">
            <a:off x="7257960" y="5980680"/>
            <a:ext cx="13320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3" name="Line 45"/>
          <p:cNvSpPr/>
          <p:nvPr/>
        </p:nvSpPr>
        <p:spPr>
          <a:xfrm>
            <a:off x="5626800" y="4464000"/>
            <a:ext cx="240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4" name="Line 46"/>
          <p:cNvSpPr/>
          <p:nvPr/>
        </p:nvSpPr>
        <p:spPr>
          <a:xfrm flipH="1">
            <a:off x="5410080" y="4464000"/>
            <a:ext cx="60948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5" name="Line 47"/>
          <p:cNvSpPr/>
          <p:nvPr/>
        </p:nvSpPr>
        <p:spPr>
          <a:xfrm flipH="1">
            <a:off x="6591240" y="2819160"/>
            <a:ext cx="161640" cy="3049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6" name="Line 48"/>
          <p:cNvSpPr/>
          <p:nvPr/>
        </p:nvSpPr>
        <p:spPr>
          <a:xfrm flipH="1">
            <a:off x="5410080" y="5980680"/>
            <a:ext cx="609480" cy="42012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7" name="Line 49"/>
          <p:cNvSpPr/>
          <p:nvPr/>
        </p:nvSpPr>
        <p:spPr>
          <a:xfrm>
            <a:off x="7048440" y="440856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8" name="Line 50"/>
          <p:cNvSpPr/>
          <p:nvPr/>
        </p:nvSpPr>
        <p:spPr>
          <a:xfrm flipH="1">
            <a:off x="2438280" y="3709800"/>
            <a:ext cx="380880" cy="4024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49" name="Line 51"/>
          <p:cNvSpPr/>
          <p:nvPr/>
        </p:nvSpPr>
        <p:spPr>
          <a:xfrm flipH="1">
            <a:off x="6629400" y="4464000"/>
            <a:ext cx="891720" cy="4017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50" name="Line 52"/>
          <p:cNvSpPr/>
          <p:nvPr/>
        </p:nvSpPr>
        <p:spPr>
          <a:xfrm>
            <a:off x="5410080" y="5214600"/>
            <a:ext cx="0" cy="4572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1351" name="Line 53"/>
          <p:cNvSpPr/>
          <p:nvPr/>
        </p:nvSpPr>
        <p:spPr>
          <a:xfrm flipH="1">
            <a:off x="7075080" y="5214600"/>
            <a:ext cx="773280" cy="358920"/>
          </a:xfrm>
          <a:prstGeom prst="line">
            <a:avLst/>
          </a:prstGeom>
          <a:ln cap="rnd" w="9360">
            <a:solidFill>
              <a:srgbClr val="727ca3"/>
            </a:solidFill>
            <a:custDash>
              <a:ds d="-298691840000" sp="35000"/>
            </a:custDash>
            <a:round/>
          </a:ln>
        </p:spPr>
      </p:sp>
    </p:spTree>
  </p:cSld>
  <p:timing>
    <p:tnLst>
      <p:par>
        <p:cTn dur="indefinite" id="78" nodeType="tmRoot" restart="never">
          <p:childTnLst>
            <p:seq>
              <p:cTn id="7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Centauri/Arcturan: New assignment</a:t>
            </a:r>
            <a:endParaRPr/>
          </a:p>
        </p:txBody>
      </p:sp>
      <p:sp>
        <p:nvSpPr>
          <p:cNvPr id="1353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012191-B151-4111-9101-C1418191D1C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354" name="CustomShape 3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The next task is to arrange these Arcturan words in the correct, idiomatic Arcturan order: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400">
                <a:solidFill>
                  <a:srgbClr val="7d8525"/>
                </a:solidFill>
                <a:latin typeface="Gill Sans MT"/>
              </a:rPr>
              <a:t>{ jjat, arrat, mat, bat, oloat, at-yurp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But we already know how to do that, right?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What technology (or technologies) that we’ve covered could we use here?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80" nodeType="tmRoot" restart="never">
          <p:childTnLst>
            <p:seq>
              <p:cTn id="8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The point of this exercise?</a:t>
            </a:r>
            <a:endParaRPr/>
          </a:p>
        </p:txBody>
      </p:sp>
      <p:sp>
        <p:nvSpPr>
          <p:cNvPr id="1356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What didn’t we have?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No dictionary required for either language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No grammar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No part of speech tags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No meaning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No broader meaning or social context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What did we have?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Just text pairs and a bunch of </a:t>
            </a:r>
            <a:r>
              <a:rPr b="1" lang="en-US" sz="2300">
                <a:solidFill>
                  <a:srgbClr val="464653"/>
                </a:solidFill>
                <a:latin typeface="Gill Sans MT"/>
              </a:rPr>
              <a:t>really dubious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 assumptions.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Such as?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82" nodeType="tmRoot" restart="never">
          <p:childTnLst>
            <p:seq>
              <p:cTn id="8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CustomShape 1"/>
          <p:cNvSpPr/>
          <p:nvPr/>
        </p:nvSpPr>
        <p:spPr>
          <a:xfrm>
            <a:off x="152280" y="152280"/>
            <a:ext cx="8457120" cy="837000"/>
          </a:xfrm>
          <a:prstGeom prst="rect">
            <a:avLst/>
          </a:prstGeom>
        </p:spPr>
      </p:sp>
      <p:sp>
        <p:nvSpPr>
          <p:cNvPr id="1358" name="CustomShape 2"/>
          <p:cNvSpPr/>
          <p:nvPr/>
        </p:nvSpPr>
        <p:spPr>
          <a:xfrm>
            <a:off x="58680" y="1609920"/>
            <a:ext cx="3963960" cy="8586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1a. Garcia and associates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1b. Garcia y asociados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9" name="CustomShape 3"/>
          <p:cNvSpPr/>
          <p:nvPr/>
        </p:nvSpPr>
        <p:spPr>
          <a:xfrm>
            <a:off x="-53280" y="1609920"/>
            <a:ext cx="4188960" cy="85860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60" name="CustomShape 4"/>
          <p:cNvSpPr/>
          <p:nvPr/>
        </p:nvSpPr>
        <p:spPr>
          <a:xfrm>
            <a:off x="4251960" y="1609920"/>
            <a:ext cx="4705920" cy="8586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7a. the clients and the associates are enemies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7b. los clients y los asociados son enemigos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1" name="CustomShape 5"/>
          <p:cNvSpPr/>
          <p:nvPr/>
        </p:nvSpPr>
        <p:spPr>
          <a:xfrm>
            <a:off x="4138560" y="1609920"/>
            <a:ext cx="4931280" cy="85860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62" name="CustomShape 6"/>
          <p:cNvSpPr/>
          <p:nvPr/>
        </p:nvSpPr>
        <p:spPr>
          <a:xfrm>
            <a:off x="58680" y="2473200"/>
            <a:ext cx="3963960" cy="10166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2a. Carlos Garcia has three associates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2b. Carlos Garcia tiene tres asociados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3" name="CustomShape 7"/>
          <p:cNvSpPr/>
          <p:nvPr/>
        </p:nvSpPr>
        <p:spPr>
          <a:xfrm>
            <a:off x="-53280" y="2473200"/>
            <a:ext cx="4188960" cy="101664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64" name="CustomShape 8"/>
          <p:cNvSpPr/>
          <p:nvPr/>
        </p:nvSpPr>
        <p:spPr>
          <a:xfrm>
            <a:off x="4251960" y="2473200"/>
            <a:ext cx="4705920" cy="10166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8a. the company has three groups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8b. la empresa tiene tres grupos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5" name="CustomShape 9"/>
          <p:cNvSpPr/>
          <p:nvPr/>
        </p:nvSpPr>
        <p:spPr>
          <a:xfrm>
            <a:off x="4138560" y="2473200"/>
            <a:ext cx="4931280" cy="101664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66" name="CustomShape 10"/>
          <p:cNvSpPr/>
          <p:nvPr/>
        </p:nvSpPr>
        <p:spPr>
          <a:xfrm>
            <a:off x="58680" y="3492360"/>
            <a:ext cx="3963960" cy="702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3a. his associates are not strong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3b. sus asociados no son fuertes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7" name="CustomShape 11"/>
          <p:cNvSpPr/>
          <p:nvPr/>
        </p:nvSpPr>
        <p:spPr>
          <a:xfrm>
            <a:off x="-53280" y="3492360"/>
            <a:ext cx="4188960" cy="70236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68" name="CustomShape 12"/>
          <p:cNvSpPr/>
          <p:nvPr/>
        </p:nvSpPr>
        <p:spPr>
          <a:xfrm>
            <a:off x="4251960" y="3492360"/>
            <a:ext cx="4705920" cy="702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9a. its groups are in Europe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9b. sus grupos estan en Europa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9" name="CustomShape 13"/>
          <p:cNvSpPr/>
          <p:nvPr/>
        </p:nvSpPr>
        <p:spPr>
          <a:xfrm>
            <a:off x="4138560" y="3492360"/>
            <a:ext cx="4931280" cy="70236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70" name="CustomShape 14"/>
          <p:cNvSpPr/>
          <p:nvPr/>
        </p:nvSpPr>
        <p:spPr>
          <a:xfrm>
            <a:off x="58680" y="4197960"/>
            <a:ext cx="3963960" cy="101628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4a. Garcia has a company also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4b. Garcia tambien tiene una empresa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1" name="CustomShape 15"/>
          <p:cNvSpPr/>
          <p:nvPr/>
        </p:nvSpPr>
        <p:spPr>
          <a:xfrm>
            <a:off x="-53280" y="4197960"/>
            <a:ext cx="4188960" cy="101628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72" name="CustomShape 16"/>
          <p:cNvSpPr/>
          <p:nvPr/>
        </p:nvSpPr>
        <p:spPr>
          <a:xfrm>
            <a:off x="4251960" y="4197960"/>
            <a:ext cx="4705920" cy="101628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10a. the modern groups sell strong pharmaceuticals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10b. los grupos modernos venden medicinas fuertes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3" name="CustomShape 17"/>
          <p:cNvSpPr/>
          <p:nvPr/>
        </p:nvSpPr>
        <p:spPr>
          <a:xfrm>
            <a:off x="4138560" y="4197960"/>
            <a:ext cx="4931280" cy="101628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74" name="CustomShape 18"/>
          <p:cNvSpPr/>
          <p:nvPr/>
        </p:nvSpPr>
        <p:spPr>
          <a:xfrm>
            <a:off x="58680" y="5217120"/>
            <a:ext cx="3963960" cy="7020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5a. its clients are angry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5b. sus clientes estan enfadados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5" name="CustomShape 19"/>
          <p:cNvSpPr/>
          <p:nvPr/>
        </p:nvSpPr>
        <p:spPr>
          <a:xfrm>
            <a:off x="-53280" y="5217120"/>
            <a:ext cx="4188960" cy="70200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76" name="CustomShape 20"/>
          <p:cNvSpPr/>
          <p:nvPr/>
        </p:nvSpPr>
        <p:spPr>
          <a:xfrm>
            <a:off x="4251960" y="5217120"/>
            <a:ext cx="4705920" cy="7020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11a. the groups do not sell zenzanine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11b. los grupos no venden zanzanina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7" name="CustomShape 21"/>
          <p:cNvSpPr/>
          <p:nvPr/>
        </p:nvSpPr>
        <p:spPr>
          <a:xfrm>
            <a:off x="4138560" y="5217120"/>
            <a:ext cx="4931280" cy="70200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78" name="CustomShape 22"/>
          <p:cNvSpPr/>
          <p:nvPr/>
        </p:nvSpPr>
        <p:spPr>
          <a:xfrm>
            <a:off x="58680" y="5922000"/>
            <a:ext cx="3963960" cy="8586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6a. the associates are also angry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6b. los asociados tambien estan enfadados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9" name="CustomShape 23"/>
          <p:cNvSpPr/>
          <p:nvPr/>
        </p:nvSpPr>
        <p:spPr>
          <a:xfrm>
            <a:off x="-53280" y="5922000"/>
            <a:ext cx="4188960" cy="85860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80" name="CustomShape 24"/>
          <p:cNvSpPr/>
          <p:nvPr/>
        </p:nvSpPr>
        <p:spPr>
          <a:xfrm>
            <a:off x="4251960" y="5922000"/>
            <a:ext cx="4705920" cy="8586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12a. the small groups are not modern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12b. los grupos pequenos no son modernos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1" name="CustomShape 25"/>
          <p:cNvSpPr/>
          <p:nvPr/>
        </p:nvSpPr>
        <p:spPr>
          <a:xfrm>
            <a:off x="4138560" y="5922000"/>
            <a:ext cx="4931280" cy="858600"/>
          </a:xfrm>
          <a:prstGeom prst="rect">
            <a:avLst/>
          </a:prstGeom>
          <a:ln>
            <a:solidFill>
              <a:srgbClr val="c0c0c0"/>
            </a:solidFill>
          </a:ln>
        </p:spPr>
      </p:sp>
      <p:sp>
        <p:nvSpPr>
          <p:cNvPr id="1382" name="CustomShape 26"/>
          <p:cNvSpPr/>
          <p:nvPr/>
        </p:nvSpPr>
        <p:spPr>
          <a:xfrm>
            <a:off x="2553840" y="1295280"/>
            <a:ext cx="6409080" cy="36756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Translate:  Clients do not sell pharmaceuticals in Europe.</a:t>
            </a:r>
            <a:endParaRPr/>
          </a:p>
        </p:txBody>
      </p:sp>
      <p:sp>
        <p:nvSpPr>
          <p:cNvPr id="1383" name="CustomShape 27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Spanish/English text</a:t>
            </a:r>
            <a:endParaRPr/>
          </a:p>
        </p:txBody>
      </p:sp>
    </p:spTree>
  </p:cSld>
  <p:timing>
    <p:tnLst>
      <p:par>
        <p:cTn dur="indefinite" id="84" nodeType="tmRoot" restart="never">
          <p:childTnLst>
            <p:seq>
              <p:cTn id="8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</p:sp>
      <p:sp>
        <p:nvSpPr>
          <p:cNvPr id="1385" name="CustomShape 2"/>
          <p:cNvSpPr/>
          <p:nvPr/>
        </p:nvSpPr>
        <p:spPr>
          <a:xfrm>
            <a:off x="1752480" y="1219320"/>
            <a:ext cx="8228520" cy="2169000"/>
          </a:xfrm>
          <a:prstGeom prst="rect">
            <a:avLst/>
          </a:prstGeom>
        </p:spPr>
      </p:sp>
      <p:pic>
        <p:nvPicPr>
          <p:cNvPr descr="" id="1386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3429000"/>
            <a:ext cx="8304840" cy="1724400"/>
          </a:xfrm>
          <a:prstGeom prst="rect">
            <a:avLst/>
          </a:prstGeom>
        </p:spPr>
      </p:pic>
      <p:sp>
        <p:nvSpPr>
          <p:cNvPr id="1387" name="CustomShape 3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Statistical machine translation</a:t>
            </a:r>
            <a:endParaRPr/>
          </a:p>
        </p:txBody>
      </p:sp>
      <p:sp>
        <p:nvSpPr>
          <p:cNvPr id="1388" name="CustomShape 4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Current statistical MT systems are based on maximizing our old friend P(E|F)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 is the target language, E is the source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We’ll start as usual by using Bayes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86" nodeType="tmRoot" restart="never">
          <p:childTnLst>
            <p:seq>
              <p:cTn id="8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Noisy Channel</a:t>
            </a:r>
            <a:endParaRPr/>
          </a:p>
        </p:txBody>
      </p:sp>
      <p:pic>
        <p:nvPicPr>
          <p:cNvPr descr="" id="13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50600"/>
            <a:ext cx="8228520" cy="4073040"/>
          </a:xfrm>
          <a:prstGeom prst="rect">
            <a:avLst/>
          </a:prstGeom>
        </p:spPr>
      </p:pic>
      <p:sp>
        <p:nvSpPr>
          <p:cNvPr id="134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615101-D111-4181-B131-81E15131315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CustomShape 1"/>
          <p:cNvSpPr/>
          <p:nvPr/>
        </p:nvSpPr>
        <p:spPr>
          <a:xfrm>
            <a:off x="228600" y="1523880"/>
            <a:ext cx="8685720" cy="4543920"/>
          </a:xfrm>
          <a:prstGeom prst="rect">
            <a:avLst/>
          </a:prstGeom>
        </p:spPr>
      </p:sp>
      <p:sp>
        <p:nvSpPr>
          <p:cNvPr id="1390" name="CustomShape 2"/>
          <p:cNvSpPr/>
          <p:nvPr/>
        </p:nvSpPr>
        <p:spPr>
          <a:xfrm>
            <a:off x="304920" y="22860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The three sub-problems of Stat MT</a:t>
            </a:r>
            <a:endParaRPr/>
          </a:p>
        </p:txBody>
      </p:sp>
      <p:sp>
        <p:nvSpPr>
          <p:cNvPr id="1391" name="CustomShape 3"/>
          <p:cNvSpPr/>
          <p:nvPr/>
        </p:nvSpPr>
        <p:spPr>
          <a:xfrm>
            <a:off x="228600" y="1131120"/>
            <a:ext cx="8960760" cy="4936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Language model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Given an English string e, assigns P(e) by the usual methods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good English string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-&gt; high P(e)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random word sequence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-&gt; low P(e)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Translation model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Given a pair of strings &lt;f,e&gt;, assigns P(f | e) by formula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&lt;f,e&gt; look like translations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-&gt; high P(f | e)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&lt;f,e&gt; don’t look like translations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-&gt; low P(f | 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Decoding algorithm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Given a language model, a translation model, and a new sentence f … find translation e maximizing P(e) * P(f | 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88" nodeType="tmRoot" restart="never">
          <p:childTnLst>
            <p:seq>
              <p:cTn id="8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CustomShape 1"/>
          <p:cNvSpPr/>
          <p:nvPr/>
        </p:nvSpPr>
        <p:spPr>
          <a:xfrm>
            <a:off x="228600" y="1523880"/>
            <a:ext cx="8685720" cy="4543920"/>
          </a:xfrm>
          <a:prstGeom prst="rect">
            <a:avLst/>
          </a:prstGeom>
        </p:spPr>
      </p:sp>
      <p:sp>
        <p:nvSpPr>
          <p:cNvPr id="1393" name="CustomShape 2"/>
          <p:cNvSpPr/>
          <p:nvPr/>
        </p:nvSpPr>
        <p:spPr>
          <a:xfrm>
            <a:off x="304920" y="22860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The three sub-problems of Stat MT</a:t>
            </a:r>
            <a:endParaRPr/>
          </a:p>
        </p:txBody>
      </p:sp>
      <p:sp>
        <p:nvSpPr>
          <p:cNvPr id="1394" name="CustomShape 3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For the language model, just use normal language models.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For the translation model there are lots of choices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Word-based (e.g. Centauri/Arcturan)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Phrase-based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Syntactic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For the decoding model we’ll focus on A* like methods (heuristic search methods with a beam)</a:t>
            </a:r>
            <a:endParaRPr/>
          </a:p>
        </p:txBody>
      </p:sp>
    </p:spTree>
  </p:cSld>
  <p:timing>
    <p:tnLst>
      <p:par>
        <p:cTn dur="indefinite" id="90" nodeType="tmRoot" restart="never">
          <p:childTnLst>
            <p:seq>
              <p:cTn id="9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Word-Based Stat MT</a:t>
            </a:r>
            <a:endParaRPr/>
          </a:p>
        </p:txBody>
      </p:sp>
      <p:sp>
        <p:nvSpPr>
          <p:cNvPr id="1396" name="CustomShape 2"/>
          <p:cNvSpPr/>
          <p:nvPr/>
        </p:nvSpPr>
        <p:spPr>
          <a:xfrm>
            <a:off x="380880" y="1219320"/>
            <a:ext cx="8228520" cy="2589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The basic premise in word-based MT is that the texts consists of words that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Need to be (1) translated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And (2) moved around</a:t>
            </a:r>
            <a:endParaRPr/>
          </a:p>
        </p:txBody>
      </p:sp>
      <p:sp>
        <p:nvSpPr>
          <p:cNvPr id="1397" name="CustomShape 3"/>
          <p:cNvSpPr/>
          <p:nvPr/>
        </p:nvSpPr>
        <p:spPr>
          <a:xfrm>
            <a:off x="713160" y="3809880"/>
            <a:ext cx="7832520" cy="155484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The green witch is at home this week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Diese Woche ist die grune Hexe zu Hause</a:t>
            </a:r>
            <a:endParaRPr/>
          </a:p>
        </p:txBody>
      </p:sp>
      <p:sp>
        <p:nvSpPr>
          <p:cNvPr id="1398" name="CustomShape 4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E16191-4181-41C1-B171-21B1817141D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92" nodeType="tmRoot" restart="never">
          <p:childTnLst>
            <p:seq>
              <p:cTn id="9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Word-Based Stat MT</a:t>
            </a:r>
            <a:endParaRPr/>
          </a:p>
        </p:txBody>
      </p:sp>
      <p:sp>
        <p:nvSpPr>
          <p:cNvPr id="1400" name="CustomShape 2"/>
          <p:cNvSpPr/>
          <p:nvPr/>
        </p:nvSpPr>
        <p:spPr>
          <a:xfrm>
            <a:off x="380880" y="1219320"/>
            <a:ext cx="8228520" cy="577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So in our Bayesian scheme...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Given the German sentence we need argmax over the English possibilities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01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932840"/>
            <a:ext cx="8304840" cy="1724400"/>
          </a:xfrm>
          <a:prstGeom prst="rect">
            <a:avLst/>
          </a:prstGeom>
        </p:spPr>
      </p:pic>
      <p:sp>
        <p:nvSpPr>
          <p:cNvPr id="1402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11F1A1-2141-4191-91C1-51513111D1D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94" nodeType="tmRoot" restart="never">
          <p:childTnLst>
            <p:seq>
              <p:cTn id="9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Ok but</a:t>
            </a:r>
            <a:endParaRPr/>
          </a:p>
        </p:txBody>
      </p:sp>
      <p:sp>
        <p:nvSpPr>
          <p:cNvPr id="1404" name="CustomShape 2"/>
          <p:cNvSpPr/>
          <p:nvPr/>
        </p:nvSpPr>
        <p:spPr>
          <a:xfrm>
            <a:off x="380880" y="1219320"/>
            <a:ext cx="822852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I indicated that we didn’t have any resources other than the bilingual texts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In particular, no dictionaries, no bilingual dictionaries, and no probabilities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Fortunately, we can get all that from the bitexts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5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412121-7171-4171-B1E1-31416101B1C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96" nodeType="tmRoot" restart="never">
          <p:childTnLst>
            <p:seq>
              <p:cTn id="9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 Alignments</a:t>
            </a:r>
            <a:endParaRPr/>
          </a:p>
        </p:txBody>
      </p:sp>
      <p:sp>
        <p:nvSpPr>
          <p:cNvPr id="1407" name="CustomShape 2"/>
          <p:cNvSpPr/>
          <p:nvPr/>
        </p:nvSpPr>
        <p:spPr>
          <a:xfrm>
            <a:off x="304920" y="1219320"/>
            <a:ext cx="822852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Let’s start with a simple alignment type. From E to F with a 1 to 1 assumption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Each word in E aligns with 1 word in F</a:t>
            </a:r>
            <a:endParaRPr/>
          </a:p>
        </p:txBody>
      </p:sp>
      <p:sp>
        <p:nvSpPr>
          <p:cNvPr id="1408" name="CustomShape 3"/>
          <p:cNvSpPr/>
          <p:nvPr/>
        </p:nvSpPr>
        <p:spPr>
          <a:xfrm>
            <a:off x="1446120" y="3503520"/>
            <a:ext cx="6026760" cy="1556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la maison … la maison bleue … la fleur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the house … the blue house … the flower …</a:t>
            </a:r>
            <a:endParaRPr/>
          </a:p>
        </p:txBody>
      </p:sp>
      <p:sp>
        <p:nvSpPr>
          <p:cNvPr id="1409" name="Line 4"/>
          <p:cNvSpPr/>
          <p:nvPr/>
        </p:nvSpPr>
        <p:spPr>
          <a:xfrm>
            <a:off x="2133360" y="4036680"/>
            <a:ext cx="763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10" name="Line 5"/>
          <p:cNvSpPr/>
          <p:nvPr/>
        </p:nvSpPr>
        <p:spPr>
          <a:xfrm flipH="1">
            <a:off x="2741400" y="4113000"/>
            <a:ext cx="7956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11" name="Line 6"/>
          <p:cNvSpPr/>
          <p:nvPr/>
        </p:nvSpPr>
        <p:spPr>
          <a:xfrm>
            <a:off x="6095880" y="4036680"/>
            <a:ext cx="144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12" name="Line 7"/>
          <p:cNvSpPr/>
          <p:nvPr/>
        </p:nvSpPr>
        <p:spPr>
          <a:xfrm>
            <a:off x="6705360" y="4036680"/>
            <a:ext cx="180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13" name="Line 8"/>
          <p:cNvSpPr/>
          <p:nvPr/>
        </p:nvSpPr>
        <p:spPr>
          <a:xfrm>
            <a:off x="3733560" y="4036680"/>
            <a:ext cx="763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14" name="Line 9"/>
          <p:cNvSpPr/>
          <p:nvPr/>
        </p:nvSpPr>
        <p:spPr>
          <a:xfrm flipH="1">
            <a:off x="4341600" y="4113000"/>
            <a:ext cx="84132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15" name="Line 10"/>
          <p:cNvSpPr/>
          <p:nvPr/>
        </p:nvSpPr>
        <p:spPr>
          <a:xfrm>
            <a:off x="4419360" y="4113000"/>
            <a:ext cx="60984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16" name="CustomShape 11"/>
          <p:cNvSpPr/>
          <p:nvPr/>
        </p:nvSpPr>
        <p:spPr>
          <a:xfrm>
            <a:off x="1468440" y="5245200"/>
            <a:ext cx="5663160" cy="5194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This is one possible alignment.</a:t>
            </a:r>
            <a:endParaRPr/>
          </a:p>
        </p:txBody>
      </p:sp>
      <p:sp>
        <p:nvSpPr>
          <p:cNvPr id="1417" name="CustomShape 1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81A121-A141-4101-8191-B161E1D1A1B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98" nodeType="tmRoot" restart="never">
          <p:childTnLst>
            <p:seq>
              <p:cTn id="9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 Alignments</a:t>
            </a:r>
            <a:endParaRPr/>
          </a:p>
        </p:txBody>
      </p:sp>
      <p:sp>
        <p:nvSpPr>
          <p:cNvPr id="1419" name="CustomShape 2"/>
          <p:cNvSpPr/>
          <p:nvPr/>
        </p:nvSpPr>
        <p:spPr>
          <a:xfrm>
            <a:off x="228600" y="1219320"/>
            <a:ext cx="822852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Let’s start with a simple alignment type. From E to F with a 1 to 1 assumption.</a:t>
            </a:r>
            <a:endParaRPr/>
          </a:p>
        </p:txBody>
      </p:sp>
      <p:sp>
        <p:nvSpPr>
          <p:cNvPr id="1420" name="CustomShape 3"/>
          <p:cNvSpPr/>
          <p:nvPr/>
        </p:nvSpPr>
        <p:spPr>
          <a:xfrm>
            <a:off x="1587600" y="5029200"/>
            <a:ext cx="2821320" cy="5194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Here’s another</a:t>
            </a:r>
            <a:endParaRPr/>
          </a:p>
        </p:txBody>
      </p:sp>
      <p:sp>
        <p:nvSpPr>
          <p:cNvPr id="1421" name="CustomShape 4"/>
          <p:cNvSpPr/>
          <p:nvPr/>
        </p:nvSpPr>
        <p:spPr>
          <a:xfrm>
            <a:off x="1141560" y="3067200"/>
            <a:ext cx="6026760" cy="1556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la maison … la maison bleue … la fleur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the house … the blue house … the flower …</a:t>
            </a:r>
            <a:endParaRPr/>
          </a:p>
        </p:txBody>
      </p:sp>
      <p:sp>
        <p:nvSpPr>
          <p:cNvPr id="1422" name="Line 5"/>
          <p:cNvSpPr/>
          <p:nvPr/>
        </p:nvSpPr>
        <p:spPr>
          <a:xfrm>
            <a:off x="1828800" y="360036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23" name="Line 6"/>
          <p:cNvSpPr/>
          <p:nvPr/>
        </p:nvSpPr>
        <p:spPr>
          <a:xfrm flipH="1">
            <a:off x="1827000" y="3676680"/>
            <a:ext cx="61272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24" name="Line 7"/>
          <p:cNvSpPr/>
          <p:nvPr/>
        </p:nvSpPr>
        <p:spPr>
          <a:xfrm>
            <a:off x="5715000" y="3524400"/>
            <a:ext cx="144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25" name="Line 8"/>
          <p:cNvSpPr/>
          <p:nvPr/>
        </p:nvSpPr>
        <p:spPr>
          <a:xfrm>
            <a:off x="6248160" y="3524400"/>
            <a:ext cx="180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26" name="Line 9"/>
          <p:cNvSpPr/>
          <p:nvPr/>
        </p:nvSpPr>
        <p:spPr>
          <a:xfrm flipH="1">
            <a:off x="3884400" y="3524400"/>
            <a:ext cx="841320" cy="838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27" name="Line 10"/>
          <p:cNvSpPr/>
          <p:nvPr/>
        </p:nvSpPr>
        <p:spPr>
          <a:xfrm flipH="1">
            <a:off x="3350880" y="3600360"/>
            <a:ext cx="61308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28" name="Line 11"/>
          <p:cNvSpPr/>
          <p:nvPr/>
        </p:nvSpPr>
        <p:spPr>
          <a:xfrm>
            <a:off x="3429000" y="3524400"/>
            <a:ext cx="106668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29" name="CustomShape 1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31D1-A1F1-41E1-8121-D1017131A19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00" nodeType="tmRoot" restart="never">
          <p:childTnLst>
            <p:seq>
              <p:cTn id="10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 Alignments</a:t>
            </a:r>
            <a:endParaRPr/>
          </a:p>
        </p:txBody>
      </p:sp>
      <p:sp>
        <p:nvSpPr>
          <p:cNvPr id="1431" name="CustomShape 2"/>
          <p:cNvSpPr/>
          <p:nvPr/>
        </p:nvSpPr>
        <p:spPr>
          <a:xfrm>
            <a:off x="380880" y="1219320"/>
            <a:ext cx="822852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1 to 1 is not the only possible or useful type.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Based on the language pairs, 1 to many, many to 1, 1 to none, etc. are all likely.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1 to many is a word aligned to a phrase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Many to 1 is a phrase aligning to a word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1 to none (or none to 1) is a word that just isn’t there in the other text</a:t>
            </a:r>
            <a:endParaRPr/>
          </a:p>
        </p:txBody>
      </p:sp>
      <p:sp>
        <p:nvSpPr>
          <p:cNvPr id="1432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81C161-01D1-4131-B141-C1512151616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02" nodeType="tmRoot" restart="never">
          <p:childTnLst>
            <p:seq>
              <p:cTn id="10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Alignment Probabilities</a:t>
            </a:r>
            <a:endParaRPr/>
          </a:p>
        </p:txBody>
      </p:sp>
      <p:sp>
        <p:nvSpPr>
          <p:cNvPr id="1434" name="CustomShape 2"/>
          <p:cNvSpPr/>
          <p:nvPr/>
        </p:nvSpPr>
        <p:spPr>
          <a:xfrm>
            <a:off x="1370160" y="2057400"/>
            <a:ext cx="6026760" cy="1556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la maison … la maison bleue … la fleur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the house … the blue house … the flower …</a:t>
            </a:r>
            <a:endParaRPr/>
          </a:p>
        </p:txBody>
      </p:sp>
      <p:sp>
        <p:nvSpPr>
          <p:cNvPr id="1435" name="Line 3"/>
          <p:cNvSpPr/>
          <p:nvPr/>
        </p:nvSpPr>
        <p:spPr>
          <a:xfrm>
            <a:off x="1981080" y="2514600"/>
            <a:ext cx="763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36" name="Line 4"/>
          <p:cNvSpPr/>
          <p:nvPr/>
        </p:nvSpPr>
        <p:spPr>
          <a:xfrm>
            <a:off x="1981080" y="25146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37" name="Line 5"/>
          <p:cNvSpPr/>
          <p:nvPr/>
        </p:nvSpPr>
        <p:spPr>
          <a:xfrm flipH="1">
            <a:off x="2589120" y="2590560"/>
            <a:ext cx="7920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38" name="Line 6"/>
          <p:cNvSpPr/>
          <p:nvPr/>
        </p:nvSpPr>
        <p:spPr>
          <a:xfrm flipH="1">
            <a:off x="2055600" y="2590560"/>
            <a:ext cx="61272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39" name="Line 7"/>
          <p:cNvSpPr/>
          <p:nvPr/>
        </p:nvSpPr>
        <p:spPr>
          <a:xfrm>
            <a:off x="5943600" y="2514600"/>
            <a:ext cx="144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0" name="Line 8"/>
          <p:cNvSpPr/>
          <p:nvPr/>
        </p:nvSpPr>
        <p:spPr>
          <a:xfrm>
            <a:off x="5943600" y="25146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1" name="Line 9"/>
          <p:cNvSpPr/>
          <p:nvPr/>
        </p:nvSpPr>
        <p:spPr>
          <a:xfrm>
            <a:off x="6553080" y="2514600"/>
            <a:ext cx="144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2" name="Line 10"/>
          <p:cNvSpPr/>
          <p:nvPr/>
        </p:nvSpPr>
        <p:spPr>
          <a:xfrm flipH="1">
            <a:off x="5941800" y="2514600"/>
            <a:ext cx="6127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3" name="Line 11"/>
          <p:cNvSpPr/>
          <p:nvPr/>
        </p:nvSpPr>
        <p:spPr>
          <a:xfrm>
            <a:off x="3581280" y="2514600"/>
            <a:ext cx="763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4" name="Line 12"/>
          <p:cNvSpPr/>
          <p:nvPr/>
        </p:nvSpPr>
        <p:spPr>
          <a:xfrm>
            <a:off x="3581280" y="25146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5" name="Line 13"/>
          <p:cNvSpPr/>
          <p:nvPr/>
        </p:nvSpPr>
        <p:spPr>
          <a:xfrm flipH="1">
            <a:off x="4189320" y="2590560"/>
            <a:ext cx="7920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6" name="Line 14"/>
          <p:cNvSpPr/>
          <p:nvPr/>
        </p:nvSpPr>
        <p:spPr>
          <a:xfrm flipH="1">
            <a:off x="3655800" y="2590560"/>
            <a:ext cx="61272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7" name="Line 15"/>
          <p:cNvSpPr/>
          <p:nvPr/>
        </p:nvSpPr>
        <p:spPr>
          <a:xfrm>
            <a:off x="3581280" y="2514600"/>
            <a:ext cx="12952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8" name="Line 16"/>
          <p:cNvSpPr/>
          <p:nvPr/>
        </p:nvSpPr>
        <p:spPr>
          <a:xfrm flipV="1">
            <a:off x="4876560" y="2589120"/>
            <a:ext cx="152640" cy="612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49" name="Line 17"/>
          <p:cNvSpPr/>
          <p:nvPr/>
        </p:nvSpPr>
        <p:spPr>
          <a:xfrm flipH="1">
            <a:off x="4189320" y="2590560"/>
            <a:ext cx="84132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50" name="Line 18"/>
          <p:cNvSpPr/>
          <p:nvPr/>
        </p:nvSpPr>
        <p:spPr>
          <a:xfrm flipH="1">
            <a:off x="3655800" y="2590560"/>
            <a:ext cx="137484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51" name="Line 19"/>
          <p:cNvSpPr/>
          <p:nvPr/>
        </p:nvSpPr>
        <p:spPr>
          <a:xfrm>
            <a:off x="4267080" y="2590560"/>
            <a:ext cx="60948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52" name="CustomShape 20"/>
          <p:cNvSpPr/>
          <p:nvPr/>
        </p:nvSpPr>
        <p:spPr>
          <a:xfrm>
            <a:off x="304920" y="3903840"/>
            <a:ext cx="8685720" cy="25297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Assume all word alignments equally likely.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That is, that all P(french-word | english-word) are equal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Recall that </a:t>
            </a:r>
            <a:r>
              <a:rPr lang="en-US" sz="3200">
                <a:solidFill>
                  <a:srgbClr val="ff0000"/>
                </a:solidFill>
                <a:latin typeface="Arial"/>
                <a:ea typeface="ＭＳ Ｐゴシック"/>
              </a:rPr>
              <a:t>we want P(f|e)</a:t>
            </a:r>
            <a:endParaRPr/>
          </a:p>
        </p:txBody>
      </p:sp>
      <p:sp>
        <p:nvSpPr>
          <p:cNvPr id="1453" name="CustomShape 2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418101-91F1-4151-8161-7101818111F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04" nodeType="tmRoot" restart="never">
          <p:childTnLst>
            <p:seq>
              <p:cTn id="10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 Alignment</a:t>
            </a:r>
            <a:endParaRPr/>
          </a:p>
        </p:txBody>
      </p:sp>
      <p:sp>
        <p:nvSpPr>
          <p:cNvPr id="1455" name="CustomShape 2"/>
          <p:cNvSpPr/>
          <p:nvPr/>
        </p:nvSpPr>
        <p:spPr>
          <a:xfrm>
            <a:off x="1370160" y="1360800"/>
            <a:ext cx="6026760" cy="1556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la maison … la maison bleue … la fleur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the house … the blue house … the flower …</a:t>
            </a:r>
            <a:endParaRPr/>
          </a:p>
        </p:txBody>
      </p:sp>
      <p:sp>
        <p:nvSpPr>
          <p:cNvPr id="1456" name="Line 3"/>
          <p:cNvSpPr/>
          <p:nvPr/>
        </p:nvSpPr>
        <p:spPr>
          <a:xfrm>
            <a:off x="1981080" y="1818000"/>
            <a:ext cx="763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57" name="Line 4"/>
          <p:cNvSpPr/>
          <p:nvPr/>
        </p:nvSpPr>
        <p:spPr>
          <a:xfrm>
            <a:off x="1981080" y="18180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58" name="Line 5"/>
          <p:cNvSpPr/>
          <p:nvPr/>
        </p:nvSpPr>
        <p:spPr>
          <a:xfrm flipH="1">
            <a:off x="2589120" y="1893960"/>
            <a:ext cx="7920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59" name="Line 6"/>
          <p:cNvSpPr/>
          <p:nvPr/>
        </p:nvSpPr>
        <p:spPr>
          <a:xfrm flipH="1">
            <a:off x="2055600" y="1893960"/>
            <a:ext cx="61272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0" name="Line 7"/>
          <p:cNvSpPr/>
          <p:nvPr/>
        </p:nvSpPr>
        <p:spPr>
          <a:xfrm>
            <a:off x="5943600" y="1818000"/>
            <a:ext cx="144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1" name="Line 8"/>
          <p:cNvSpPr/>
          <p:nvPr/>
        </p:nvSpPr>
        <p:spPr>
          <a:xfrm>
            <a:off x="5943600" y="18180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2" name="Line 9"/>
          <p:cNvSpPr/>
          <p:nvPr/>
        </p:nvSpPr>
        <p:spPr>
          <a:xfrm>
            <a:off x="6553080" y="1818000"/>
            <a:ext cx="144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3" name="Line 10"/>
          <p:cNvSpPr/>
          <p:nvPr/>
        </p:nvSpPr>
        <p:spPr>
          <a:xfrm flipH="1">
            <a:off x="5941800" y="1818000"/>
            <a:ext cx="6127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4" name="Line 11"/>
          <p:cNvSpPr/>
          <p:nvPr/>
        </p:nvSpPr>
        <p:spPr>
          <a:xfrm>
            <a:off x="3581280" y="1818000"/>
            <a:ext cx="763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5" name="Line 12"/>
          <p:cNvSpPr/>
          <p:nvPr/>
        </p:nvSpPr>
        <p:spPr>
          <a:xfrm>
            <a:off x="3581280" y="18180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6" name="Line 13"/>
          <p:cNvSpPr/>
          <p:nvPr/>
        </p:nvSpPr>
        <p:spPr>
          <a:xfrm flipH="1">
            <a:off x="4265280" y="1893960"/>
            <a:ext cx="7956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7" name="Line 14"/>
          <p:cNvSpPr/>
          <p:nvPr/>
        </p:nvSpPr>
        <p:spPr>
          <a:xfrm flipH="1">
            <a:off x="3655800" y="1893960"/>
            <a:ext cx="61272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8" name="Line 15"/>
          <p:cNvSpPr/>
          <p:nvPr/>
        </p:nvSpPr>
        <p:spPr>
          <a:xfrm>
            <a:off x="3657600" y="1818000"/>
            <a:ext cx="12952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69" name="Line 16"/>
          <p:cNvSpPr/>
          <p:nvPr/>
        </p:nvSpPr>
        <p:spPr>
          <a:xfrm flipV="1">
            <a:off x="4876560" y="1892520"/>
            <a:ext cx="152640" cy="612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70" name="Line 17"/>
          <p:cNvSpPr/>
          <p:nvPr/>
        </p:nvSpPr>
        <p:spPr>
          <a:xfrm flipH="1">
            <a:off x="4113000" y="1970280"/>
            <a:ext cx="84132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71" name="Line 18"/>
          <p:cNvSpPr/>
          <p:nvPr/>
        </p:nvSpPr>
        <p:spPr>
          <a:xfrm flipH="1">
            <a:off x="3655800" y="1893960"/>
            <a:ext cx="137484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72" name="Line 19"/>
          <p:cNvSpPr/>
          <p:nvPr/>
        </p:nvSpPr>
        <p:spPr>
          <a:xfrm>
            <a:off x="4267080" y="1893960"/>
            <a:ext cx="60948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73" name="CustomShape 20"/>
          <p:cNvSpPr/>
          <p:nvPr/>
        </p:nvSpPr>
        <p:spPr>
          <a:xfrm>
            <a:off x="838080" y="3200400"/>
            <a:ext cx="7847640" cy="15562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ＭＳ Ｐゴシック"/>
              </a:rPr>
              <a:t>Assume we’re interested in P(la|the). ”the” can co-occur with (aligns) with 4 distinct french words. If we make each of those equally likely then the P(la | the) is ??</a:t>
            </a:r>
            <a:endParaRPr/>
          </a:p>
        </p:txBody>
      </p:sp>
      <p:graphicFrame>
        <p:nvGraphicFramePr>
          <p:cNvPr id="1474" name="Table 21"/>
          <p:cNvGraphicFramePr/>
          <p:nvPr/>
        </p:nvGraphicFramePr>
        <p:xfrm>
          <a:off x="1523880" y="5181480"/>
          <a:ext cx="6096600" cy="741960"/>
        </p:xfrm>
        <a:graphic>
          <a:graphicData uri="http://schemas.openxmlformats.org/drawingml/2006/table">
            <a:tbl>
              <a:tblPr/>
              <a:tblGrid>
                <a:gridCol w="1218960"/>
                <a:gridCol w="1218960"/>
                <a:gridCol w="1220760"/>
                <a:gridCol w="1218960"/>
                <a:gridCol w="1218960"/>
              </a:tblGrid>
              <a:tr h="42876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Tahoma"/>
                          <a:ea typeface="ＭＳ Ｐゴシック"/>
                        </a:rPr>
                        <a:t>La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Tahoma"/>
                          <a:ea typeface="ＭＳ Ｐゴシック"/>
                        </a:rPr>
                        <a:t>Maison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Tahoma"/>
                          <a:ea typeface="ＭＳ Ｐゴシック"/>
                        </a:rPr>
                        <a:t>Bleue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Tahoma"/>
                          <a:ea typeface="ＭＳ Ｐゴシック"/>
                        </a:rPr>
                        <a:t>Fleur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ＭＳ Ｐゴシック"/>
                        </a:rPr>
                        <a:t>the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ＭＳ Ｐゴシック"/>
                        </a:rPr>
                        <a:t>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ＭＳ Ｐゴシック"/>
                        </a:rPr>
                        <a:t>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ＭＳ Ｐゴシック"/>
                        </a:rPr>
                        <a:t>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98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ＭＳ Ｐゴシック"/>
                        </a:rPr>
                        <a:t>.25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75" name="CustomShape 2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71E1B1-E101-41A1-8101-11C171B1217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06" nodeType="tmRoot" restart="never">
          <p:childTnLst>
            <p:seq>
              <p:cTn id="107" nodeType="mainSeq">
                <p:childTnLst>
                  <p:par>
                    <p:cTn fill="freeze" id="108">
                      <p:stCondLst>
                        <p:cond delay="indefinite"/>
                      </p:stCondLst>
                      <p:childTnLst>
                        <p:par>
                          <p:cTn fill="freeze" id="109">
                            <p:stCondLst>
                              <p:cond delay="0"/>
                            </p:stCondLst>
                            <p:childTnLst>
                              <p:par>
                                <p:cTn fill="hold" id="11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What is this?</a:t>
            </a:r>
            <a:endParaRPr/>
          </a:p>
        </p:txBody>
      </p:sp>
      <p:pic>
        <p:nvPicPr>
          <p:cNvPr descr="" id="13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015800" y="0"/>
            <a:ext cx="5127120" cy="6836400"/>
          </a:xfrm>
          <a:prstGeom prst="rect">
            <a:avLst/>
          </a:prstGeom>
        </p:spPr>
      </p:pic>
      <p:sp>
        <p:nvSpPr>
          <p:cNvPr id="137" name="CustomShape 2"/>
          <p:cNvSpPr/>
          <p:nvPr/>
        </p:nvSpPr>
        <p:spPr>
          <a:xfrm>
            <a:off x="7097400" y="6400800"/>
            <a:ext cx="1872000" cy="333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The Rosetta Stone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A12121-E1D1-4191-B111-C1D1A1E1216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dur="indefinite" id="10" nodeType="mainSeq">
                <p:childTnLst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 Alignment</a:t>
            </a:r>
            <a:endParaRPr/>
          </a:p>
        </p:txBody>
      </p:sp>
      <p:sp>
        <p:nvSpPr>
          <p:cNvPr id="1477" name="CustomShape 2"/>
          <p:cNvSpPr/>
          <p:nvPr/>
        </p:nvSpPr>
        <p:spPr>
          <a:xfrm>
            <a:off x="1370160" y="2057400"/>
            <a:ext cx="6026760" cy="1556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la maison … la maison bleue … la fleur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the house … the blue house … the flower …</a:t>
            </a:r>
            <a:endParaRPr/>
          </a:p>
        </p:txBody>
      </p:sp>
      <p:sp>
        <p:nvSpPr>
          <p:cNvPr id="1478" name="Line 3"/>
          <p:cNvSpPr/>
          <p:nvPr/>
        </p:nvSpPr>
        <p:spPr>
          <a:xfrm>
            <a:off x="1981080" y="2514600"/>
            <a:ext cx="76320" cy="68580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479" name="Line 4"/>
          <p:cNvSpPr/>
          <p:nvPr/>
        </p:nvSpPr>
        <p:spPr>
          <a:xfrm>
            <a:off x="1981080" y="25146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80" name="Line 5"/>
          <p:cNvSpPr/>
          <p:nvPr/>
        </p:nvSpPr>
        <p:spPr>
          <a:xfrm flipH="1">
            <a:off x="2589120" y="2590560"/>
            <a:ext cx="79200" cy="6098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1481" name="Line 6"/>
          <p:cNvSpPr/>
          <p:nvPr/>
        </p:nvSpPr>
        <p:spPr>
          <a:xfrm flipH="1">
            <a:off x="2055600" y="2590560"/>
            <a:ext cx="612720" cy="60984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482" name="Line 7"/>
          <p:cNvSpPr/>
          <p:nvPr/>
        </p:nvSpPr>
        <p:spPr>
          <a:xfrm>
            <a:off x="5943600" y="2514600"/>
            <a:ext cx="1440" cy="68580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483" name="Line 8"/>
          <p:cNvSpPr/>
          <p:nvPr/>
        </p:nvSpPr>
        <p:spPr>
          <a:xfrm>
            <a:off x="5943600" y="25146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84" name="Line 9"/>
          <p:cNvSpPr/>
          <p:nvPr/>
        </p:nvSpPr>
        <p:spPr>
          <a:xfrm>
            <a:off x="6553080" y="2514600"/>
            <a:ext cx="1440" cy="68580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1485" name="Line 10"/>
          <p:cNvSpPr/>
          <p:nvPr/>
        </p:nvSpPr>
        <p:spPr>
          <a:xfrm flipH="1">
            <a:off x="5941800" y="2514600"/>
            <a:ext cx="612720" cy="68580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1486" name="Line 11"/>
          <p:cNvSpPr/>
          <p:nvPr/>
        </p:nvSpPr>
        <p:spPr>
          <a:xfrm>
            <a:off x="3581280" y="2514600"/>
            <a:ext cx="76320" cy="68580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487" name="Line 12"/>
          <p:cNvSpPr/>
          <p:nvPr/>
        </p:nvSpPr>
        <p:spPr>
          <a:xfrm>
            <a:off x="3581280" y="25146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88" name="Line 13"/>
          <p:cNvSpPr/>
          <p:nvPr/>
        </p:nvSpPr>
        <p:spPr>
          <a:xfrm flipH="1">
            <a:off x="4189320" y="2590560"/>
            <a:ext cx="7920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89" name="Line 14"/>
          <p:cNvSpPr/>
          <p:nvPr/>
        </p:nvSpPr>
        <p:spPr>
          <a:xfrm flipH="1">
            <a:off x="3655800" y="2590560"/>
            <a:ext cx="612720" cy="60984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490" name="Line 15"/>
          <p:cNvSpPr/>
          <p:nvPr/>
        </p:nvSpPr>
        <p:spPr>
          <a:xfrm>
            <a:off x="3581280" y="2514600"/>
            <a:ext cx="12952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91" name="Line 16"/>
          <p:cNvSpPr/>
          <p:nvPr/>
        </p:nvSpPr>
        <p:spPr>
          <a:xfrm flipV="1">
            <a:off x="4876560" y="2589120"/>
            <a:ext cx="152640" cy="612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92" name="Line 17"/>
          <p:cNvSpPr/>
          <p:nvPr/>
        </p:nvSpPr>
        <p:spPr>
          <a:xfrm flipH="1">
            <a:off x="4189320" y="2590560"/>
            <a:ext cx="84132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93" name="Line 18"/>
          <p:cNvSpPr/>
          <p:nvPr/>
        </p:nvSpPr>
        <p:spPr>
          <a:xfrm flipH="1">
            <a:off x="3655800" y="2590560"/>
            <a:ext cx="137484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94" name="Line 19"/>
          <p:cNvSpPr/>
          <p:nvPr/>
        </p:nvSpPr>
        <p:spPr>
          <a:xfrm>
            <a:off x="4267080" y="2590560"/>
            <a:ext cx="609480" cy="6098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1495" name="CustomShape 20"/>
          <p:cNvSpPr/>
          <p:nvPr/>
        </p:nvSpPr>
        <p:spPr>
          <a:xfrm>
            <a:off x="1066680" y="3962520"/>
            <a:ext cx="7390440" cy="15562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ＭＳ Ｐゴシック"/>
              </a:rPr>
              <a:t>But “la” and “the” are observed to co-occur more frequently than expected so P(la | the) should be higher. Meaning the others P(x |the) need to be lower (to still sum to 1).</a:t>
            </a:r>
            <a:endParaRPr/>
          </a:p>
        </p:txBody>
      </p:sp>
      <p:sp>
        <p:nvSpPr>
          <p:cNvPr id="1496" name="CustomShape 2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5141-A181-41D1-9181-21516111718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12" nodeType="tmRoot" restart="never">
          <p:childTnLst>
            <p:seq>
              <p:cTn id="11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 Alignment</a:t>
            </a:r>
            <a:endParaRPr/>
          </a:p>
        </p:txBody>
      </p:sp>
      <p:sp>
        <p:nvSpPr>
          <p:cNvPr id="1498" name="CustomShape 2"/>
          <p:cNvSpPr/>
          <p:nvPr/>
        </p:nvSpPr>
        <p:spPr>
          <a:xfrm>
            <a:off x="1370160" y="2057400"/>
            <a:ext cx="6026760" cy="1556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la maison … la maison bleue … la fleur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the house … the blue house … the flower …</a:t>
            </a:r>
            <a:endParaRPr/>
          </a:p>
        </p:txBody>
      </p:sp>
      <p:sp>
        <p:nvSpPr>
          <p:cNvPr id="1499" name="Line 3"/>
          <p:cNvSpPr/>
          <p:nvPr/>
        </p:nvSpPr>
        <p:spPr>
          <a:xfrm>
            <a:off x="1981080" y="2514600"/>
            <a:ext cx="7632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00" name="Line 4"/>
          <p:cNvSpPr/>
          <p:nvPr/>
        </p:nvSpPr>
        <p:spPr>
          <a:xfrm flipH="1">
            <a:off x="2589120" y="2590560"/>
            <a:ext cx="79200" cy="60984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501" name="Line 5"/>
          <p:cNvSpPr/>
          <p:nvPr/>
        </p:nvSpPr>
        <p:spPr>
          <a:xfrm flipH="1">
            <a:off x="2055600" y="2590560"/>
            <a:ext cx="612720" cy="6098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502" name="Line 6"/>
          <p:cNvSpPr/>
          <p:nvPr/>
        </p:nvSpPr>
        <p:spPr>
          <a:xfrm>
            <a:off x="5943600" y="2514600"/>
            <a:ext cx="144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03" name="Line 7"/>
          <p:cNvSpPr/>
          <p:nvPr/>
        </p:nvSpPr>
        <p:spPr>
          <a:xfrm>
            <a:off x="6553080" y="2514600"/>
            <a:ext cx="1440" cy="68580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504" name="Line 8"/>
          <p:cNvSpPr/>
          <p:nvPr/>
        </p:nvSpPr>
        <p:spPr>
          <a:xfrm flipH="1">
            <a:off x="5941800" y="2514600"/>
            <a:ext cx="612720" cy="68580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1505" name="Line 9"/>
          <p:cNvSpPr/>
          <p:nvPr/>
        </p:nvSpPr>
        <p:spPr>
          <a:xfrm>
            <a:off x="3581280" y="2514600"/>
            <a:ext cx="7632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06" name="Line 10"/>
          <p:cNvSpPr/>
          <p:nvPr/>
        </p:nvSpPr>
        <p:spPr>
          <a:xfrm>
            <a:off x="3581280" y="2514600"/>
            <a:ext cx="6094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07" name="Line 11"/>
          <p:cNvSpPr/>
          <p:nvPr/>
        </p:nvSpPr>
        <p:spPr>
          <a:xfrm flipH="1">
            <a:off x="4189320" y="2590560"/>
            <a:ext cx="7920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08" name="Line 12"/>
          <p:cNvSpPr/>
          <p:nvPr/>
        </p:nvSpPr>
        <p:spPr>
          <a:xfrm flipH="1">
            <a:off x="3655800" y="2590560"/>
            <a:ext cx="612720" cy="6098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509" name="Line 13"/>
          <p:cNvSpPr/>
          <p:nvPr/>
        </p:nvSpPr>
        <p:spPr>
          <a:xfrm>
            <a:off x="3581280" y="2514600"/>
            <a:ext cx="129528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10" name="Line 14"/>
          <p:cNvSpPr/>
          <p:nvPr/>
        </p:nvSpPr>
        <p:spPr>
          <a:xfrm flipV="1">
            <a:off x="4876560" y="2589120"/>
            <a:ext cx="152640" cy="612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11" name="Line 15"/>
          <p:cNvSpPr/>
          <p:nvPr/>
        </p:nvSpPr>
        <p:spPr>
          <a:xfrm flipH="1">
            <a:off x="4189320" y="2590560"/>
            <a:ext cx="841320" cy="60984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512" name="Line 16"/>
          <p:cNvSpPr/>
          <p:nvPr/>
        </p:nvSpPr>
        <p:spPr>
          <a:xfrm flipH="1">
            <a:off x="3655800" y="2590560"/>
            <a:ext cx="1374840" cy="609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13" name="Line 17"/>
          <p:cNvSpPr/>
          <p:nvPr/>
        </p:nvSpPr>
        <p:spPr>
          <a:xfrm>
            <a:off x="4267080" y="2590560"/>
            <a:ext cx="609480" cy="609840"/>
          </a:xfrm>
          <a:prstGeom prst="line">
            <a:avLst/>
          </a:prstGeom>
          <a:ln w="57240">
            <a:solidFill>
              <a:srgbClr val="ff6600"/>
            </a:solidFill>
            <a:miter/>
          </a:ln>
        </p:spPr>
      </p:sp>
      <p:sp>
        <p:nvSpPr>
          <p:cNvPr id="1514" name="CustomShape 18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F16131-91C1-41C1-B191-21C1F111816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14" nodeType="tmRoot" restart="never">
          <p:childTnLst>
            <p:seq>
              <p:cTn id="11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 Alignment</a:t>
            </a:r>
            <a:endParaRPr/>
          </a:p>
        </p:txBody>
      </p:sp>
      <p:sp>
        <p:nvSpPr>
          <p:cNvPr id="1516" name="CustomShape 2"/>
          <p:cNvSpPr/>
          <p:nvPr/>
        </p:nvSpPr>
        <p:spPr>
          <a:xfrm>
            <a:off x="1370160" y="2057400"/>
            <a:ext cx="6026760" cy="1556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la maison … la maison bleue … la fleur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the house … the blue house … the flower …</a:t>
            </a:r>
            <a:endParaRPr/>
          </a:p>
        </p:txBody>
      </p:sp>
      <p:sp>
        <p:nvSpPr>
          <p:cNvPr id="1517" name="Line 3"/>
          <p:cNvSpPr/>
          <p:nvPr/>
        </p:nvSpPr>
        <p:spPr>
          <a:xfrm>
            <a:off x="1981080" y="2514600"/>
            <a:ext cx="7632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18" name="Line 4"/>
          <p:cNvSpPr/>
          <p:nvPr/>
        </p:nvSpPr>
        <p:spPr>
          <a:xfrm flipH="1">
            <a:off x="2589120" y="2590560"/>
            <a:ext cx="79200" cy="60984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19" name="Line 5"/>
          <p:cNvSpPr/>
          <p:nvPr/>
        </p:nvSpPr>
        <p:spPr>
          <a:xfrm>
            <a:off x="5943600" y="2514600"/>
            <a:ext cx="144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20" name="Line 6"/>
          <p:cNvSpPr/>
          <p:nvPr/>
        </p:nvSpPr>
        <p:spPr>
          <a:xfrm>
            <a:off x="6553080" y="2514600"/>
            <a:ext cx="144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21" name="Line 7"/>
          <p:cNvSpPr/>
          <p:nvPr/>
        </p:nvSpPr>
        <p:spPr>
          <a:xfrm flipH="1">
            <a:off x="5941800" y="2514600"/>
            <a:ext cx="61272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22" name="Line 8"/>
          <p:cNvSpPr/>
          <p:nvPr/>
        </p:nvSpPr>
        <p:spPr>
          <a:xfrm>
            <a:off x="3581280" y="2514600"/>
            <a:ext cx="7632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23" name="Line 9"/>
          <p:cNvSpPr/>
          <p:nvPr/>
        </p:nvSpPr>
        <p:spPr>
          <a:xfrm>
            <a:off x="3581280" y="2514600"/>
            <a:ext cx="609480" cy="6858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524" name="Line 10"/>
          <p:cNvSpPr/>
          <p:nvPr/>
        </p:nvSpPr>
        <p:spPr>
          <a:xfrm flipH="1">
            <a:off x="3655800" y="2590560"/>
            <a:ext cx="612720" cy="6098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525" name="Line 11"/>
          <p:cNvSpPr/>
          <p:nvPr/>
        </p:nvSpPr>
        <p:spPr>
          <a:xfrm>
            <a:off x="3581280" y="2514600"/>
            <a:ext cx="1295280" cy="6858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526" name="Line 12"/>
          <p:cNvSpPr/>
          <p:nvPr/>
        </p:nvSpPr>
        <p:spPr>
          <a:xfrm flipV="1">
            <a:off x="4876560" y="2589120"/>
            <a:ext cx="152640" cy="612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27" name="Line 13"/>
          <p:cNvSpPr/>
          <p:nvPr/>
        </p:nvSpPr>
        <p:spPr>
          <a:xfrm flipH="1">
            <a:off x="4189320" y="2590560"/>
            <a:ext cx="841320" cy="60984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28" name="Line 14"/>
          <p:cNvSpPr/>
          <p:nvPr/>
        </p:nvSpPr>
        <p:spPr>
          <a:xfrm>
            <a:off x="4267080" y="2590560"/>
            <a:ext cx="609480" cy="60984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29" name="CustomShape 15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01F171-C121-4121-9131-21C1F121018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16" nodeType="tmRoot" restart="never">
          <p:childTnLst>
            <p:seq>
              <p:cTn id="11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Word Alignment</a:t>
            </a:r>
            <a:endParaRPr/>
          </a:p>
        </p:txBody>
      </p:sp>
      <p:sp>
        <p:nvSpPr>
          <p:cNvPr id="1531" name="CustomShape 2"/>
          <p:cNvSpPr/>
          <p:nvPr/>
        </p:nvSpPr>
        <p:spPr>
          <a:xfrm>
            <a:off x="1370160" y="2057400"/>
            <a:ext cx="6026760" cy="1556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la maison … la maison bleue … la fleur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…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the house … the blue house … the flower …</a:t>
            </a:r>
            <a:endParaRPr/>
          </a:p>
        </p:txBody>
      </p:sp>
      <p:sp>
        <p:nvSpPr>
          <p:cNvPr id="1532" name="Line 3"/>
          <p:cNvSpPr/>
          <p:nvPr/>
        </p:nvSpPr>
        <p:spPr>
          <a:xfrm>
            <a:off x="1981080" y="2514600"/>
            <a:ext cx="7632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33" name="Line 4"/>
          <p:cNvSpPr/>
          <p:nvPr/>
        </p:nvSpPr>
        <p:spPr>
          <a:xfrm flipH="1">
            <a:off x="2589120" y="2590560"/>
            <a:ext cx="79200" cy="60984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34" name="Line 5"/>
          <p:cNvSpPr/>
          <p:nvPr/>
        </p:nvSpPr>
        <p:spPr>
          <a:xfrm>
            <a:off x="5943600" y="2514600"/>
            <a:ext cx="144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35" name="Line 6"/>
          <p:cNvSpPr/>
          <p:nvPr/>
        </p:nvSpPr>
        <p:spPr>
          <a:xfrm>
            <a:off x="6553080" y="2514600"/>
            <a:ext cx="144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36" name="Line 7"/>
          <p:cNvSpPr/>
          <p:nvPr/>
        </p:nvSpPr>
        <p:spPr>
          <a:xfrm>
            <a:off x="3581280" y="2514600"/>
            <a:ext cx="76320" cy="68580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37" name="Line 8"/>
          <p:cNvSpPr/>
          <p:nvPr/>
        </p:nvSpPr>
        <p:spPr>
          <a:xfrm flipH="1">
            <a:off x="4189320" y="2590560"/>
            <a:ext cx="841320" cy="60984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38" name="Line 9"/>
          <p:cNvSpPr/>
          <p:nvPr/>
        </p:nvSpPr>
        <p:spPr>
          <a:xfrm>
            <a:off x="4267080" y="2590560"/>
            <a:ext cx="609480" cy="60984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1539" name="CustomShape 10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3111F1-31D1-41A1-9111-21B141A1618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18" nodeType="tmRoot" restart="never">
          <p:childTnLst>
            <p:seq>
              <p:cTn id="11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What?</a:t>
            </a:r>
            <a:endParaRPr/>
          </a:p>
        </p:txBody>
      </p:sp>
      <p:sp>
        <p:nvSpPr>
          <p:cNvPr id="1541" name="CustomShape 2"/>
          <p:cNvSpPr/>
          <p:nvPr/>
        </p:nvSpPr>
        <p:spPr>
          <a:xfrm>
            <a:off x="380880" y="1219320"/>
            <a:ext cx="822852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What algorithm was that?</a:t>
            </a:r>
            <a:endParaRPr/>
          </a:p>
        </p:txBody>
      </p:sp>
      <p:sp>
        <p:nvSpPr>
          <p:cNvPr id="1542" name="CustomShape 3"/>
          <p:cNvSpPr/>
          <p:nvPr/>
        </p:nvSpPr>
        <p:spPr>
          <a:xfrm>
            <a:off x="6843240" y="1308600"/>
            <a:ext cx="837000" cy="5194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EM</a:t>
            </a:r>
            <a:endParaRPr/>
          </a:p>
        </p:txBody>
      </p:sp>
      <p:sp>
        <p:nvSpPr>
          <p:cNvPr id="1543" name="CustomShape 4"/>
          <p:cNvSpPr/>
          <p:nvPr/>
        </p:nvSpPr>
        <p:spPr>
          <a:xfrm>
            <a:off x="533520" y="2194560"/>
            <a:ext cx="8228520" cy="913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 sz="2400">
                <a:solidFill>
                  <a:srgbClr val="590a0e"/>
                </a:solidFill>
                <a:latin typeface="Tahoma"/>
                <a:ea typeface="ＭＳ Ｐゴシック"/>
              </a:rPr>
              <a:t>Start with equiprobable 1-1 word alignments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 sz="2400">
                <a:solidFill>
                  <a:srgbClr val="590a0e"/>
                </a:solidFill>
                <a:latin typeface="Tahoma"/>
                <a:ea typeface="ＭＳ Ｐゴシック"/>
              </a:rPr>
              <a:t>The P() of an alignment is the product of the probability of the word alignments that make it up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 sz="2400">
                <a:solidFill>
                  <a:srgbClr val="590a0e"/>
                </a:solidFill>
                <a:latin typeface="Tahoma"/>
                <a:ea typeface="ＭＳ Ｐゴシック"/>
              </a:rPr>
              <a:t>Count the 1-1 word alignments and prorate by the P() of the alignment from which they’re gathered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 sz="2400">
                <a:solidFill>
                  <a:srgbClr val="590a0e"/>
                </a:solidFill>
                <a:latin typeface="Tahoma"/>
                <a:ea typeface="ＭＳ Ｐゴシック"/>
              </a:rPr>
              <a:t>Use those recomputed discounted scores to recompute the P() of the alignments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 sz="2400">
                <a:solidFill>
                  <a:srgbClr val="590a0e"/>
                </a:solidFill>
                <a:latin typeface="Tahoma"/>
                <a:ea typeface="ＭＳ Ｐゴシック"/>
              </a:rPr>
              <a:t>Go to 3 </a:t>
            </a:r>
            <a:endParaRPr/>
          </a:p>
        </p:txBody>
      </p:sp>
      <p:sp>
        <p:nvSpPr>
          <p:cNvPr id="1544" name="CustomShape 5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51A111-81F1-41E1-A151-A1218191B14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20" nodeType="tmRoot" restart="never">
          <p:childTnLst>
            <p:seq>
              <p:cTn dur="indefinite" id="121" nodeType="mainSeq">
                <p:childTnLst>
                  <p:par>
                    <p:cTn fill="hold" id="122" nodeType="clickEffect">
                      <p:stCondLst>
                        <p:cond delay="indefinite"/>
                      </p:stCondLst>
                      <p:childTnLst>
                        <p:par>
                          <p:cTn fill="hold" id="123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2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CustomShape 1"/>
          <p:cNvSpPr/>
          <p:nvPr/>
        </p:nvSpPr>
        <p:spPr>
          <a:xfrm>
            <a:off x="2286000" y="1219320"/>
            <a:ext cx="6856920" cy="98964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Bookman Old Style"/>
              </a:rPr>
              <a:t>Machine Translation</a:t>
            </a:r>
            <a:endParaRPr/>
          </a:p>
        </p:txBody>
      </p:sp>
      <p:sp>
        <p:nvSpPr>
          <p:cNvPr id="1546" name="CustomShape 2"/>
          <p:cNvSpPr/>
          <p:nvPr/>
        </p:nvSpPr>
        <p:spPr>
          <a:xfrm>
            <a:off x="4801320" y="3033360"/>
            <a:ext cx="4342320" cy="53244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Bookman Old Style"/>
              </a:rPr>
              <a:t>Computational Linguistics;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Bookman Old Style"/>
              </a:rPr>
              <a:t>Ling 409;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Bookman Old Style"/>
              </a:rPr>
              <a:t>Spring 2013</a:t>
            </a:r>
            <a:endParaRPr/>
          </a:p>
        </p:txBody>
      </p:sp>
      <p:sp>
        <p:nvSpPr>
          <p:cNvPr id="1547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</p:sp>
    </p:spTree>
  </p:cSld>
  <p:timing>
    <p:tnLst>
      <p:par>
        <p:cTn dur="indefinite" id="126" nodeType="tmRoot" restart="never">
          <p:childTnLst>
            <p:seq>
              <p:cTn id="12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MT Evaluation</a:t>
            </a:r>
            <a:endParaRPr/>
          </a:p>
        </p:txBody>
      </p:sp>
      <p:sp>
        <p:nvSpPr>
          <p:cNvPr id="1549" name="CustomShape 2"/>
          <p:cNvSpPr/>
          <p:nvPr/>
        </p:nvSpPr>
        <p:spPr>
          <a:xfrm>
            <a:off x="380880" y="1219320"/>
            <a:ext cx="822852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Traditionally difficult because there really is no single “right answer”.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20 human translators will likely translate the same sentence 20 different ways.</a:t>
            </a:r>
            <a:endParaRPr/>
          </a:p>
        </p:txBody>
      </p:sp>
      <p:sp>
        <p:nvSpPr>
          <p:cNvPr id="1550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C1F151-E121-4161-91A1-A1715111110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28" nodeType="tmRoot" restart="never">
          <p:childTnLst>
            <p:seq>
              <p:cTn id="12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Evaluation Metric (BLEU)</a:t>
            </a:r>
            <a:endParaRPr/>
          </a:p>
        </p:txBody>
      </p:sp>
      <p:sp>
        <p:nvSpPr>
          <p:cNvPr id="1552" name="CustomShape 2"/>
          <p:cNvSpPr/>
          <p:nvPr/>
        </p:nvSpPr>
        <p:spPr>
          <a:xfrm>
            <a:off x="3474720" y="1371600"/>
            <a:ext cx="5559840" cy="6083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  <a:buFont charset="2" typeface="Wingdings"/>
              <a:buChar char=""/>
            </a:pPr>
            <a:r>
              <a:rPr lang="en-US">
                <a:solidFill>
                  <a:srgbClr val="590a0e"/>
                </a:solidFill>
                <a:latin typeface="Tahoma"/>
                <a:ea typeface="ＭＳ Ｐゴシック"/>
              </a:rPr>
              <a:t>N-gram precision (score is between 0 &amp; 1)</a:t>
            </a:r>
            <a:endParaRPr/>
          </a:p>
          <a:p>
            <a:pPr lvl="1">
              <a:lnSpc>
                <a:spcPct val="8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Tahoma"/>
                <a:ea typeface="ＭＳ Ｐゴシック"/>
              </a:rPr>
              <a:t>What percentage of machine n-grams can be found in the reference translation? </a:t>
            </a:r>
            <a:endParaRPr/>
          </a:p>
          <a:p>
            <a:pPr lvl="1">
              <a:lnSpc>
                <a:spcPct val="80000"/>
              </a:lnSpc>
              <a:buFont charset="2" typeface="Wingdings"/>
              <a:buChar char=""/>
            </a:pPr>
            <a:endParaRPr/>
          </a:p>
          <a:p>
            <a:pPr lvl="1">
              <a:lnSpc>
                <a:spcPct val="80000"/>
              </a:lnSpc>
              <a:buFont charset="2" typeface="Wingdings"/>
              <a:buChar char=""/>
            </a:pPr>
            <a:r>
              <a:rPr lang="en-US" sz="1600">
                <a:solidFill>
                  <a:srgbClr val="000000"/>
                </a:solidFill>
                <a:latin typeface="Tahoma"/>
                <a:ea typeface="ＭＳ Ｐゴシック"/>
              </a:rPr>
              <a:t>Not allowed to use same portion of reference translation twice (can’t cheat by typing out “the the the the the”)</a:t>
            </a:r>
            <a:endParaRPr/>
          </a:p>
          <a:p>
            <a:pPr lvl="1">
              <a:lnSpc>
                <a:spcPct val="80000"/>
              </a:lnSpc>
              <a:buFont charset="2" typeface="Wingdings"/>
              <a:buChar char=""/>
            </a:pPr>
            <a:endParaRPr/>
          </a:p>
          <a:p>
            <a:pPr>
              <a:lnSpc>
                <a:spcPct val="80000"/>
              </a:lnSpc>
              <a:buFont charset="2" typeface="Wingdings"/>
              <a:buChar char=""/>
            </a:pPr>
            <a:r>
              <a:rPr lang="en-US" sz="2000">
                <a:solidFill>
                  <a:srgbClr val="590a0e"/>
                </a:solidFill>
                <a:latin typeface="Tahoma"/>
                <a:ea typeface="ＭＳ Ｐゴシック"/>
              </a:rPr>
              <a:t>Brevity penalty</a:t>
            </a:r>
            <a:endParaRPr/>
          </a:p>
          <a:p>
            <a:pPr lvl="1">
              <a:lnSpc>
                <a:spcPct val="80000"/>
              </a:lnSpc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Tahoma"/>
                <a:ea typeface="ＭＳ Ｐゴシック"/>
              </a:rPr>
              <a:t>Can’t just type out single word “the” (precision 1.0!)</a:t>
            </a:r>
            <a:endParaRPr/>
          </a:p>
          <a:p>
            <a:pPr lvl="1">
              <a:lnSpc>
                <a:spcPct val="80000"/>
              </a:lnSpc>
              <a:buFont charset="2" typeface="Wingdings"/>
              <a:buChar char=""/>
            </a:pPr>
            <a:endParaRPr/>
          </a:p>
          <a:p>
            <a:pPr>
              <a:lnSpc>
                <a:spcPct val="80000"/>
              </a:lnSpc>
              <a:buFont charset="2" typeface="Wingdings"/>
              <a:buChar char=""/>
            </a:pPr>
            <a:r>
              <a:rPr lang="en-US" sz="2000">
                <a:solidFill>
                  <a:srgbClr val="590a0e"/>
                </a:solidFill>
                <a:latin typeface="Tahoma"/>
                <a:ea typeface="ＭＳ Ｐゴシック"/>
              </a:rPr>
              <a:t>Amazingly hard to “game” the system (i.e., find a way to change machine output so that BLEU goes up, but quality doesn’t)</a:t>
            </a:r>
            <a:endParaRPr/>
          </a:p>
          <a:p>
            <a:pPr>
              <a:lnSpc>
                <a:spcPct val="80000"/>
              </a:lnSpc>
              <a:buFont charset="2" typeface="Wingdings"/>
              <a:buChar char=""/>
            </a:pPr>
            <a:endParaRPr/>
          </a:p>
          <a:p>
            <a:pPr>
              <a:lnSpc>
                <a:spcPct val="80000"/>
              </a:lnSpc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Tahoma"/>
                <a:ea typeface="ＭＳ Ｐゴシック"/>
              </a:rPr>
              <a:t>However the converse does not hold. Easy to find perfectly good improvements that hurt, or don’t help, BLEU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553" name="CustomShape 3"/>
          <p:cNvSpPr/>
          <p:nvPr/>
        </p:nvSpPr>
        <p:spPr>
          <a:xfrm>
            <a:off x="304920" y="1128600"/>
            <a:ext cx="3121560" cy="2223720"/>
          </a:xfrm>
          <a:prstGeom prst="rect">
            <a:avLst/>
          </a:prstGeom>
          <a:solidFill>
            <a:srgbClr val="ffffff"/>
          </a:solidFill>
          <a:ln w="9360">
            <a:solidFill>
              <a:srgbClr val="993366"/>
            </a:solidFill>
            <a:miter/>
          </a:ln>
        </p:spPr>
        <p:txBody>
          <a:bodyPr bIns="46800" lIns="90000" rIns="90000" tIns="46800"/>
          <a:p>
            <a:r>
              <a:rPr b="1" lang="en-US" sz="1400">
                <a:solidFill>
                  <a:srgbClr val="000000"/>
                </a:solidFill>
                <a:latin typeface="Arial"/>
                <a:ea typeface="ＭＳ Ｐゴシック"/>
              </a:rPr>
              <a:t>Reference (human) translation:</a:t>
            </a:r>
            <a:r>
              <a:rPr lang="en-US" sz="1400">
                <a:solidFill>
                  <a:srgbClr val="c0808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00"/>
                </a:solidFill>
                <a:latin typeface="Arial"/>
                <a:ea typeface="ＭＳ Ｐゴシック"/>
              </a:rPr>
              <a:t>The U.S. island of Guam is maintaining a high state of alert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400" u="sng">
                <a:solidFill>
                  <a:srgbClr val="800000"/>
                </a:solidFill>
                <a:latin typeface="Arial"/>
                <a:ea typeface="ＭＳ Ｐゴシック"/>
              </a:rPr>
              <a:t>after the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400">
                <a:solidFill>
                  <a:srgbClr val="009900"/>
                </a:solidFill>
                <a:latin typeface="Arial"/>
                <a:ea typeface="ＭＳ Ｐゴシック"/>
              </a:rPr>
              <a:t>Guam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400" u="sng">
                <a:solidFill>
                  <a:srgbClr val="ff0000"/>
                </a:solidFill>
                <a:latin typeface="Arial"/>
                <a:ea typeface="ＭＳ Ｐゴシック"/>
              </a:rPr>
              <a:t>airport and its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400">
                <a:solidFill>
                  <a:srgbClr val="009900"/>
                </a:solidFill>
                <a:latin typeface="Arial"/>
                <a:ea typeface="ＭＳ Ｐゴシック"/>
              </a:rPr>
              <a:t>offices both received an e-mail from someone calling himself the Saudi Arabian Osama bin Laden and threatening a biological/chemical attack against public places such as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400" u="sng">
                <a:solidFill>
                  <a:srgbClr val="800000"/>
                </a:solidFill>
                <a:latin typeface="Arial"/>
                <a:ea typeface="ＭＳ Ｐゴシック"/>
              </a:rPr>
              <a:t>the airport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.</a:t>
            </a:r>
            <a:endParaRPr/>
          </a:p>
        </p:txBody>
      </p:sp>
      <p:sp>
        <p:nvSpPr>
          <p:cNvPr id="1554" name="CustomShape 4"/>
          <p:cNvSpPr/>
          <p:nvPr/>
        </p:nvSpPr>
        <p:spPr>
          <a:xfrm>
            <a:off x="304920" y="3871800"/>
            <a:ext cx="3121560" cy="2436840"/>
          </a:xfrm>
          <a:prstGeom prst="rect">
            <a:avLst/>
          </a:prstGeom>
          <a:solidFill>
            <a:srgbClr val="ffffff"/>
          </a:solidFill>
          <a:ln w="9360">
            <a:solidFill>
              <a:srgbClr val="993366"/>
            </a:solidFill>
            <a:miter/>
          </a:ln>
        </p:spPr>
        <p:txBody>
          <a:bodyPr bIns="46800" lIns="90000" rIns="90000" tIns="46800"/>
          <a:p>
            <a:r>
              <a:rPr b="1" lang="en-US" sz="1400">
                <a:solidFill>
                  <a:srgbClr val="000000"/>
                </a:solidFill>
                <a:latin typeface="Arial"/>
                <a:ea typeface="ＭＳ Ｐゴシック"/>
              </a:rPr>
              <a:t>Machine translation:</a:t>
            </a:r>
            <a:r>
              <a:rPr lang="en-US" sz="1400">
                <a:solidFill>
                  <a:srgbClr val="c0808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The American [?] international </a:t>
            </a:r>
            <a:r>
              <a:rPr lang="en-US" sz="1400" u="sng">
                <a:solidFill>
                  <a:srgbClr val="ff0000"/>
                </a:solidFill>
                <a:latin typeface="Arial"/>
                <a:ea typeface="ＭＳ Ｐゴシック"/>
              </a:rPr>
              <a:t>airport and its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the office all receives one calls self the sand Arab rich business [?] and so on electronic mail , which sends out ;  The threat will be able after public place and so on </a:t>
            </a:r>
            <a:r>
              <a:rPr lang="en-US" sz="1400" u="sng">
                <a:solidFill>
                  <a:srgbClr val="800000"/>
                </a:solidFill>
                <a:latin typeface="Arial"/>
                <a:ea typeface="ＭＳ Ｐゴシック"/>
              </a:rPr>
              <a:t>the airport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to start the biochemistry attack , [?] highly alerts </a:t>
            </a:r>
            <a:r>
              <a:rPr lang="en-US" sz="1400" u="sng">
                <a:solidFill>
                  <a:srgbClr val="800000"/>
                </a:solidFill>
                <a:latin typeface="Arial"/>
                <a:ea typeface="ＭＳ Ｐゴシック"/>
              </a:rPr>
              <a:t>after the</a:t>
            </a:r>
            <a:r>
              <a:rPr lang="en-US" sz="1400">
                <a:solidFill>
                  <a:srgbClr val="5c029b"/>
                </a:solidFill>
                <a:latin typeface="Arial"/>
                <a:ea typeface="ＭＳ Ｐゴシック"/>
              </a:rPr>
              <a:t> maintenance.</a:t>
            </a:r>
            <a:endParaRPr/>
          </a:p>
        </p:txBody>
      </p:sp>
      <p:sp>
        <p:nvSpPr>
          <p:cNvPr id="1555" name="Line 5"/>
          <p:cNvSpPr/>
          <p:nvPr/>
        </p:nvSpPr>
        <p:spPr>
          <a:xfrm flipH="1">
            <a:off x="1446120" y="2043000"/>
            <a:ext cx="915840" cy="2360520"/>
          </a:xfrm>
          <a:prstGeom prst="line">
            <a:avLst/>
          </a:prstGeom>
          <a:ln cap="rnd" w="38160">
            <a:solidFill>
              <a:srgbClr val="ff0000"/>
            </a:solidFill>
            <a:custDash>
              <a:ds d="106000" sp="106000"/>
            </a:custDash>
            <a:miter/>
          </a:ln>
        </p:spPr>
      </p:sp>
      <p:sp>
        <p:nvSpPr>
          <p:cNvPr id="1556" name="Line 6"/>
          <p:cNvSpPr/>
          <p:nvPr/>
        </p:nvSpPr>
        <p:spPr>
          <a:xfrm>
            <a:off x="914400" y="2118960"/>
            <a:ext cx="531720" cy="373212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miter/>
          </a:ln>
        </p:spPr>
      </p:sp>
      <p:sp>
        <p:nvSpPr>
          <p:cNvPr id="1557" name="Line 7"/>
          <p:cNvSpPr/>
          <p:nvPr/>
        </p:nvSpPr>
        <p:spPr>
          <a:xfrm flipH="1">
            <a:off x="2512800" y="3414600"/>
            <a:ext cx="306360" cy="197928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miter/>
          </a:ln>
        </p:spPr>
      </p:sp>
      <p:sp>
        <p:nvSpPr>
          <p:cNvPr id="1558" name="CustomShape 8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912111-D191-4131-8121-21513141F18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30" nodeType="tmRoot" restart="never">
          <p:childTnLst>
            <p:seq>
              <p:cTn id="13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181813"/>
                </a:solidFill>
                <a:latin typeface="Verdana"/>
                <a:ea typeface="ＭＳ Ｐゴシック"/>
              </a:rPr>
              <a:t>Multiple Reference Translations</a:t>
            </a:r>
            <a:endParaRPr/>
          </a:p>
        </p:txBody>
      </p:sp>
      <p:sp>
        <p:nvSpPr>
          <p:cNvPr id="1560" name="CustomShape 2"/>
          <p:cNvSpPr/>
          <p:nvPr/>
        </p:nvSpPr>
        <p:spPr>
          <a:xfrm>
            <a:off x="685800" y="1752480"/>
            <a:ext cx="2512080" cy="1463040"/>
          </a:xfrm>
          <a:prstGeom prst="rect">
            <a:avLst/>
          </a:prstGeom>
          <a:solidFill>
            <a:srgbClr val="ffffff"/>
          </a:solidFill>
          <a:ln w="9360">
            <a:solidFill>
              <a:srgbClr val="993366"/>
            </a:solidFill>
            <a:miter/>
          </a:ln>
        </p:spPr>
        <p:txBody>
          <a:bodyPr bIns="46800" lIns="90000" rIns="90000" tIns="46800"/>
          <a:p>
            <a:r>
              <a:rPr b="1" lang="en-US" sz="1000">
                <a:solidFill>
                  <a:srgbClr val="000000"/>
                </a:solidFill>
                <a:latin typeface="Arial"/>
                <a:ea typeface="ＭＳ Ｐゴシック"/>
              </a:rPr>
              <a:t>Reference translation 1:</a:t>
            </a:r>
            <a:r>
              <a:rPr lang="en-US" sz="1000">
                <a:solidFill>
                  <a:srgbClr val="c0808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The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U.S. island of Guam is maintaining a high state of alert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after the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Guam airport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and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its offices both received an e-mail from someone calling himself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the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Saudi Arabian Osama bin Laden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and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threatening a biological/chemical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attack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against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public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places such as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the airport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.</a:t>
            </a:r>
            <a:endParaRPr/>
          </a:p>
        </p:txBody>
      </p:sp>
      <p:sp>
        <p:nvSpPr>
          <p:cNvPr id="1561" name="CustomShape 3"/>
          <p:cNvSpPr/>
          <p:nvPr/>
        </p:nvSpPr>
        <p:spPr>
          <a:xfrm>
            <a:off x="685800" y="4952880"/>
            <a:ext cx="2512080" cy="1310760"/>
          </a:xfrm>
          <a:prstGeom prst="rect">
            <a:avLst/>
          </a:prstGeom>
          <a:solidFill>
            <a:srgbClr val="ffffff"/>
          </a:solidFill>
          <a:ln w="9360">
            <a:solidFill>
              <a:srgbClr val="800000"/>
            </a:solidFill>
            <a:miter/>
          </a:ln>
        </p:spPr>
        <p:txBody>
          <a:bodyPr bIns="46800" lIns="90000" rIns="90000" tIns="46800"/>
          <a:p>
            <a:r>
              <a:rPr b="1" lang="en-US" sz="1000">
                <a:solidFill>
                  <a:srgbClr val="000000"/>
                </a:solidFill>
                <a:latin typeface="Arial"/>
                <a:ea typeface="ＭＳ Ｐゴシック"/>
              </a:rPr>
              <a:t>Reference translation 3:</a:t>
            </a:r>
            <a:r>
              <a:rPr lang="en-US" sz="1000">
                <a:solidFill>
                  <a:srgbClr val="c0808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The US International Airport of Guam and its office has received an email from a self-claimed Arabian millionaire named Laden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,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which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threatens to launch a biochemical attack on such public places as airport . Guam authority has been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on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alert . </a:t>
            </a:r>
            <a:endParaRPr/>
          </a:p>
        </p:txBody>
      </p:sp>
      <p:sp>
        <p:nvSpPr>
          <p:cNvPr id="1562" name="CustomShape 4"/>
          <p:cNvSpPr/>
          <p:nvPr/>
        </p:nvSpPr>
        <p:spPr>
          <a:xfrm>
            <a:off x="5791320" y="4952880"/>
            <a:ext cx="2512080" cy="1463040"/>
          </a:xfrm>
          <a:prstGeom prst="rect">
            <a:avLst/>
          </a:prstGeom>
          <a:solidFill>
            <a:srgbClr val="ffffff"/>
          </a:solidFill>
          <a:ln w="9360">
            <a:solidFill>
              <a:srgbClr val="993366"/>
            </a:solidFill>
            <a:miter/>
          </a:ln>
        </p:spPr>
        <p:txBody>
          <a:bodyPr bIns="46800" lIns="90000" rIns="90000" tIns="46800"/>
          <a:p>
            <a:r>
              <a:rPr b="1" lang="en-US" sz="1000">
                <a:solidFill>
                  <a:srgbClr val="000000"/>
                </a:solidFill>
                <a:latin typeface="Arial"/>
                <a:ea typeface="ＭＳ Ｐゴシック"/>
              </a:rPr>
              <a:t>Reference translation 4:</a:t>
            </a:r>
            <a:r>
              <a:rPr lang="en-US" sz="1000">
                <a:solidFill>
                  <a:srgbClr val="c0808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US Guam International Airport and its office received an email from Mr. Bin Laden and other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rich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businessman from Saudi Arabia . They said there would be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biochemistry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air raid to Guam Airport and other public places . Guam needs to be in high precaution about this matter . </a:t>
            </a:r>
            <a:endParaRPr/>
          </a:p>
        </p:txBody>
      </p:sp>
      <p:sp>
        <p:nvSpPr>
          <p:cNvPr id="1563" name="CustomShape 5"/>
          <p:cNvSpPr/>
          <p:nvPr/>
        </p:nvSpPr>
        <p:spPr>
          <a:xfrm>
            <a:off x="5791320" y="1752480"/>
            <a:ext cx="2512080" cy="1463040"/>
          </a:xfrm>
          <a:prstGeom prst="rect">
            <a:avLst/>
          </a:prstGeom>
          <a:solidFill>
            <a:srgbClr val="ffffff"/>
          </a:solidFill>
          <a:ln w="9360">
            <a:solidFill>
              <a:srgbClr val="993366"/>
            </a:solidFill>
            <a:miter/>
          </a:ln>
        </p:spPr>
        <p:txBody>
          <a:bodyPr bIns="46800" lIns="90000" rIns="90000" tIns="46800"/>
          <a:p>
            <a:r>
              <a:rPr b="1" lang="en-US" sz="1000">
                <a:solidFill>
                  <a:srgbClr val="000000"/>
                </a:solidFill>
                <a:latin typeface="Arial"/>
                <a:ea typeface="ＭＳ Ｐゴシック"/>
              </a:rPr>
              <a:t>Reference translation 2:</a:t>
            </a:r>
            <a:r>
              <a:rPr lang="en-US" sz="1000">
                <a:solidFill>
                  <a:srgbClr val="c0808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Guam </a:t>
            </a:r>
            <a:r>
              <a:rPr lang="en-US" sz="1000">
                <a:solidFill>
                  <a:srgbClr val="ff0000"/>
                </a:solidFill>
                <a:latin typeface="Arial"/>
                <a:ea typeface="ＭＳ Ｐゴシック"/>
              </a:rPr>
              <a:t>International Airport and its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offices are maintaining a high state of alert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after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receiving an e-mail that was from a person claiming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to be 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the wealthy Saudi Arabian businessman Bin Laden and that threatened to launch a biological and chemical attack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on the</a:t>
            </a:r>
            <a:r>
              <a:rPr lang="en-US" sz="1000">
                <a:solidFill>
                  <a:srgbClr val="009900"/>
                </a:solidFill>
                <a:latin typeface="Arial"/>
                <a:ea typeface="ＭＳ Ｐゴシック"/>
              </a:rPr>
              <a:t> airport and other public places .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endParaRPr/>
          </a:p>
        </p:txBody>
      </p:sp>
      <p:sp>
        <p:nvSpPr>
          <p:cNvPr id="1564" name="CustomShape 6"/>
          <p:cNvSpPr/>
          <p:nvPr/>
        </p:nvSpPr>
        <p:spPr>
          <a:xfrm>
            <a:off x="3276720" y="3276720"/>
            <a:ext cx="2435760" cy="1615320"/>
          </a:xfrm>
          <a:prstGeom prst="rect">
            <a:avLst/>
          </a:prstGeom>
          <a:solidFill>
            <a:srgbClr val="ffffff"/>
          </a:solidFill>
          <a:ln w="9360">
            <a:solidFill>
              <a:srgbClr val="993366"/>
            </a:solidFill>
            <a:miter/>
          </a:ln>
        </p:spPr>
        <p:txBody>
          <a:bodyPr bIns="46800" lIns="90000" rIns="90000" tIns="46800"/>
          <a:p>
            <a:r>
              <a:rPr b="1" lang="en-US" sz="1000">
                <a:solidFill>
                  <a:srgbClr val="000000"/>
                </a:solidFill>
                <a:latin typeface="Arial"/>
                <a:ea typeface="ＭＳ Ｐゴシック"/>
              </a:rPr>
              <a:t>Machine translation:</a:t>
            </a:r>
            <a:r>
              <a:rPr lang="en-US" sz="1000">
                <a:solidFill>
                  <a:srgbClr val="c0808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The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American [?] </a:t>
            </a:r>
            <a:r>
              <a:rPr lang="en-US" sz="1000">
                <a:solidFill>
                  <a:srgbClr val="ff0000"/>
                </a:solidFill>
                <a:latin typeface="Arial"/>
                <a:ea typeface="ＭＳ Ｐゴシック"/>
              </a:rPr>
              <a:t>international airport and its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the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office all receives one calls self the sand Arab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rich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business [?]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and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so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on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electronic mail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,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which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sends out ;  The threat will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be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able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after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public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place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and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so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on the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airport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to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start the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biochemistry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</a:t>
            </a:r>
            <a:r>
              <a:rPr lang="en-US" sz="1000">
                <a:solidFill>
                  <a:srgbClr val="800000"/>
                </a:solidFill>
                <a:latin typeface="Arial"/>
                <a:ea typeface="ＭＳ Ｐゴシック"/>
              </a:rPr>
              <a:t>attack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, [?] highly alerts </a:t>
            </a:r>
            <a:r>
              <a:rPr lang="en-US" sz="1000">
                <a:solidFill>
                  <a:srgbClr val="c00000"/>
                </a:solidFill>
                <a:latin typeface="Arial"/>
                <a:ea typeface="ＭＳ Ｐゴシック"/>
              </a:rPr>
              <a:t>after the</a:t>
            </a:r>
            <a:r>
              <a:rPr lang="en-US" sz="1000">
                <a:solidFill>
                  <a:srgbClr val="5c029b"/>
                </a:solidFill>
                <a:latin typeface="Arial"/>
                <a:ea typeface="ＭＳ Ｐゴシック"/>
              </a:rPr>
              <a:t> maintenance.</a:t>
            </a:r>
            <a:endParaRPr/>
          </a:p>
        </p:txBody>
      </p:sp>
      <p:sp>
        <p:nvSpPr>
          <p:cNvPr id="1565" name="CustomShape 7"/>
          <p:cNvSpPr/>
          <p:nvPr/>
        </p:nvSpPr>
        <p:spPr>
          <a:xfrm>
            <a:off x="3857760" y="4400640"/>
            <a:ext cx="1497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66" name="CustomShape 8"/>
          <p:cNvSpPr/>
          <p:nvPr/>
        </p:nvSpPr>
        <p:spPr>
          <a:xfrm>
            <a:off x="7448400" y="2414520"/>
            <a:ext cx="1497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67" name="CustomShape 9"/>
          <p:cNvSpPr/>
          <p:nvPr/>
        </p:nvSpPr>
        <p:spPr>
          <a:xfrm>
            <a:off x="4981680" y="4091040"/>
            <a:ext cx="1497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68" name="CustomShape 10"/>
          <p:cNvSpPr/>
          <p:nvPr/>
        </p:nvSpPr>
        <p:spPr>
          <a:xfrm>
            <a:off x="5977080" y="3029040"/>
            <a:ext cx="37836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569" name="CustomShape 11"/>
          <p:cNvSpPr/>
          <p:nvPr/>
        </p:nvSpPr>
        <p:spPr>
          <a:xfrm>
            <a:off x="4876920" y="4248000"/>
            <a:ext cx="37836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570" name="CustomShape 12"/>
          <p:cNvSpPr/>
          <p:nvPr/>
        </p:nvSpPr>
        <p:spPr>
          <a:xfrm>
            <a:off x="5033880" y="4248000"/>
            <a:ext cx="22608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571" name="CustomShape 13"/>
          <p:cNvSpPr/>
          <p:nvPr/>
        </p:nvSpPr>
        <p:spPr>
          <a:xfrm>
            <a:off x="3890880" y="3943440"/>
            <a:ext cx="1497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72" name="CustomShape 14"/>
          <p:cNvSpPr/>
          <p:nvPr/>
        </p:nvSpPr>
        <p:spPr>
          <a:xfrm>
            <a:off x="1962000" y="6081840"/>
            <a:ext cx="1497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73" name="CustomShape 15"/>
          <p:cNvSpPr/>
          <p:nvPr/>
        </p:nvSpPr>
        <p:spPr>
          <a:xfrm>
            <a:off x="880920" y="2724120"/>
            <a:ext cx="22608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74" name="CustomShape 16"/>
          <p:cNvSpPr/>
          <p:nvPr/>
        </p:nvSpPr>
        <p:spPr>
          <a:xfrm>
            <a:off x="4467240" y="4243320"/>
            <a:ext cx="22608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75" name="CustomShape 17"/>
          <p:cNvSpPr/>
          <p:nvPr/>
        </p:nvSpPr>
        <p:spPr>
          <a:xfrm>
            <a:off x="4486320" y="4400640"/>
            <a:ext cx="75924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76" name="CustomShape 18"/>
          <p:cNvSpPr/>
          <p:nvPr/>
        </p:nvSpPr>
        <p:spPr>
          <a:xfrm>
            <a:off x="6515280" y="5772240"/>
            <a:ext cx="75924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77" name="CustomShape 19"/>
          <p:cNvSpPr/>
          <p:nvPr/>
        </p:nvSpPr>
        <p:spPr>
          <a:xfrm>
            <a:off x="1685880" y="2876400"/>
            <a:ext cx="3783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78" name="CustomShape 20"/>
          <p:cNvSpPr/>
          <p:nvPr/>
        </p:nvSpPr>
        <p:spPr>
          <a:xfrm>
            <a:off x="3753000" y="4248000"/>
            <a:ext cx="3783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79" name="CustomShape 21"/>
          <p:cNvSpPr/>
          <p:nvPr/>
        </p:nvSpPr>
        <p:spPr>
          <a:xfrm>
            <a:off x="871560" y="2876400"/>
            <a:ext cx="3783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0" name="CustomShape 22"/>
          <p:cNvSpPr/>
          <p:nvPr/>
        </p:nvSpPr>
        <p:spPr>
          <a:xfrm>
            <a:off x="5238720" y="4400640"/>
            <a:ext cx="3783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1" name="CustomShape 23"/>
          <p:cNvSpPr/>
          <p:nvPr/>
        </p:nvSpPr>
        <p:spPr>
          <a:xfrm>
            <a:off x="6262560" y="2262240"/>
            <a:ext cx="30204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2" name="CustomShape 24"/>
          <p:cNvSpPr/>
          <p:nvPr/>
        </p:nvSpPr>
        <p:spPr>
          <a:xfrm>
            <a:off x="3448080" y="4248000"/>
            <a:ext cx="30204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3" name="CustomShape 25"/>
          <p:cNvSpPr/>
          <p:nvPr/>
        </p:nvSpPr>
        <p:spPr>
          <a:xfrm>
            <a:off x="833400" y="1957320"/>
            <a:ext cx="30204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4" name="CustomShape 26"/>
          <p:cNvSpPr/>
          <p:nvPr/>
        </p:nvSpPr>
        <p:spPr>
          <a:xfrm>
            <a:off x="3429000" y="3481560"/>
            <a:ext cx="30204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5" name="CustomShape 27"/>
          <p:cNvSpPr/>
          <p:nvPr/>
        </p:nvSpPr>
        <p:spPr>
          <a:xfrm>
            <a:off x="866880" y="2571840"/>
            <a:ext cx="22608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6" name="CustomShape 28"/>
          <p:cNvSpPr/>
          <p:nvPr/>
        </p:nvSpPr>
        <p:spPr>
          <a:xfrm>
            <a:off x="3867120" y="3633840"/>
            <a:ext cx="22608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7" name="CustomShape 29"/>
          <p:cNvSpPr/>
          <p:nvPr/>
        </p:nvSpPr>
        <p:spPr>
          <a:xfrm>
            <a:off x="4524480" y="3790800"/>
            <a:ext cx="22608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8" name="CustomShape 30"/>
          <p:cNvSpPr/>
          <p:nvPr/>
        </p:nvSpPr>
        <p:spPr>
          <a:xfrm>
            <a:off x="6939000" y="5467320"/>
            <a:ext cx="22608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89" name="CustomShape 31"/>
          <p:cNvSpPr/>
          <p:nvPr/>
        </p:nvSpPr>
        <p:spPr>
          <a:xfrm>
            <a:off x="1276200" y="2266920"/>
            <a:ext cx="22608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90" name="CustomShape 32"/>
          <p:cNvSpPr/>
          <p:nvPr/>
        </p:nvSpPr>
        <p:spPr>
          <a:xfrm>
            <a:off x="3486240" y="3943440"/>
            <a:ext cx="22608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591" name="CustomShape 33"/>
          <p:cNvSpPr/>
          <p:nvPr/>
        </p:nvSpPr>
        <p:spPr>
          <a:xfrm>
            <a:off x="6377040" y="1957320"/>
            <a:ext cx="1521360" cy="149760"/>
          </a:xfrm>
          <a:prstGeom prst="rect">
            <a:avLst/>
          </a:prstGeom>
          <a:ln w="6480">
            <a:solidFill>
              <a:srgbClr val="ff0000"/>
            </a:solidFill>
            <a:miter/>
          </a:ln>
        </p:spPr>
      </p:sp>
      <p:sp>
        <p:nvSpPr>
          <p:cNvPr id="1592" name="CustomShape 34"/>
          <p:cNvSpPr/>
          <p:nvPr/>
        </p:nvSpPr>
        <p:spPr>
          <a:xfrm>
            <a:off x="4419720" y="4552920"/>
            <a:ext cx="53064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593" name="CustomShape 35"/>
          <p:cNvSpPr/>
          <p:nvPr/>
        </p:nvSpPr>
        <p:spPr>
          <a:xfrm>
            <a:off x="1981080" y="2114640"/>
            <a:ext cx="51156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594" name="CustomShape 36"/>
          <p:cNvSpPr/>
          <p:nvPr/>
        </p:nvSpPr>
        <p:spPr>
          <a:xfrm>
            <a:off x="3443400" y="4400640"/>
            <a:ext cx="43056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595" name="CustomShape 37"/>
          <p:cNvSpPr/>
          <p:nvPr/>
        </p:nvSpPr>
        <p:spPr>
          <a:xfrm>
            <a:off x="871560" y="3029040"/>
            <a:ext cx="60696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596" name="CustomShape 38"/>
          <p:cNvSpPr/>
          <p:nvPr/>
        </p:nvSpPr>
        <p:spPr>
          <a:xfrm>
            <a:off x="3452760" y="3633840"/>
            <a:ext cx="430560" cy="149760"/>
          </a:xfrm>
          <a:prstGeom prst="rect">
            <a:avLst/>
          </a:prstGeom>
          <a:ln w="6480">
            <a:solidFill>
              <a:srgbClr val="ff0000"/>
            </a:solidFill>
            <a:miter/>
          </a:ln>
        </p:spPr>
      </p:sp>
      <p:sp>
        <p:nvSpPr>
          <p:cNvPr id="1597" name="CustomShape 39"/>
          <p:cNvSpPr/>
          <p:nvPr/>
        </p:nvSpPr>
        <p:spPr>
          <a:xfrm>
            <a:off x="4462560" y="3481560"/>
            <a:ext cx="1140480" cy="149760"/>
          </a:xfrm>
          <a:prstGeom prst="rect">
            <a:avLst/>
          </a:prstGeom>
          <a:ln w="6480">
            <a:solidFill>
              <a:srgbClr val="ff0000"/>
            </a:solidFill>
            <a:miter/>
          </a:ln>
        </p:spPr>
      </p:sp>
      <p:sp>
        <p:nvSpPr>
          <p:cNvPr id="1598" name="CustomShape 40"/>
          <p:cNvSpPr/>
          <p:nvPr/>
        </p:nvSpPr>
        <p:spPr>
          <a:xfrm>
            <a:off x="4890960" y="3938760"/>
            <a:ext cx="45468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599" name="CustomShape 41"/>
          <p:cNvSpPr/>
          <p:nvPr/>
        </p:nvSpPr>
        <p:spPr>
          <a:xfrm>
            <a:off x="1676520" y="5614920"/>
            <a:ext cx="440280" cy="149760"/>
          </a:xfrm>
          <a:prstGeom prst="rect">
            <a:avLst/>
          </a:prstGeom>
          <a:ln w="6480">
            <a:solidFill>
              <a:srgbClr val="c00000"/>
            </a:solidFill>
            <a:miter/>
          </a:ln>
        </p:spPr>
      </p:sp>
      <p:sp>
        <p:nvSpPr>
          <p:cNvPr id="1600" name="CustomShape 42"/>
          <p:cNvSpPr/>
          <p:nvPr/>
        </p:nvSpPr>
        <p:spPr>
          <a:xfrm>
            <a:off x="7296120" y="2414520"/>
            <a:ext cx="149760" cy="149760"/>
          </a:xfrm>
          <a:prstGeom prst="rect">
            <a:avLst/>
          </a:prstGeom>
          <a:ln w="6480">
            <a:solidFill>
              <a:srgbClr val="800000"/>
            </a:solidFill>
            <a:miter/>
          </a:ln>
        </p:spPr>
      </p:sp>
      <p:sp>
        <p:nvSpPr>
          <p:cNvPr id="1601" name="CustomShape 4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5141C1-8151-41B1-91B1-01B13191C1C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32" nodeType="tmRoot" restart="never">
          <p:childTnLst>
            <p:seq>
              <p:cTn dur="indefinite" id="133" nodeType="mainSeq">
                <p:childTnLst>
                  <p:par>
                    <p:cTn fill="hold" id="134" nodeType="clickEffect">
                      <p:stCondLst>
                        <p:cond delay="indefinite"/>
                      </p:stCondLst>
                      <p:childTnLst>
                        <p:par>
                          <p:cTn fill="hold" id="135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38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TextShape 1"/>
          <p:cNvSpPr txBox="1"/>
          <p:nvPr/>
        </p:nvSpPr>
        <p:spPr>
          <a:xfrm>
            <a:off x="1007640" y="-46080"/>
            <a:ext cx="7313400" cy="11433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US"/>
              <a:t>N-gram Precision</a:t>
            </a:r>
            <a:endParaRPr/>
          </a:p>
        </p:txBody>
      </p:sp>
      <p:sp>
        <p:nvSpPr>
          <p:cNvPr id="1603" name="TextShape 2"/>
          <p:cNvSpPr txBox="1"/>
          <p:nvPr/>
        </p:nvSpPr>
        <p:spPr>
          <a:xfrm>
            <a:off x="1369800" y="1827360"/>
            <a:ext cx="7313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100"/>
              <a:t>Candidate 1: </a:t>
            </a:r>
            <a:r>
              <a:rPr i="1" lang="en-US" sz="2100"/>
              <a:t>It is a guide to action which ensures that the military always obey the commands the party.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100"/>
              <a:t>Candidate 2: </a:t>
            </a:r>
            <a:r>
              <a:rPr i="1" lang="en-US" sz="2100"/>
              <a:t>It is to insure the troops forever hearing the activity guidebook that party direct.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 algn="ctr"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b="1" lang="en-US" sz="2100" u="sng"/>
              <a:t>Clearly Candidate 1 is better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/>
              <a:t>Reference 1: </a:t>
            </a:r>
            <a:r>
              <a:rPr i="1" lang="en-US"/>
              <a:t>It is a guide to action that ensures that the military will forever heed Party commands. 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/>
              <a:t>Reference 2: </a:t>
            </a:r>
            <a:r>
              <a:rPr i="1" lang="en-US"/>
              <a:t>It is the guiding principle which guarantees the military forces always being under the command of the Party.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/>
              <a:t>Reference 3: </a:t>
            </a:r>
            <a:r>
              <a:rPr i="1" lang="en-US"/>
              <a:t>It is the practical guide for the army always to heed directions of the party</a:t>
            </a:r>
            <a:endParaRPr/>
          </a:p>
        </p:txBody>
      </p:sp>
    </p:spTree>
  </p:cSld>
  <p:timing>
    <p:tnLst>
      <p:par>
        <p:cTn dur="indefinite" id="139" nodeType="tmRoot" restart="never">
          <p:childTnLst>
            <p:seq>
              <p:cTn id="1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Training Data!</a:t>
            </a:r>
            <a:endParaRPr/>
          </a:p>
        </p:txBody>
      </p:sp>
      <p:pic>
        <p:nvPicPr>
          <p:cNvPr descr="" id="140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015800" y="0"/>
            <a:ext cx="5127120" cy="6836400"/>
          </a:xfrm>
          <a:prstGeom prst="rect">
            <a:avLst/>
          </a:prstGeom>
        </p:spPr>
      </p:pic>
      <p:sp>
        <p:nvSpPr>
          <p:cNvPr id="141" name="CustomShape 2"/>
          <p:cNvSpPr/>
          <p:nvPr/>
        </p:nvSpPr>
        <p:spPr>
          <a:xfrm>
            <a:off x="3276720" y="1981080"/>
            <a:ext cx="5866200" cy="752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</p:sp>
      <p:sp>
        <p:nvSpPr>
          <p:cNvPr id="142" name="CustomShape 3"/>
          <p:cNvSpPr/>
          <p:nvPr/>
        </p:nvSpPr>
        <p:spPr>
          <a:xfrm>
            <a:off x="3276720" y="4267080"/>
            <a:ext cx="5866200" cy="752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</p:sp>
      <p:sp>
        <p:nvSpPr>
          <p:cNvPr id="143" name="CustomShape 4"/>
          <p:cNvSpPr/>
          <p:nvPr/>
        </p:nvSpPr>
        <p:spPr>
          <a:xfrm>
            <a:off x="385920" y="1340280"/>
            <a:ext cx="3278880" cy="45900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Egyptian hieroglyphs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1726200" y="2733120"/>
            <a:ext cx="1938600" cy="45900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Demotic</a:t>
            </a:r>
            <a:endParaRPr/>
          </a:p>
        </p:txBody>
      </p:sp>
      <p:sp>
        <p:nvSpPr>
          <p:cNvPr id="145" name="CustomShape 6"/>
          <p:cNvSpPr/>
          <p:nvPr/>
        </p:nvSpPr>
        <p:spPr>
          <a:xfrm>
            <a:off x="2155680" y="4889160"/>
            <a:ext cx="1509480" cy="45900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Greek</a:t>
            </a:r>
            <a:endParaRPr/>
          </a:p>
        </p:txBody>
      </p:sp>
      <p:sp>
        <p:nvSpPr>
          <p:cNvPr id="146" name="CustomShape 7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A11191-8191-4111-B1C1-B1114131015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47" name="CustomShape 8"/>
          <p:cNvSpPr/>
          <p:nvPr/>
        </p:nvSpPr>
        <p:spPr>
          <a:xfrm>
            <a:off x="7097400" y="6400800"/>
            <a:ext cx="1872000" cy="333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The Rosetta Stone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TextShape 1"/>
          <p:cNvSpPr txBox="1"/>
          <p:nvPr/>
        </p:nvSpPr>
        <p:spPr>
          <a:xfrm>
            <a:off x="1097280" y="-365760"/>
            <a:ext cx="7313400" cy="144432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US"/>
              <a:t>N-gram Precision</a:t>
            </a:r>
            <a:endParaRPr/>
          </a:p>
        </p:txBody>
      </p:sp>
      <p:sp>
        <p:nvSpPr>
          <p:cNvPr id="1605" name="TextShape 2"/>
          <p:cNvSpPr txBox="1"/>
          <p:nvPr/>
        </p:nvSpPr>
        <p:spPr>
          <a:xfrm>
            <a:off x="1369800" y="1827360"/>
            <a:ext cx="7313400" cy="458568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45000"/>
              <a:buFont typeface="StarSymbol"/>
              <a:buChar char=""/>
            </a:pPr>
            <a:r>
              <a:rPr lang="en-US"/>
              <a:t>To rank Candidate 1 higher than 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Just count the number of N-gram matches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The match could be position-independent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Reference could be matched multiple times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No need to be linguistically-motivated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41" nodeType="tmRoot" restart="never">
          <p:childTnLst>
            <p:seq>
              <p:cTn id="1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TextShape 1"/>
          <p:cNvSpPr txBox="1"/>
          <p:nvPr/>
        </p:nvSpPr>
        <p:spPr>
          <a:xfrm>
            <a:off x="1190520" y="-137520"/>
            <a:ext cx="7313400" cy="11433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</a:rPr>
              <a:t>BLEU – Example : Unigram Precision</a:t>
            </a:r>
            <a:endParaRPr/>
          </a:p>
        </p:txBody>
      </p:sp>
      <p:sp>
        <p:nvSpPr>
          <p:cNvPr id="1607" name="TextShape 2"/>
          <p:cNvSpPr txBox="1"/>
          <p:nvPr/>
        </p:nvSpPr>
        <p:spPr>
          <a:xfrm>
            <a:off x="1369800" y="1827360"/>
            <a:ext cx="7313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100"/>
              <a:t>Candidate 1: </a:t>
            </a:r>
            <a:r>
              <a:rPr i="1" lang="en-US" sz="2100">
                <a:solidFill>
                  <a:srgbClr val="ff0000"/>
                </a:solidFill>
              </a:rPr>
              <a:t>It is a guide to action which ensures that the military always</a:t>
            </a:r>
            <a:r>
              <a:rPr i="1" lang="en-US" sz="2100"/>
              <a:t> obey </a:t>
            </a:r>
            <a:r>
              <a:rPr i="1" lang="en-US" sz="2100">
                <a:solidFill>
                  <a:srgbClr val="ff0000"/>
                </a:solidFill>
              </a:rPr>
              <a:t>the commands of the party.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100"/>
              <a:t>Reference 1: </a:t>
            </a:r>
            <a:r>
              <a:rPr i="1" lang="en-US" sz="2100">
                <a:solidFill>
                  <a:srgbClr val="ff0000"/>
                </a:solidFill>
              </a:rPr>
              <a:t>It is a guide to action</a:t>
            </a:r>
            <a:r>
              <a:rPr i="1" lang="en-US" sz="2100">
                <a:solidFill>
                  <a:srgbClr val="33cccc"/>
                </a:solidFill>
              </a:rPr>
              <a:t> </a:t>
            </a:r>
            <a:r>
              <a:rPr i="1" lang="en-US" sz="2100"/>
              <a:t>that</a:t>
            </a:r>
            <a:r>
              <a:rPr i="1" lang="en-US" sz="2100">
                <a:solidFill>
                  <a:srgbClr val="33cccc"/>
                </a:solidFill>
              </a:rPr>
              <a:t> </a:t>
            </a:r>
            <a:r>
              <a:rPr i="1" lang="en-US" sz="2100">
                <a:solidFill>
                  <a:srgbClr val="ff0000"/>
                </a:solidFill>
              </a:rPr>
              <a:t>ensures that the military</a:t>
            </a:r>
            <a:r>
              <a:rPr i="1" lang="en-US" sz="2100">
                <a:solidFill>
                  <a:srgbClr val="33cccc"/>
                </a:solidFill>
              </a:rPr>
              <a:t> </a:t>
            </a:r>
            <a:r>
              <a:rPr i="1" lang="en-US" sz="2100"/>
              <a:t>will forever heed </a:t>
            </a:r>
            <a:r>
              <a:rPr i="1" lang="en-US" sz="2100">
                <a:solidFill>
                  <a:srgbClr val="ff0000"/>
                </a:solidFill>
              </a:rPr>
              <a:t>Party commands</a:t>
            </a:r>
            <a:r>
              <a:rPr i="1" lang="en-US" sz="2100"/>
              <a:t>. 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100"/>
              <a:t>Reference 2: </a:t>
            </a:r>
            <a:r>
              <a:rPr i="1" lang="en-US" sz="2100"/>
              <a:t>It is the guiding principle </a:t>
            </a:r>
            <a:r>
              <a:rPr i="1" lang="en-US" sz="2100">
                <a:solidFill>
                  <a:srgbClr val="ff0000"/>
                </a:solidFill>
              </a:rPr>
              <a:t>which</a:t>
            </a:r>
            <a:r>
              <a:rPr i="1" lang="en-US" sz="2100"/>
              <a:t> guarantees </a:t>
            </a:r>
            <a:r>
              <a:rPr i="1" lang="en-US" sz="2100">
                <a:solidFill>
                  <a:srgbClr val="ff0000"/>
                </a:solidFill>
              </a:rPr>
              <a:t>the</a:t>
            </a:r>
            <a:r>
              <a:rPr i="1" lang="en-US" sz="2100"/>
              <a:t> military forces </a:t>
            </a:r>
            <a:r>
              <a:rPr i="1" lang="en-US" sz="2100">
                <a:solidFill>
                  <a:srgbClr val="ff0000"/>
                </a:solidFill>
              </a:rPr>
              <a:t>always</a:t>
            </a:r>
            <a:r>
              <a:rPr i="1" lang="en-US" sz="2100"/>
              <a:t> being under </a:t>
            </a:r>
            <a:r>
              <a:rPr i="1" lang="en-US" sz="2100">
                <a:solidFill>
                  <a:srgbClr val="ff0000"/>
                </a:solidFill>
              </a:rPr>
              <a:t>the</a:t>
            </a:r>
            <a:r>
              <a:rPr i="1" lang="en-US" sz="2100"/>
              <a:t> command </a:t>
            </a:r>
            <a:r>
              <a:rPr i="1" lang="en-US" sz="2100">
                <a:solidFill>
                  <a:srgbClr val="ff0000"/>
                </a:solidFill>
              </a:rPr>
              <a:t>of</a:t>
            </a:r>
            <a:r>
              <a:rPr i="1" lang="en-US" sz="2100"/>
              <a:t> the Party.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100"/>
              <a:t>Reference 3: </a:t>
            </a:r>
            <a:r>
              <a:rPr i="1" lang="en-US" sz="2100"/>
              <a:t>It is the practical guide for the army always to heed directions of the party.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400">
                <a:latin typeface="Arial"/>
              </a:rPr>
              <a:t>N-gram Precision : 17</a:t>
            </a:r>
            <a:endParaRPr/>
          </a:p>
        </p:txBody>
      </p:sp>
    </p:spTree>
  </p:cSld>
  <p:timing>
    <p:tnLst>
      <p:par>
        <p:cTn dur="indefinite" id="143" nodeType="tmRoot" restart="never">
          <p:childTnLst>
            <p:seq>
              <p:cTn id="1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TextShape 1"/>
          <p:cNvSpPr txBox="1"/>
          <p:nvPr/>
        </p:nvSpPr>
        <p:spPr>
          <a:xfrm>
            <a:off x="1369800" y="-182880"/>
            <a:ext cx="7313400" cy="11433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</a:rPr>
              <a:t>Example : Unigram Precision (cont.)</a:t>
            </a:r>
            <a:endParaRPr/>
          </a:p>
        </p:txBody>
      </p:sp>
      <p:sp>
        <p:nvSpPr>
          <p:cNvPr id="1609" name="TextShape 2"/>
          <p:cNvSpPr txBox="1"/>
          <p:nvPr/>
        </p:nvSpPr>
        <p:spPr>
          <a:xfrm>
            <a:off x="1369800" y="1827360"/>
            <a:ext cx="7313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r>
              <a:rPr lang="en-US" sz="2100"/>
              <a:t>Candidate 2: </a:t>
            </a:r>
            <a:r>
              <a:rPr i="1" lang="en-US" sz="2100">
                <a:solidFill>
                  <a:srgbClr val="ff0000"/>
                </a:solidFill>
              </a:rPr>
              <a:t>It is</a:t>
            </a:r>
            <a:r>
              <a:rPr i="1" lang="en-US" sz="2100"/>
              <a:t> </a:t>
            </a:r>
            <a:r>
              <a:rPr i="1" lang="en-US" sz="2100">
                <a:solidFill>
                  <a:srgbClr val="ff0000"/>
                </a:solidFill>
              </a:rPr>
              <a:t>to</a:t>
            </a:r>
            <a:r>
              <a:rPr i="1" lang="en-US" sz="2100"/>
              <a:t> insure </a:t>
            </a:r>
            <a:r>
              <a:rPr i="1" lang="en-US" sz="2100">
                <a:solidFill>
                  <a:srgbClr val="ff0000"/>
                </a:solidFill>
              </a:rPr>
              <a:t>the</a:t>
            </a:r>
            <a:r>
              <a:rPr i="1" lang="en-US" sz="2100"/>
              <a:t> troops </a:t>
            </a:r>
            <a:r>
              <a:rPr i="1" lang="en-US" sz="2100">
                <a:solidFill>
                  <a:srgbClr val="ff0000"/>
                </a:solidFill>
              </a:rPr>
              <a:t>forever</a:t>
            </a:r>
            <a:r>
              <a:rPr i="1" lang="en-US" sz="2100"/>
              <a:t> hearing </a:t>
            </a:r>
            <a:r>
              <a:rPr i="1" lang="en-US" sz="2100">
                <a:solidFill>
                  <a:srgbClr val="ff0000"/>
                </a:solidFill>
              </a:rPr>
              <a:t>the</a:t>
            </a:r>
            <a:r>
              <a:rPr i="1" lang="en-US" sz="2100"/>
              <a:t> activity guidebook </a:t>
            </a:r>
            <a:r>
              <a:rPr i="1" lang="en-US" sz="2100">
                <a:solidFill>
                  <a:srgbClr val="ff0000"/>
                </a:solidFill>
              </a:rPr>
              <a:t>that</a:t>
            </a:r>
            <a:r>
              <a:rPr i="1" lang="en-US" sz="2100"/>
              <a:t> </a:t>
            </a:r>
            <a:r>
              <a:rPr i="1" lang="en-US" sz="2100">
                <a:solidFill>
                  <a:srgbClr val="ff0000"/>
                </a:solidFill>
              </a:rPr>
              <a:t>party</a:t>
            </a:r>
            <a:r>
              <a:rPr i="1" lang="en-US" sz="2100"/>
              <a:t> direct.</a:t>
            </a:r>
            <a:r>
              <a:rPr lang="en-US" sz="2100"/>
              <a:t> 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r>
              <a:rPr lang="en-US" sz="2100"/>
              <a:t>Reference 1: </a:t>
            </a:r>
            <a:r>
              <a:rPr i="1" lang="en-US" sz="2100">
                <a:solidFill>
                  <a:srgbClr val="ff0000"/>
                </a:solidFill>
              </a:rPr>
              <a:t>It is</a:t>
            </a:r>
            <a:r>
              <a:rPr i="1" lang="en-US" sz="2100"/>
              <a:t> a guide </a:t>
            </a:r>
            <a:r>
              <a:rPr i="1" lang="en-US" sz="2100">
                <a:solidFill>
                  <a:srgbClr val="ff0000"/>
                </a:solidFill>
              </a:rPr>
              <a:t>to</a:t>
            </a:r>
            <a:r>
              <a:rPr i="1" lang="en-US" sz="2100"/>
              <a:t> action </a:t>
            </a:r>
            <a:r>
              <a:rPr i="1" lang="en-US" sz="2100">
                <a:solidFill>
                  <a:srgbClr val="ff0000"/>
                </a:solidFill>
              </a:rPr>
              <a:t>that</a:t>
            </a:r>
            <a:r>
              <a:rPr i="1" lang="en-US" sz="2100"/>
              <a:t> ensures that </a:t>
            </a:r>
            <a:r>
              <a:rPr i="1" lang="en-US" sz="2100">
                <a:solidFill>
                  <a:srgbClr val="ff0000"/>
                </a:solidFill>
              </a:rPr>
              <a:t>the</a:t>
            </a:r>
            <a:r>
              <a:rPr i="1" lang="en-US" sz="2100"/>
              <a:t> military will </a:t>
            </a:r>
            <a:r>
              <a:rPr i="1" lang="en-US" sz="2100">
                <a:solidFill>
                  <a:srgbClr val="ff0000"/>
                </a:solidFill>
              </a:rPr>
              <a:t>forever</a:t>
            </a:r>
            <a:r>
              <a:rPr i="1" lang="en-US" sz="2100"/>
              <a:t> heed </a:t>
            </a:r>
            <a:r>
              <a:rPr i="1" lang="en-US" sz="2100">
                <a:solidFill>
                  <a:srgbClr val="ff0000"/>
                </a:solidFill>
              </a:rPr>
              <a:t>Party</a:t>
            </a:r>
            <a:r>
              <a:rPr i="1" lang="en-US" sz="2100"/>
              <a:t> commands. 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r>
              <a:rPr lang="en-US" sz="2100"/>
              <a:t>Reference 2: </a:t>
            </a:r>
            <a:r>
              <a:rPr i="1" lang="en-US" sz="2100"/>
              <a:t>It is </a:t>
            </a:r>
            <a:r>
              <a:rPr i="1" lang="en-US" sz="2100">
                <a:solidFill>
                  <a:srgbClr val="ff0000"/>
                </a:solidFill>
              </a:rPr>
              <a:t>the</a:t>
            </a:r>
            <a:r>
              <a:rPr i="1" lang="en-US" sz="2100"/>
              <a:t> guiding principle which guarantees the military forces always being under the command of the Party.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r>
              <a:rPr lang="en-US" sz="2100"/>
              <a:t>Reference 3: </a:t>
            </a:r>
            <a:r>
              <a:rPr i="1" lang="en-US" sz="2100"/>
              <a:t>It is the practical guide for the army always to heed directions of the party.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r>
              <a:rPr lang="en-US" sz="2400">
                <a:latin typeface="Arial"/>
              </a:rPr>
              <a:t>N-gram Precision : 8</a:t>
            </a:r>
            <a:endParaRPr/>
          </a:p>
        </p:txBody>
      </p:sp>
    </p:spTree>
  </p:cSld>
  <p:timing>
    <p:tnLst>
      <p:par>
        <p:cTn dur="indefinite" id="145" nodeType="tmRoot" restart="never">
          <p:childTnLst>
            <p:seq>
              <p:cTn id="1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TextShape 1"/>
          <p:cNvSpPr txBox="1"/>
          <p:nvPr/>
        </p:nvSpPr>
        <p:spPr>
          <a:xfrm>
            <a:off x="1099080" y="0"/>
            <a:ext cx="7313400" cy="11433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US" sz="3800"/>
              <a:t>Issue of N-gram Precision</a:t>
            </a:r>
            <a:endParaRPr/>
          </a:p>
        </p:txBody>
      </p:sp>
      <p:sp>
        <p:nvSpPr>
          <p:cNvPr id="1611" name="TextShape 2"/>
          <p:cNvSpPr txBox="1"/>
          <p:nvPr/>
        </p:nvSpPr>
        <p:spPr>
          <a:xfrm>
            <a:off x="1369800" y="1827360"/>
            <a:ext cx="7313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 sz="2500"/>
              <a:t>What if some words are over-generated?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2100"/>
              <a:t>e.g. “the”</a:t>
            </a:r>
            <a:endParaRPr/>
          </a:p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 sz="2500"/>
              <a:t>An extreme example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500"/>
              <a:t>Candidate: </a:t>
            </a:r>
            <a:r>
              <a:rPr i="1" lang="en-US" sz="2500">
                <a:solidFill>
                  <a:srgbClr val="ff0000"/>
                </a:solidFill>
              </a:rPr>
              <a:t>the the the the the the the</a:t>
            </a:r>
            <a:r>
              <a:rPr i="1" lang="en-US" sz="2500"/>
              <a:t>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500"/>
              <a:t>Reference 1: </a:t>
            </a:r>
            <a:r>
              <a:rPr i="1" lang="en-US" sz="2500">
                <a:solidFill>
                  <a:srgbClr val="ff0000"/>
                </a:solidFill>
              </a:rPr>
              <a:t>The</a:t>
            </a:r>
            <a:r>
              <a:rPr i="1" lang="en-US" sz="2500"/>
              <a:t> cat is on the mat.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2500"/>
              <a:t>Reference 2: </a:t>
            </a:r>
            <a:r>
              <a:rPr i="1" lang="en-US" sz="2500"/>
              <a:t>There is a cat on the mat.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 sz="2500"/>
              <a:t>N-gram Precision: 7 (Something wrong)</a:t>
            </a:r>
            <a:endParaRPr/>
          </a:p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b="1" lang="en-US" sz="2500"/>
              <a:t>Intuitively : reference word should be exhausted after it is matched.</a:t>
            </a:r>
            <a:endParaRPr/>
          </a:p>
        </p:txBody>
      </p:sp>
    </p:spTree>
  </p:cSld>
  <p:timing>
    <p:tnLst>
      <p:par>
        <p:cTn dur="indefinite" id="147" nodeType="tmRoot" restart="never">
          <p:childTnLst>
            <p:seq>
              <p:cTn id="1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TextShape 1"/>
          <p:cNvSpPr txBox="1"/>
          <p:nvPr/>
        </p:nvSpPr>
        <p:spPr>
          <a:xfrm>
            <a:off x="1369800" y="-91440"/>
            <a:ext cx="7313400" cy="11433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US" sz="3200"/>
              <a:t>Modified N-gram Precision </a:t>
            </a:r>
            <a:endParaRPr/>
          </a:p>
        </p:txBody>
      </p:sp>
      <p:sp>
        <p:nvSpPr>
          <p:cNvPr id="1613" name="TextShape 2"/>
          <p:cNvSpPr txBox="1"/>
          <p:nvPr/>
        </p:nvSpPr>
        <p:spPr>
          <a:xfrm>
            <a:off x="1370160" y="1827360"/>
            <a:ext cx="357984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</a:rPr>
              <a:t>Procedure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1900">
                <a:solidFill>
                  <a:srgbClr val="000000"/>
                </a:solidFill>
              </a:rPr>
              <a:t>Count the max number of times a word occurs in any single reference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1900">
                <a:solidFill>
                  <a:srgbClr val="000000"/>
                </a:solidFill>
              </a:rPr>
              <a:t>Clip the total count of each candidate word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1900">
                <a:solidFill>
                  <a:srgbClr val="000000"/>
                </a:solidFill>
              </a:rPr>
              <a:t>Modified N-gram Precision equal to</a:t>
            </a:r>
            <a:endParaRPr/>
          </a:p>
          <a:p>
            <a:pPr lvl="2"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Clipped count/Total no. of candidate word</a:t>
            </a:r>
            <a:endParaRPr/>
          </a:p>
        </p:txBody>
      </p:sp>
      <p:sp>
        <p:nvSpPr>
          <p:cNvPr id="1614" name="TextShape 3"/>
          <p:cNvSpPr txBox="1"/>
          <p:nvPr/>
        </p:nvSpPr>
        <p:spPr>
          <a:xfrm>
            <a:off x="5102280" y="1827360"/>
            <a:ext cx="3581280" cy="5099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</a:rPr>
              <a:t>Example: 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1600">
                <a:solidFill>
                  <a:srgbClr val="000000"/>
                </a:solidFill>
              </a:rPr>
              <a:t>Ref 1: </a:t>
            </a:r>
            <a:r>
              <a:rPr i="1" lang="en-US" sz="1600">
                <a:solidFill>
                  <a:srgbClr val="000000"/>
                </a:solidFill>
              </a:rPr>
              <a:t>The cat is on the mat.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1600">
                <a:solidFill>
                  <a:srgbClr val="000000"/>
                </a:solidFill>
              </a:rPr>
              <a:t>Ref 2: </a:t>
            </a:r>
            <a:r>
              <a:rPr i="1" lang="en-US" sz="1600">
                <a:solidFill>
                  <a:srgbClr val="000000"/>
                </a:solidFill>
              </a:rPr>
              <a:t>There is a cat on the mat.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i="1" lang="en-US" sz="1600">
                <a:solidFill>
                  <a:srgbClr val="000000"/>
                </a:solidFill>
              </a:rPr>
              <a:t>“</a:t>
            </a:r>
            <a:r>
              <a:rPr i="1" lang="en-US" sz="1600">
                <a:solidFill>
                  <a:srgbClr val="000000"/>
                </a:solidFill>
              </a:rPr>
              <a:t>the” </a:t>
            </a:r>
            <a:r>
              <a:rPr lang="en-US" sz="1600">
                <a:solidFill>
                  <a:srgbClr val="000000"/>
                </a:solidFill>
              </a:rPr>
              <a:t>has max count 2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</a:rPr>
              <a:t>Unigram count = 7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1600">
                <a:solidFill>
                  <a:srgbClr val="000000"/>
                </a:solidFill>
              </a:rPr>
              <a:t>	</a:t>
            </a:r>
            <a:r>
              <a:rPr lang="en-US" sz="1600">
                <a:solidFill>
                  <a:srgbClr val="000000"/>
                </a:solidFill>
              </a:rPr>
              <a:t>Clipped unigram count = 2</a:t>
            </a: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r>
              <a:rPr lang="en-US" sz="1600">
                <a:solidFill>
                  <a:srgbClr val="000000"/>
                </a:solidFill>
              </a:rPr>
              <a:t>	</a:t>
            </a:r>
            <a:r>
              <a:rPr lang="en-US" sz="1600">
                <a:solidFill>
                  <a:srgbClr val="000000"/>
                </a:solidFill>
              </a:rPr>
              <a:t>Total no. of counts = 7</a:t>
            </a:r>
            <a:endParaRPr/>
          </a:p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</a:rPr>
              <a:t>Modified-ngram precision: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</a:rPr>
              <a:t>Clipped count = 2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</a:rPr>
              <a:t>Total no. of counts =7 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</a:rPr>
              <a:t>Modified-ngram precision = 2/7</a:t>
            </a:r>
            <a:endParaRPr/>
          </a:p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>
              <a:lnSpc>
                <a:spcPct val="80000"/>
              </a:lnSpc>
              <a:buSzPct val="70000"/>
              <a:buFont charset="2" typeface="Wingdings"/>
              <a:buChar char=""/>
            </a:pP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dur="indefinite" id="149" nodeType="tmRoot" restart="never">
          <p:childTnLst>
            <p:seq>
              <p:cTn id="1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TextShape 1"/>
          <p:cNvSpPr txBox="1"/>
          <p:nvPr/>
        </p:nvSpPr>
        <p:spPr>
          <a:xfrm>
            <a:off x="548640" y="300960"/>
            <a:ext cx="8134560" cy="70488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US" sz="3200"/>
              <a:t>N-gram implications:</a:t>
            </a:r>
            <a:endParaRPr/>
          </a:p>
        </p:txBody>
      </p:sp>
      <p:sp>
        <p:nvSpPr>
          <p:cNvPr id="1616" name="TextShape 2"/>
          <p:cNvSpPr txBox="1"/>
          <p:nvPr/>
        </p:nvSpPr>
        <p:spPr>
          <a:xfrm>
            <a:off x="1369800" y="1827360"/>
            <a:ext cx="7313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45000"/>
              <a:buFont typeface="StarSymbol"/>
              <a:buChar char=""/>
            </a:pPr>
            <a:r>
              <a:rPr lang="en-US"/>
              <a:t>When 1-gram precision is high, the reference tends to satisfy </a:t>
            </a:r>
            <a:r>
              <a:rPr i="1" lang="en-US"/>
              <a:t>adequacy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When bigram, trigram, or longer n-gram precision is high, the reference tends to account for </a:t>
            </a:r>
            <a:r>
              <a:rPr i="1" lang="en-US"/>
              <a:t>fluency (think language model)</a:t>
            </a:r>
            <a:endParaRPr/>
          </a:p>
        </p:txBody>
      </p:sp>
    </p:spTree>
  </p:cSld>
  <p:timing>
    <p:tnLst>
      <p:par>
        <p:cTn dur="indefinite" id="151" nodeType="tmRoot" restart="never">
          <p:childTnLst>
            <p:seq>
              <p:cTn id="1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TextShape 1"/>
          <p:cNvSpPr txBox="1"/>
          <p:nvPr/>
        </p:nvSpPr>
        <p:spPr>
          <a:xfrm>
            <a:off x="275760" y="-274320"/>
            <a:ext cx="8685360" cy="11433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US" sz="3200"/>
              <a:t>Can it differentiate good and bad translation?</a:t>
            </a:r>
            <a:endParaRPr/>
          </a:p>
        </p:txBody>
      </p:sp>
      <p:sp>
        <p:nvSpPr>
          <p:cNvPr id="1618" name="TextShape 2"/>
          <p:cNvSpPr txBox="1"/>
          <p:nvPr/>
        </p:nvSpPr>
        <p:spPr>
          <a:xfrm>
            <a:off x="1295280" y="4800240"/>
            <a:ext cx="7315200" cy="1896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1900">
                <a:solidFill>
                  <a:srgbClr val="000000"/>
                </a:solidFill>
              </a:rPr>
              <a:t>Source : Chinese, Target: English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1900">
                <a:solidFill>
                  <a:srgbClr val="000000"/>
                </a:solidFill>
              </a:rPr>
              <a:t>Human (Blue) vs (Machine) Light Blue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r>
              <a:rPr lang="en-US" sz="1900">
                <a:solidFill>
                  <a:srgbClr val="000000"/>
                </a:solidFill>
              </a:rPr>
              <a:t>Observation: Human scores much better than Machine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r>
              <a:rPr lang="en-US" sz="1900">
                <a:solidFill>
                  <a:srgbClr val="000000"/>
                </a:solidFill>
              </a:rPr>
              <a:t>Conclusion: BLEU is useful for translation with great difference in quality.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"/>
            </a:pPr>
            <a:endParaRPr/>
          </a:p>
        </p:txBody>
      </p:sp>
      <p:pic>
        <p:nvPicPr>
          <p:cNvPr descr="" id="16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600200"/>
            <a:ext cx="6400800" cy="3143160"/>
          </a:xfrm>
          <a:prstGeom prst="rect">
            <a:avLst/>
          </a:prstGeom>
        </p:spPr>
      </p:pic>
    </p:spTree>
  </p:cSld>
  <p:timing>
    <p:tnLst>
      <p:par>
        <p:cTn dur="indefinite" id="153" nodeType="tmRoot" restart="never">
          <p:childTnLst>
            <p:seq>
              <p:cTn id="1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TextShape 1"/>
          <p:cNvSpPr txBox="1"/>
          <p:nvPr/>
        </p:nvSpPr>
        <p:spPr>
          <a:xfrm>
            <a:off x="457200" y="-228960"/>
            <a:ext cx="8503920" cy="11433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US" sz="3200"/>
              <a:t>Can it differentiate with very close quality?</a:t>
            </a:r>
            <a:endParaRPr/>
          </a:p>
        </p:txBody>
      </p:sp>
      <p:sp>
        <p:nvSpPr>
          <p:cNvPr id="1621" name="TextShape 2"/>
          <p:cNvSpPr txBox="1"/>
          <p:nvPr/>
        </p:nvSpPr>
        <p:spPr>
          <a:xfrm>
            <a:off x="1370160" y="1827360"/>
            <a:ext cx="3579840" cy="4115160"/>
          </a:xfrm>
          <a:prstGeom prst="rect">
            <a:avLst/>
          </a:prstGeom>
        </p:spPr>
        <p:txBody>
          <a:bodyPr bIns="46800" lIns="90000" rIns="90000" tIns="46800"/>
          <a:p>
            <a:endParaRPr/>
          </a:p>
        </p:txBody>
      </p:sp>
      <p:sp>
        <p:nvSpPr>
          <p:cNvPr id="1622" name="TextShape 3"/>
          <p:cNvSpPr txBox="1"/>
          <p:nvPr/>
        </p:nvSpPr>
        <p:spPr>
          <a:xfrm>
            <a:off x="5334120" y="1827360"/>
            <a:ext cx="334944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500">
                <a:solidFill>
                  <a:srgbClr val="000000"/>
                </a:solidFill>
              </a:rPr>
              <a:t>From BLEU: H2 &gt; H1 &gt; S3 &gt; S2 &gt; S1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500">
                <a:solidFill>
                  <a:srgbClr val="000000"/>
                </a:solidFill>
              </a:rPr>
              <a:t>Same as human judgment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100">
                <a:solidFill>
                  <a:srgbClr val="000000"/>
                </a:solidFill>
              </a:rPr>
              <a:t>Not shown in paper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500">
                <a:solidFill>
                  <a:srgbClr val="000000"/>
                </a:solidFill>
              </a:rPr>
              <a:t>Conclusion: It is still quite useful when quality is similar</a:t>
            </a:r>
            <a:endParaRPr/>
          </a:p>
        </p:txBody>
      </p:sp>
      <p:pic>
        <p:nvPicPr>
          <p:cNvPr descr="" id="16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523880"/>
            <a:ext cx="4343400" cy="4714920"/>
          </a:xfrm>
          <a:prstGeom prst="rect">
            <a:avLst/>
          </a:prstGeom>
        </p:spPr>
      </p:pic>
    </p:spTree>
  </p:cSld>
  <p:timing>
    <p:tnLst>
      <p:par>
        <p:cTn dur="indefinite" id="155" nodeType="tmRoot" restart="never">
          <p:childTnLst>
            <p:seq>
              <p:cTn id="1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CustomShape 1"/>
          <p:cNvSpPr/>
          <p:nvPr/>
        </p:nvSpPr>
        <p:spPr>
          <a:xfrm>
            <a:off x="380880" y="1219320"/>
            <a:ext cx="8228520" cy="1798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What does the use of BLEU suggest as a strategy for the construction of these statistical systems? </a:t>
            </a:r>
            <a:endParaRPr/>
          </a:p>
        </p:txBody>
      </p:sp>
      <p:sp>
        <p:nvSpPr>
          <p:cNvPr id="1625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1161-0161-4101-A121-D1B171B101A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626" name="TextShape 3"/>
          <p:cNvSpPr txBox="1"/>
          <p:nvPr/>
        </p:nvSpPr>
        <p:spPr>
          <a:xfrm>
            <a:off x="457200" y="-228960"/>
            <a:ext cx="8503920" cy="11433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US" sz="3200"/>
              <a:t>Question:</a:t>
            </a:r>
            <a:endParaRPr/>
          </a:p>
        </p:txBody>
      </p:sp>
    </p:spTree>
  </p:cSld>
  <p:timing>
    <p:tnLst>
      <p:par>
        <p:cTn dur="indefinite" id="157" nodeType="tmRoot" restart="never">
          <p:childTnLst>
            <p:seq>
              <p:cTn id="1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Phrase-Based Stat MT</a:t>
            </a:r>
            <a:endParaRPr/>
          </a:p>
        </p:txBody>
      </p:sp>
      <p:sp>
        <p:nvSpPr>
          <p:cNvPr id="1628" name="CustomShape 2"/>
          <p:cNvSpPr/>
          <p:nvPr/>
        </p:nvSpPr>
        <p:spPr>
          <a:xfrm>
            <a:off x="380880" y="787320"/>
            <a:ext cx="8228520" cy="3659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Turns out that word-based approaches don’t work all that well.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The basic premise in phrase-based MT is that the texts consists of phrases that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Need to be (1) translated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And (2) moved around</a:t>
            </a:r>
            <a:endParaRPr/>
          </a:p>
        </p:txBody>
      </p:sp>
      <p:pic>
        <p:nvPicPr>
          <p:cNvPr descr="" id="1629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40520" y="4464000"/>
            <a:ext cx="6399720" cy="1902240"/>
          </a:xfrm>
          <a:prstGeom prst="rect">
            <a:avLst/>
          </a:prstGeom>
        </p:spPr>
      </p:pic>
      <p:sp>
        <p:nvSpPr>
          <p:cNvPr id="1630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51A1F1-81F1-4131-A171-81C1C1F1315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59" nodeType="tmRoot" restart="never">
          <p:childTnLst>
            <p:seq>
              <p:cTn id="1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50" name="CustomShape 3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52" name="CustomShape 5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54" name="CustomShape 7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8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56" name="CustomShape 9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CustomShape 10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58" name="CustomShape 11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12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60" name="CustomShape 13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14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62" name="CustomShape 15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16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64" name="CustomShape 17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18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66" name="CustomShape 19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20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68" name="CustomShape 21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22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70" name="CustomShape 23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1" name="CustomShape 24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72" name="CustomShape 25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73" name="CustomShape 26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farok crrrok hihok yorok clok kantok ok-yurp</a:t>
            </a:r>
            <a:endParaRPr/>
          </a:p>
        </p:txBody>
      </p:sp>
      <p:sp>
        <p:nvSpPr>
          <p:cNvPr id="174" name="CustomShape 27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Phrase-Based MT</a:t>
            </a:r>
            <a:endParaRPr/>
          </a:p>
        </p:txBody>
      </p:sp>
      <p:sp>
        <p:nvSpPr>
          <p:cNvPr id="1632" name="CustomShape 2"/>
          <p:cNvSpPr/>
          <p:nvPr/>
        </p:nvSpPr>
        <p:spPr>
          <a:xfrm>
            <a:off x="380880" y="1219320"/>
            <a:ext cx="853344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The probability of such a translation is the product of the individual phrase translation probabilities and the movement probabilities.</a:t>
            </a:r>
            <a:endParaRPr/>
          </a:p>
        </p:txBody>
      </p:sp>
      <p:pic>
        <p:nvPicPr>
          <p:cNvPr descr="" id="1633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809880"/>
            <a:ext cx="7085520" cy="2107080"/>
          </a:xfrm>
          <a:prstGeom prst="rect">
            <a:avLst/>
          </a:prstGeom>
        </p:spPr>
      </p:pic>
      <p:sp>
        <p:nvSpPr>
          <p:cNvPr id="1634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3191-C1F1-4191-9191-115111D1813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61" nodeType="tmRoot" restart="never">
          <p:childTnLst>
            <p:seq>
              <p:cTn id="16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</a:t>
            </a:r>
            <a:endParaRPr/>
          </a:p>
        </p:txBody>
      </p:sp>
      <p:sp>
        <p:nvSpPr>
          <p:cNvPr id="1636" name="CustomShape 2"/>
          <p:cNvSpPr/>
          <p:nvPr/>
        </p:nvSpPr>
        <p:spPr>
          <a:xfrm>
            <a:off x="457200" y="1039320"/>
            <a:ext cx="8228520" cy="5269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Ok so now we have a good idea of which words translate to which other words.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Now we need to use that to get phrases and phrase translation probabilities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Lots of (ad hoc?) schemes for doing this...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Symmetrizing alignments works by first aligning twice (E, F) and (F,E).</a:t>
            </a:r>
            <a:endParaRPr/>
          </a:p>
        </p:txBody>
      </p:sp>
      <p:sp>
        <p:nvSpPr>
          <p:cNvPr id="1637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61B1C1-C121-41B1-8131-B1919121414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63" nodeType="tmRoot" restart="never">
          <p:childTnLst>
            <p:seq>
              <p:cTn id="16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(1)</a:t>
            </a:r>
            <a:endParaRPr/>
          </a:p>
        </p:txBody>
      </p:sp>
      <p:sp>
        <p:nvSpPr>
          <p:cNvPr id="1639" name="CustomShape 2"/>
          <p:cNvSpPr/>
          <p:nvPr/>
        </p:nvSpPr>
        <p:spPr>
          <a:xfrm>
            <a:off x="380880" y="1066680"/>
            <a:ext cx="8228520" cy="540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Align both ways, then intersect to get high precision alignments.</a:t>
            </a:r>
            <a:endParaRPr/>
          </a:p>
        </p:txBody>
      </p:sp>
      <p:pic>
        <p:nvPicPr>
          <p:cNvPr descr="" id="1640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057400"/>
            <a:ext cx="7237800" cy="4448520"/>
          </a:xfrm>
          <a:prstGeom prst="rect">
            <a:avLst/>
          </a:prstGeom>
        </p:spPr>
      </p:pic>
      <p:sp>
        <p:nvSpPr>
          <p:cNvPr id="1641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612111-C191-41B1-A121-C101D15151B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65" nodeType="tmRoot" restart="never">
          <p:childTnLst>
            <p:seq>
              <p:cTn id="16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4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733920" y="1219320"/>
            <a:ext cx="5409000" cy="4094640"/>
          </a:xfrm>
          <a:prstGeom prst="rect">
            <a:avLst/>
          </a:prstGeom>
        </p:spPr>
      </p:pic>
      <p:sp>
        <p:nvSpPr>
          <p:cNvPr id="1643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(2)</a:t>
            </a:r>
            <a:endParaRPr/>
          </a:p>
        </p:txBody>
      </p:sp>
      <p:sp>
        <p:nvSpPr>
          <p:cNvPr id="1644" name="CustomShape 2"/>
          <p:cNvSpPr/>
          <p:nvPr/>
        </p:nvSpPr>
        <p:spPr>
          <a:xfrm>
            <a:off x="228600" y="914400"/>
            <a:ext cx="373284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From these high precision points, add word alignments from the union of the original alignments. </a:t>
            </a:r>
            <a:endParaRPr/>
          </a:p>
        </p:txBody>
      </p:sp>
      <p:sp>
        <p:nvSpPr>
          <p:cNvPr id="1645" name="CustomShape 3"/>
          <p:cNvSpPr/>
          <p:nvPr/>
        </p:nvSpPr>
        <p:spPr>
          <a:xfrm>
            <a:off x="6994440" y="3809880"/>
            <a:ext cx="476640" cy="5194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+</a:t>
            </a:r>
            <a:endParaRPr/>
          </a:p>
        </p:txBody>
      </p:sp>
      <p:sp>
        <p:nvSpPr>
          <p:cNvPr id="1646" name="CustomShape 4"/>
          <p:cNvSpPr/>
          <p:nvPr/>
        </p:nvSpPr>
        <p:spPr>
          <a:xfrm>
            <a:off x="6004080" y="3352680"/>
            <a:ext cx="476640" cy="5194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+</a:t>
            </a:r>
            <a:endParaRPr/>
          </a:p>
        </p:txBody>
      </p:sp>
      <p:sp>
        <p:nvSpPr>
          <p:cNvPr id="1647" name="CustomShape 5"/>
          <p:cNvSpPr/>
          <p:nvPr/>
        </p:nvSpPr>
        <p:spPr>
          <a:xfrm>
            <a:off x="5546880" y="3352680"/>
            <a:ext cx="476640" cy="5194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+</a:t>
            </a:r>
            <a:endParaRPr/>
          </a:p>
        </p:txBody>
      </p:sp>
      <p:sp>
        <p:nvSpPr>
          <p:cNvPr id="1648" name="CustomShape 6"/>
          <p:cNvSpPr/>
          <p:nvPr/>
        </p:nvSpPr>
        <p:spPr>
          <a:xfrm>
            <a:off x="5029200" y="2362320"/>
            <a:ext cx="456120" cy="519480"/>
          </a:xfrm>
          <a:prstGeom prst="rect">
            <a:avLst/>
          </a:prstGeom>
          <a:gradFill>
            <a:gsLst>
              <a:gs pos="0">
                <a:srgbClr val="ede6fb"/>
              </a:gs>
              <a:gs pos="100000">
                <a:srgbClr val="bca2ee"/>
              </a:gs>
            </a:gsLst>
            <a:lin ang="5400000"/>
          </a:gradFill>
          <a:ln w="9360">
            <a:solidFill>
              <a:srgbClr val="5a009b"/>
            </a:solidFill>
            <a:miter/>
          </a:ln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+</a:t>
            </a:r>
            <a:endParaRPr/>
          </a:p>
        </p:txBody>
      </p:sp>
      <p:sp>
        <p:nvSpPr>
          <p:cNvPr id="1649" name="CustomShape 7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5191A1-0141-4131-9131-B19181D1118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67" nodeType="tmRoot" restart="never">
          <p:childTnLst>
            <p:seq>
              <p:cTn id="16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(3)</a:t>
            </a:r>
            <a:endParaRPr/>
          </a:p>
        </p:txBody>
      </p:sp>
      <p:sp>
        <p:nvSpPr>
          <p:cNvPr id="1651" name="CustomShape 2"/>
          <p:cNvSpPr/>
          <p:nvPr/>
        </p:nvSpPr>
        <p:spPr>
          <a:xfrm>
            <a:off x="380880" y="1219320"/>
            <a:ext cx="822852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These initial phrase alignments  can then be grown by fusing the word alignments such that...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Each proposed phrase alignment includes all the words in the component phrase alignments on each side (i.e. don’t split adjacent alignment pairs).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2d506b"/>
                </a:solidFill>
                <a:latin typeface="Tahoma"/>
                <a:ea typeface="ＭＳ Ｐゴシック"/>
              </a:rPr>
              <a:t>Including words as necessary that were not in the original set.</a:t>
            </a:r>
            <a:endParaRPr/>
          </a:p>
        </p:txBody>
      </p:sp>
      <p:sp>
        <p:nvSpPr>
          <p:cNvPr id="1652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21E161-21F1-4171-B191-B151E101C1A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69" nodeType="tmRoot" restart="never">
          <p:childTnLst>
            <p:seq>
              <p:cTn id="17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(3)</a:t>
            </a:r>
            <a:endParaRPr/>
          </a:p>
        </p:txBody>
      </p:sp>
      <p:pic>
        <p:nvPicPr>
          <p:cNvPr descr="" id="165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143000"/>
            <a:ext cx="6856920" cy="5190120"/>
          </a:xfrm>
          <a:prstGeom prst="rect">
            <a:avLst/>
          </a:prstGeom>
        </p:spPr>
      </p:pic>
      <p:sp>
        <p:nvSpPr>
          <p:cNvPr id="1655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418141-C191-4161-B111-6191311141A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71" nodeType="tmRoot" restart="never">
          <p:childTnLst>
            <p:seq>
              <p:cTn id="17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(3)</a:t>
            </a:r>
            <a:endParaRPr/>
          </a:p>
        </p:txBody>
      </p:sp>
      <p:pic>
        <p:nvPicPr>
          <p:cNvPr descr="" id="165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143000"/>
            <a:ext cx="6856920" cy="5190120"/>
          </a:xfrm>
          <a:prstGeom prst="rect">
            <a:avLst/>
          </a:prstGeom>
        </p:spPr>
      </p:pic>
      <p:sp>
        <p:nvSpPr>
          <p:cNvPr id="1658" name="CustomShape 2"/>
          <p:cNvSpPr/>
          <p:nvPr/>
        </p:nvSpPr>
        <p:spPr>
          <a:xfrm>
            <a:off x="2133720" y="1981080"/>
            <a:ext cx="1141920" cy="121824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59" name="CustomShape 3"/>
          <p:cNvSpPr/>
          <p:nvPr/>
        </p:nvSpPr>
        <p:spPr>
          <a:xfrm>
            <a:off x="6400800" y="5105520"/>
            <a:ext cx="1141920" cy="106560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60" name="CustomShape 4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D1C1-F1E1-4181-9141-1100B191216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73" nodeType="tmRoot" restart="never">
          <p:childTnLst>
            <p:seq>
              <p:cTn id="17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(3)</a:t>
            </a:r>
            <a:endParaRPr/>
          </a:p>
        </p:txBody>
      </p:sp>
      <p:pic>
        <p:nvPicPr>
          <p:cNvPr descr="" id="166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143000"/>
            <a:ext cx="6856920" cy="5190120"/>
          </a:xfrm>
          <a:prstGeom prst="rect">
            <a:avLst/>
          </a:prstGeom>
        </p:spPr>
      </p:pic>
      <p:sp>
        <p:nvSpPr>
          <p:cNvPr id="1663" name="CustomShape 2"/>
          <p:cNvSpPr/>
          <p:nvPr/>
        </p:nvSpPr>
        <p:spPr>
          <a:xfrm>
            <a:off x="2133720" y="1981080"/>
            <a:ext cx="1141920" cy="121824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64" name="CustomShape 3"/>
          <p:cNvSpPr/>
          <p:nvPr/>
        </p:nvSpPr>
        <p:spPr>
          <a:xfrm>
            <a:off x="6400800" y="5105520"/>
            <a:ext cx="1141920" cy="106560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65" name="CustomShape 4"/>
          <p:cNvSpPr/>
          <p:nvPr/>
        </p:nvSpPr>
        <p:spPr>
          <a:xfrm>
            <a:off x="2286000" y="2209680"/>
            <a:ext cx="913320" cy="91332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66" name="CustomShape 5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E12191-8151-41F1-A151-8141A101E19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75" nodeType="tmRoot" restart="never">
          <p:childTnLst>
            <p:seq>
              <p:cTn id="17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(3)</a:t>
            </a:r>
            <a:endParaRPr/>
          </a:p>
        </p:txBody>
      </p:sp>
      <p:pic>
        <p:nvPicPr>
          <p:cNvPr descr="" id="1668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143000"/>
            <a:ext cx="6856920" cy="5190120"/>
          </a:xfrm>
          <a:prstGeom prst="rect">
            <a:avLst/>
          </a:prstGeom>
        </p:spPr>
      </p:pic>
      <p:sp>
        <p:nvSpPr>
          <p:cNvPr id="1669" name="CustomShape 2"/>
          <p:cNvSpPr/>
          <p:nvPr/>
        </p:nvSpPr>
        <p:spPr>
          <a:xfrm>
            <a:off x="2133720" y="1981080"/>
            <a:ext cx="1141920" cy="175140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70" name="CustomShape 3"/>
          <p:cNvSpPr/>
          <p:nvPr/>
        </p:nvSpPr>
        <p:spPr>
          <a:xfrm>
            <a:off x="5181480" y="4495680"/>
            <a:ext cx="2361240" cy="167544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71" name="CustomShape 4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21C161-21D1-4141-B1E1-71819191816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77" nodeType="tmRoot" restart="never">
          <p:childTnLst>
            <p:seq>
              <p:cTn id="17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(3)</a:t>
            </a:r>
            <a:endParaRPr/>
          </a:p>
        </p:txBody>
      </p:sp>
      <p:pic>
        <p:nvPicPr>
          <p:cNvPr descr="" id="167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143000"/>
            <a:ext cx="6856920" cy="5190120"/>
          </a:xfrm>
          <a:prstGeom prst="rect">
            <a:avLst/>
          </a:prstGeom>
        </p:spPr>
      </p:pic>
      <p:sp>
        <p:nvSpPr>
          <p:cNvPr id="1674" name="CustomShape 2"/>
          <p:cNvSpPr/>
          <p:nvPr/>
        </p:nvSpPr>
        <p:spPr>
          <a:xfrm>
            <a:off x="2133720" y="1981080"/>
            <a:ext cx="1141920" cy="175140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75" name="CustomShape 3"/>
          <p:cNvSpPr/>
          <p:nvPr/>
        </p:nvSpPr>
        <p:spPr>
          <a:xfrm>
            <a:off x="5181480" y="4495680"/>
            <a:ext cx="2361240" cy="167544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76" name="CustomShape 4"/>
          <p:cNvSpPr/>
          <p:nvPr/>
        </p:nvSpPr>
        <p:spPr>
          <a:xfrm>
            <a:off x="3352680" y="3809880"/>
            <a:ext cx="4190040" cy="236124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77" name="CustomShape 5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21F131-2121-41E1-9141-31C1111151B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79" nodeType="tmRoot" restart="never">
          <p:childTnLst>
            <p:seq>
              <p:cTn id="18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43000" y="504036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76" name="CustomShape 2"/>
          <p:cNvSpPr/>
          <p:nvPr/>
        </p:nvSpPr>
        <p:spPr>
          <a:xfrm>
            <a:off x="5223240" y="16765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77" name="CustomShape 3"/>
          <p:cNvSpPr/>
          <p:nvPr/>
        </p:nvSpPr>
        <p:spPr>
          <a:xfrm>
            <a:off x="461016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78" name="CustomShape 4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80" name="CustomShape 6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82" name="CustomShape 8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9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84" name="CustomShape 10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86" name="CustomShape 12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" name="CustomShape 13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88" name="CustomShape 14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CustomShape 15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90" name="CustomShape 16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1" name="CustomShape 17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92" name="CustomShape 18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3" name="CustomShape 19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94" name="CustomShape 20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21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96" name="CustomShape 22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23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198" name="CustomShape 24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CustomShape 25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00" name="CustomShape 26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CustomShape 27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02" name="CustomShape 28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03" name="CustomShape 29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farok crrrok hihok yorok clok kantok ok-yurp</a:t>
            </a:r>
            <a:endParaRPr/>
          </a:p>
        </p:txBody>
      </p:sp>
      <p:sp>
        <p:nvSpPr>
          <p:cNvPr id="204" name="CustomShape 30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205" name="CustomShape 3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41D151-31E1-4161-B191-B1711141B17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Discovering Phrases (3)</a:t>
            </a:r>
            <a:endParaRPr/>
          </a:p>
        </p:txBody>
      </p:sp>
      <p:pic>
        <p:nvPicPr>
          <p:cNvPr descr="" id="167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143000"/>
            <a:ext cx="6856920" cy="5190120"/>
          </a:xfrm>
          <a:prstGeom prst="rect">
            <a:avLst/>
          </a:prstGeom>
        </p:spPr>
      </p:pic>
      <p:sp>
        <p:nvSpPr>
          <p:cNvPr id="1680" name="CustomShape 2"/>
          <p:cNvSpPr/>
          <p:nvPr/>
        </p:nvSpPr>
        <p:spPr>
          <a:xfrm>
            <a:off x="2133720" y="1981080"/>
            <a:ext cx="1141920" cy="175140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81" name="CustomShape 3"/>
          <p:cNvSpPr/>
          <p:nvPr/>
        </p:nvSpPr>
        <p:spPr>
          <a:xfrm>
            <a:off x="5181480" y="4495680"/>
            <a:ext cx="2361240" cy="167544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82" name="CustomShape 4"/>
          <p:cNvSpPr/>
          <p:nvPr/>
        </p:nvSpPr>
        <p:spPr>
          <a:xfrm>
            <a:off x="3352680" y="3809880"/>
            <a:ext cx="4190040" cy="236124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83" name="CustomShape 5"/>
          <p:cNvSpPr/>
          <p:nvPr/>
        </p:nvSpPr>
        <p:spPr>
          <a:xfrm>
            <a:off x="2209680" y="2057400"/>
            <a:ext cx="5333040" cy="4113720"/>
          </a:xfrm>
          <a:prstGeom prst="rect">
            <a:avLst/>
          </a:prstGeom>
          <a:solidFill>
            <a:srgbClr val="981535"/>
          </a:solidFill>
          <a:ln w="9360">
            <a:solidFill>
              <a:srgbClr val="000000"/>
            </a:solidFill>
            <a:miter/>
          </a:ln>
        </p:spPr>
      </p:sp>
      <p:sp>
        <p:nvSpPr>
          <p:cNvPr id="1684" name="CustomShape 6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2151-2161-41C1-8151-C191C16111F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81" nodeType="tmRoot" restart="never">
          <p:childTnLst>
            <p:seq>
              <p:cTn id="18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Phrase Translation</a:t>
            </a:r>
            <a:endParaRPr/>
          </a:p>
        </p:txBody>
      </p:sp>
      <p:sp>
        <p:nvSpPr>
          <p:cNvPr id="1686" name="CustomShape 2"/>
          <p:cNvSpPr/>
          <p:nvPr/>
        </p:nvSpPr>
        <p:spPr>
          <a:xfrm>
            <a:off x="380880" y="1219320"/>
            <a:ext cx="822852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3200">
                <a:solidFill>
                  <a:srgbClr val="590a0e"/>
                </a:solidFill>
                <a:latin typeface="Tahoma"/>
                <a:ea typeface="ＭＳ Ｐゴシック"/>
              </a:rPr>
              <a:t>Given such phrases we can get the required counts for our translation model from </a:t>
            </a:r>
            <a:endParaRPr/>
          </a:p>
        </p:txBody>
      </p:sp>
      <p:pic>
        <p:nvPicPr>
          <p:cNvPr descr="" id="16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895480"/>
            <a:ext cx="6856920" cy="1621440"/>
          </a:xfrm>
          <a:prstGeom prst="rect">
            <a:avLst/>
          </a:prstGeom>
        </p:spPr>
      </p:pic>
      <p:sp>
        <p:nvSpPr>
          <p:cNvPr id="1688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010181-A1F1-4121-A1E1-011191A1C1A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83" nodeType="tmRoot" restart="never">
          <p:childTnLst>
            <p:seq>
              <p:cTn id="18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CustomShape 1"/>
          <p:cNvSpPr/>
          <p:nvPr/>
        </p:nvSpPr>
        <p:spPr>
          <a:xfrm>
            <a:off x="76320" y="0"/>
            <a:ext cx="8914320" cy="1065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181813"/>
                </a:solidFill>
                <a:latin typeface="Verdana"/>
                <a:ea typeface="ＭＳ Ｐゴシック"/>
              </a:rPr>
              <a:t>Next Time</a:t>
            </a:r>
            <a:endParaRPr/>
          </a:p>
        </p:txBody>
      </p:sp>
      <p:sp>
        <p:nvSpPr>
          <p:cNvPr id="1690" name="CustomShape 2"/>
          <p:cNvSpPr/>
          <p:nvPr/>
        </p:nvSpPr>
        <p:spPr>
          <a:xfrm>
            <a:off x="380880" y="1219320"/>
            <a:ext cx="8228520" cy="525672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  <a:ea typeface="ＭＳ Ｐゴシック"/>
              </a:rPr>
              <a:t>It's unclear what we should do next...</a:t>
            </a:r>
            <a:endParaRPr/>
          </a:p>
        </p:txBody>
      </p:sp>
      <p:sp>
        <p:nvSpPr>
          <p:cNvPr id="1691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9121C1-1151-41B1-9151-31712141319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dur="indefinite" id="185" nodeType="tmRoot" restart="never">
          <p:childTnLst>
            <p:seq>
              <p:cTn id="18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105520" y="2220840"/>
            <a:ext cx="30384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207" name="CustomShape 2"/>
          <p:cNvSpPr/>
          <p:nvPr/>
        </p:nvSpPr>
        <p:spPr>
          <a:xfrm>
            <a:off x="1066680" y="5573520"/>
            <a:ext cx="303840" cy="292680"/>
          </a:xfrm>
          <a:prstGeom prst="rect">
            <a:avLst/>
          </a:prstGeom>
          <a:solidFill>
            <a:srgbClr val="92d050"/>
          </a:solidFill>
        </p:spPr>
      </p:sp>
      <p:sp>
        <p:nvSpPr>
          <p:cNvPr id="208" name="CustomShape 3"/>
          <p:cNvSpPr/>
          <p:nvPr/>
        </p:nvSpPr>
        <p:spPr>
          <a:xfrm>
            <a:off x="1143000" y="504036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209" name="CustomShape 4"/>
          <p:cNvSpPr/>
          <p:nvPr/>
        </p:nvSpPr>
        <p:spPr>
          <a:xfrm>
            <a:off x="5223240" y="16765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210" name="CustomShape 5"/>
          <p:cNvSpPr/>
          <p:nvPr/>
        </p:nvSpPr>
        <p:spPr>
          <a:xfrm>
            <a:off x="4610160" y="1219320"/>
            <a:ext cx="570600" cy="37044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211" name="CustomShape 6"/>
          <p:cNvSpPr/>
          <p:nvPr/>
        </p:nvSpPr>
        <p:spPr>
          <a:xfrm>
            <a:off x="195480" y="168120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1a. ok-voon ororok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1b. at-voon bichat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2" name="CustomShape 7"/>
          <p:cNvSpPr/>
          <p:nvPr/>
        </p:nvSpPr>
        <p:spPr>
          <a:xfrm>
            <a:off x="83160" y="168120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13" name="CustomShape 8"/>
          <p:cNvSpPr/>
          <p:nvPr/>
        </p:nvSpPr>
        <p:spPr>
          <a:xfrm>
            <a:off x="4353480" y="168120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7a. lalok farok ororok lalok sprok izok enemok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7b. wat jjat bichat wat dat vat eneat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CustomShape 9"/>
          <p:cNvSpPr/>
          <p:nvPr/>
        </p:nvSpPr>
        <p:spPr>
          <a:xfrm>
            <a:off x="4241520" y="168120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15" name="CustomShape 10"/>
          <p:cNvSpPr/>
          <p:nvPr/>
        </p:nvSpPr>
        <p:spPr>
          <a:xfrm>
            <a:off x="195480" y="2603520"/>
            <a:ext cx="393084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2a. ok-drubel ok-voon anok plok sprok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2b. at-drubel at-voon pippat rrat dat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6" name="CustomShape 11"/>
          <p:cNvSpPr/>
          <p:nvPr/>
        </p:nvSpPr>
        <p:spPr>
          <a:xfrm>
            <a:off x="83160" y="2603520"/>
            <a:ext cx="415548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17" name="CustomShape 12"/>
          <p:cNvSpPr/>
          <p:nvPr/>
        </p:nvSpPr>
        <p:spPr>
          <a:xfrm>
            <a:off x="4353480" y="2603520"/>
            <a:ext cx="4668480" cy="9198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8a. lalok brok anok plok 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8b. iat lat pippat rrat nnat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8" name="CustomShape 13"/>
          <p:cNvSpPr/>
          <p:nvPr/>
        </p:nvSpPr>
        <p:spPr>
          <a:xfrm>
            <a:off x="4241520" y="2603520"/>
            <a:ext cx="4891320" cy="919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19" name="CustomShape 14"/>
          <p:cNvSpPr/>
          <p:nvPr/>
        </p:nvSpPr>
        <p:spPr>
          <a:xfrm>
            <a:off x="195480" y="35258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3a. erok sprok izok hihok ghirok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3b. totat dat arrat vat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0" name="CustomShape 15"/>
          <p:cNvSpPr/>
          <p:nvPr/>
        </p:nvSpPr>
        <p:spPr>
          <a:xfrm>
            <a:off x="83160" y="35258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21" name="CustomShape 16"/>
          <p:cNvSpPr/>
          <p:nvPr/>
        </p:nvSpPr>
        <p:spPr>
          <a:xfrm>
            <a:off x="4353480" y="35258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9a. wiwok nok izok kantok ok-yurp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9b. totat nnat quat oloat at-yurp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2" name="CustomShape 17"/>
          <p:cNvSpPr/>
          <p:nvPr/>
        </p:nvSpPr>
        <p:spPr>
          <a:xfrm>
            <a:off x="4241520" y="35258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23" name="CustomShape 18"/>
          <p:cNvSpPr/>
          <p:nvPr/>
        </p:nvSpPr>
        <p:spPr>
          <a:xfrm>
            <a:off x="195480" y="428004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4a. ok-voon anok drok brok jok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4b. at-voon krat pippat sat lat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4" name="CustomShape 19"/>
          <p:cNvSpPr/>
          <p:nvPr/>
        </p:nvSpPr>
        <p:spPr>
          <a:xfrm>
            <a:off x="83160" y="428004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25" name="CustomShape 20"/>
          <p:cNvSpPr/>
          <p:nvPr/>
        </p:nvSpPr>
        <p:spPr>
          <a:xfrm>
            <a:off x="4353480" y="428004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10a. lalok mok nok yorok ghirok clok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10b. wat nnat gat mat bat hilat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CustomShape 21"/>
          <p:cNvSpPr/>
          <p:nvPr/>
        </p:nvSpPr>
        <p:spPr>
          <a:xfrm>
            <a:off x="4241520" y="428004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27" name="CustomShape 22"/>
          <p:cNvSpPr/>
          <p:nvPr/>
        </p:nvSpPr>
        <p:spPr>
          <a:xfrm>
            <a:off x="195480" y="5035680"/>
            <a:ext cx="393084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5a. wiwok farok izok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5b. totat jjat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23"/>
          <p:cNvSpPr/>
          <p:nvPr/>
        </p:nvSpPr>
        <p:spPr>
          <a:xfrm>
            <a:off x="83160" y="5035680"/>
            <a:ext cx="415548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29" name="CustomShape 24"/>
          <p:cNvSpPr/>
          <p:nvPr/>
        </p:nvSpPr>
        <p:spPr>
          <a:xfrm>
            <a:off x="4353480" y="5035680"/>
            <a:ext cx="4668480" cy="751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11a. lalok nok crrrok hihok yorok zanzanok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11b. wat nnat arrat mat zanzanat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0" name="CustomShape 25"/>
          <p:cNvSpPr/>
          <p:nvPr/>
        </p:nvSpPr>
        <p:spPr>
          <a:xfrm>
            <a:off x="4241520" y="5035680"/>
            <a:ext cx="4891320" cy="7513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31" name="CustomShape 26"/>
          <p:cNvSpPr/>
          <p:nvPr/>
        </p:nvSpPr>
        <p:spPr>
          <a:xfrm>
            <a:off x="195480" y="5789520"/>
            <a:ext cx="393084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6a. lalok sprok izok jok stok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6b. wat dat krat quat cat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2" name="CustomShape 27"/>
          <p:cNvSpPr/>
          <p:nvPr/>
        </p:nvSpPr>
        <p:spPr>
          <a:xfrm>
            <a:off x="83160" y="5789520"/>
            <a:ext cx="415548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33" name="CustomShape 28"/>
          <p:cNvSpPr/>
          <p:nvPr/>
        </p:nvSpPr>
        <p:spPr>
          <a:xfrm>
            <a:off x="4353480" y="5789520"/>
            <a:ext cx="4668480" cy="7531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12a. lalok rarok nok izok hihok mok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12b. wat nnat forat arrat vat gat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4" name="CustomShape 29"/>
          <p:cNvSpPr/>
          <p:nvPr/>
        </p:nvSpPr>
        <p:spPr>
          <a:xfrm>
            <a:off x="4241520" y="5789520"/>
            <a:ext cx="4891320" cy="75312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35" name="CustomShape 30"/>
          <p:cNvSpPr/>
          <p:nvPr/>
        </p:nvSpPr>
        <p:spPr>
          <a:xfrm>
            <a:off x="76320" y="1676520"/>
            <a:ext cx="9066600" cy="4870800"/>
          </a:xfrm>
          <a:prstGeom prst="rect">
            <a:avLst/>
          </a:prstGeom>
          <a:ln w="9360">
            <a:solidFill>
              <a:srgbClr val="a0a0a0"/>
            </a:solidFill>
            <a:miter/>
          </a:ln>
        </p:spPr>
      </p:sp>
      <p:sp>
        <p:nvSpPr>
          <p:cNvPr id="236" name="CustomShape 31"/>
          <p:cNvSpPr/>
          <p:nvPr/>
        </p:nvSpPr>
        <p:spPr>
          <a:xfrm>
            <a:off x="192960" y="1219320"/>
            <a:ext cx="8903880" cy="367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Your assignment, translate this to Arcturan:   </a:t>
            </a:r>
            <a:r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farok crrrok hihok yorok clok kantok ok-yurp</a:t>
            </a:r>
            <a:endParaRPr/>
          </a:p>
        </p:txBody>
      </p:sp>
      <p:sp>
        <p:nvSpPr>
          <p:cNvPr id="237" name="CustomShape 32"/>
          <p:cNvSpPr/>
          <p:nvPr/>
        </p:nvSpPr>
        <p:spPr>
          <a:xfrm>
            <a:off x="457200" y="228600"/>
            <a:ext cx="8228520" cy="9133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Centauri/Arcturan (Knight 1997)</a:t>
            </a:r>
            <a:endParaRPr/>
          </a:p>
        </p:txBody>
      </p:sp>
      <p:sp>
        <p:nvSpPr>
          <p:cNvPr id="238" name="CustomShape 3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B121D1-F161-4191-B1D1-71C151F1C12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239" name="Line 34"/>
          <p:cNvSpPr/>
          <p:nvPr/>
        </p:nvSpPr>
        <p:spPr>
          <a:xfrm flipH="1">
            <a:off x="1218960" y="5411520"/>
            <a:ext cx="152640" cy="16200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240" name="Line 35"/>
          <p:cNvSpPr/>
          <p:nvPr/>
        </p:nvSpPr>
        <p:spPr>
          <a:xfrm flipH="1">
            <a:off x="5333760" y="2047680"/>
            <a:ext cx="76320" cy="17316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