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91" r:id="rId3"/>
    <p:sldId id="289" r:id="rId4"/>
    <p:sldId id="277" r:id="rId5"/>
    <p:sldId id="278" r:id="rId6"/>
    <p:sldId id="258" r:id="rId7"/>
    <p:sldId id="271" r:id="rId8"/>
    <p:sldId id="282" r:id="rId9"/>
    <p:sldId id="262" r:id="rId10"/>
    <p:sldId id="279" r:id="rId11"/>
    <p:sldId id="264" r:id="rId12"/>
    <p:sldId id="280" r:id="rId13"/>
    <p:sldId id="292" r:id="rId14"/>
    <p:sldId id="281" r:id="rId15"/>
    <p:sldId id="295" r:id="rId16"/>
    <p:sldId id="286" r:id="rId17"/>
    <p:sldId id="266" r:id="rId18"/>
    <p:sldId id="269" r:id="rId19"/>
    <p:sldId id="287" r:id="rId20"/>
    <p:sldId id="285" r:id="rId21"/>
    <p:sldId id="275" r:id="rId22"/>
    <p:sldId id="284"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D415"/>
    <a:srgbClr val="04ED08"/>
    <a:srgbClr val="5C739C"/>
    <a:srgbClr val="FC0107"/>
    <a:srgbClr val="FD6666"/>
    <a:srgbClr val="4A5957"/>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29" autoAdjust="0"/>
    <p:restoredTop sz="94660"/>
  </p:normalViewPr>
  <p:slideViewPr>
    <p:cSldViewPr snapToGrid="0">
      <p:cViewPr varScale="1">
        <p:scale>
          <a:sx n="160" d="100"/>
          <a:sy n="160" d="100"/>
        </p:scale>
        <p:origin x="174"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9796-9316-426F-95EC-63106F5B0A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95529E-4C3F-4C87-9FF0-BD85DB749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C3EC74-F5B8-4A6B-AB1B-BFC2683C5A33}"/>
              </a:ext>
            </a:extLst>
          </p:cNvPr>
          <p:cNvSpPr>
            <a:spLocks noGrp="1"/>
          </p:cNvSpPr>
          <p:nvPr>
            <p:ph type="dt" sz="half" idx="10"/>
          </p:nvPr>
        </p:nvSpPr>
        <p:spPr/>
        <p:txBody>
          <a:bodyPr/>
          <a:lstStyle/>
          <a:p>
            <a:fld id="{CA365A23-D275-4D5C-A163-A5AA11A9E6CE}" type="datetimeFigureOut">
              <a:rPr lang="en-US" smtClean="0"/>
              <a:t>6/11/2020</a:t>
            </a:fld>
            <a:endParaRPr lang="en-US"/>
          </a:p>
        </p:txBody>
      </p:sp>
      <p:sp>
        <p:nvSpPr>
          <p:cNvPr id="5" name="Footer Placeholder 4">
            <a:extLst>
              <a:ext uri="{FF2B5EF4-FFF2-40B4-BE49-F238E27FC236}">
                <a16:creationId xmlns:a16="http://schemas.microsoft.com/office/drawing/2014/main" id="{EA42288F-51E8-41A0-BFF7-395732F19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C1DED-9345-46C8-BEEE-64D3838074B3}"/>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21291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F1FC-277B-4E25-88AC-8ABEDC52DE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ED02E8-5F26-483F-9D52-86E83CE2C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7CF07-1737-471F-9A4E-0913595107DF}"/>
              </a:ext>
            </a:extLst>
          </p:cNvPr>
          <p:cNvSpPr>
            <a:spLocks noGrp="1"/>
          </p:cNvSpPr>
          <p:nvPr>
            <p:ph type="dt" sz="half" idx="10"/>
          </p:nvPr>
        </p:nvSpPr>
        <p:spPr/>
        <p:txBody>
          <a:bodyPr/>
          <a:lstStyle/>
          <a:p>
            <a:fld id="{CA365A23-D275-4D5C-A163-A5AA11A9E6CE}" type="datetimeFigureOut">
              <a:rPr lang="en-US" smtClean="0"/>
              <a:t>6/11/2020</a:t>
            </a:fld>
            <a:endParaRPr lang="en-US"/>
          </a:p>
        </p:txBody>
      </p:sp>
      <p:sp>
        <p:nvSpPr>
          <p:cNvPr id="5" name="Footer Placeholder 4">
            <a:extLst>
              <a:ext uri="{FF2B5EF4-FFF2-40B4-BE49-F238E27FC236}">
                <a16:creationId xmlns:a16="http://schemas.microsoft.com/office/drawing/2014/main" id="{ACD229F5-9680-4D82-890E-F7696684D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BCEC0-28D1-4068-8B9A-ABA499E26296}"/>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124795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AFA7B-F839-424A-B233-E543A5980D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393F56-889D-4A95-9686-DE117C37A3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61FAF-754C-4EFC-8314-040950AD1671}"/>
              </a:ext>
            </a:extLst>
          </p:cNvPr>
          <p:cNvSpPr>
            <a:spLocks noGrp="1"/>
          </p:cNvSpPr>
          <p:nvPr>
            <p:ph type="dt" sz="half" idx="10"/>
          </p:nvPr>
        </p:nvSpPr>
        <p:spPr/>
        <p:txBody>
          <a:bodyPr/>
          <a:lstStyle/>
          <a:p>
            <a:fld id="{CA365A23-D275-4D5C-A163-A5AA11A9E6CE}" type="datetimeFigureOut">
              <a:rPr lang="en-US" smtClean="0"/>
              <a:t>6/11/2020</a:t>
            </a:fld>
            <a:endParaRPr lang="en-US"/>
          </a:p>
        </p:txBody>
      </p:sp>
      <p:sp>
        <p:nvSpPr>
          <p:cNvPr id="5" name="Footer Placeholder 4">
            <a:extLst>
              <a:ext uri="{FF2B5EF4-FFF2-40B4-BE49-F238E27FC236}">
                <a16:creationId xmlns:a16="http://schemas.microsoft.com/office/drawing/2014/main" id="{E6F00F47-B3E5-491C-94D8-F8941FC97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4305C-A53A-48B7-9525-029853A0E1A5}"/>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815922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32B3-BFB4-4945-86A6-10BF60279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72E197-6E6C-4ACA-8C76-BEBC636891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ABDF7-361D-44D9-97C1-00B2E603A7A4}"/>
              </a:ext>
            </a:extLst>
          </p:cNvPr>
          <p:cNvSpPr>
            <a:spLocks noGrp="1"/>
          </p:cNvSpPr>
          <p:nvPr>
            <p:ph type="dt" sz="half" idx="10"/>
          </p:nvPr>
        </p:nvSpPr>
        <p:spPr/>
        <p:txBody>
          <a:bodyPr/>
          <a:lstStyle/>
          <a:p>
            <a:fld id="{CA365A23-D275-4D5C-A163-A5AA11A9E6CE}" type="datetimeFigureOut">
              <a:rPr lang="en-US" smtClean="0"/>
              <a:t>6/11/2020</a:t>
            </a:fld>
            <a:endParaRPr lang="en-US"/>
          </a:p>
        </p:txBody>
      </p:sp>
      <p:sp>
        <p:nvSpPr>
          <p:cNvPr id="5" name="Footer Placeholder 4">
            <a:extLst>
              <a:ext uri="{FF2B5EF4-FFF2-40B4-BE49-F238E27FC236}">
                <a16:creationId xmlns:a16="http://schemas.microsoft.com/office/drawing/2014/main" id="{587A8E63-4202-4F87-958C-13F2C561C5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970BB-6348-4621-A662-E93D7EAFDC0A}"/>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08992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D5E3-2B6F-43EF-9044-C32F1467E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D40049-0927-4A5C-9080-5395B5C80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7932CA-379F-41C3-BE42-A006CA8BD103}"/>
              </a:ext>
            </a:extLst>
          </p:cNvPr>
          <p:cNvSpPr>
            <a:spLocks noGrp="1"/>
          </p:cNvSpPr>
          <p:nvPr>
            <p:ph type="dt" sz="half" idx="10"/>
          </p:nvPr>
        </p:nvSpPr>
        <p:spPr/>
        <p:txBody>
          <a:bodyPr/>
          <a:lstStyle/>
          <a:p>
            <a:fld id="{CA365A23-D275-4D5C-A163-A5AA11A9E6CE}" type="datetimeFigureOut">
              <a:rPr lang="en-US" smtClean="0"/>
              <a:t>6/11/2020</a:t>
            </a:fld>
            <a:endParaRPr lang="en-US"/>
          </a:p>
        </p:txBody>
      </p:sp>
      <p:sp>
        <p:nvSpPr>
          <p:cNvPr id="5" name="Footer Placeholder 4">
            <a:extLst>
              <a:ext uri="{FF2B5EF4-FFF2-40B4-BE49-F238E27FC236}">
                <a16:creationId xmlns:a16="http://schemas.microsoft.com/office/drawing/2014/main" id="{BBFFAABF-DE68-4C29-A831-6F3736B7A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9AAFA-D4A8-4F25-9AE3-63459D513FEB}"/>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240876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52712-83DA-4FDE-81E9-D67F9AEB2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BF926-9738-4D2D-9E2D-53F1EC7C6B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A264D8-68B0-4927-A7CF-ABEE75C7AE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1450C1-6A8E-40D5-BB18-E2E9283ECE25}"/>
              </a:ext>
            </a:extLst>
          </p:cNvPr>
          <p:cNvSpPr>
            <a:spLocks noGrp="1"/>
          </p:cNvSpPr>
          <p:nvPr>
            <p:ph type="dt" sz="half" idx="10"/>
          </p:nvPr>
        </p:nvSpPr>
        <p:spPr/>
        <p:txBody>
          <a:bodyPr/>
          <a:lstStyle/>
          <a:p>
            <a:fld id="{CA365A23-D275-4D5C-A163-A5AA11A9E6CE}" type="datetimeFigureOut">
              <a:rPr lang="en-US" smtClean="0"/>
              <a:t>6/11/2020</a:t>
            </a:fld>
            <a:endParaRPr lang="en-US"/>
          </a:p>
        </p:txBody>
      </p:sp>
      <p:sp>
        <p:nvSpPr>
          <p:cNvPr id="6" name="Footer Placeholder 5">
            <a:extLst>
              <a:ext uri="{FF2B5EF4-FFF2-40B4-BE49-F238E27FC236}">
                <a16:creationId xmlns:a16="http://schemas.microsoft.com/office/drawing/2014/main" id="{9E8960E5-B985-4847-8103-C7E0FD616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E14AC-87ED-457C-87CF-8800202279B2}"/>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62050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0E63-EB86-45C6-805A-63FBB35D38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F092B7-FF3C-44B2-995E-001E29738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B30BF-54FB-4BDC-8A0B-96E9D2FF60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13EAC2-ED4B-4095-A4CC-B719CC23B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D570CB-BD03-47A7-B680-991F3D6256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02683-BDE6-4302-8D24-AE40B6926453}"/>
              </a:ext>
            </a:extLst>
          </p:cNvPr>
          <p:cNvSpPr>
            <a:spLocks noGrp="1"/>
          </p:cNvSpPr>
          <p:nvPr>
            <p:ph type="dt" sz="half" idx="10"/>
          </p:nvPr>
        </p:nvSpPr>
        <p:spPr/>
        <p:txBody>
          <a:bodyPr/>
          <a:lstStyle/>
          <a:p>
            <a:fld id="{CA365A23-D275-4D5C-A163-A5AA11A9E6CE}" type="datetimeFigureOut">
              <a:rPr lang="en-US" smtClean="0"/>
              <a:t>6/11/2020</a:t>
            </a:fld>
            <a:endParaRPr lang="en-US"/>
          </a:p>
        </p:txBody>
      </p:sp>
      <p:sp>
        <p:nvSpPr>
          <p:cNvPr id="8" name="Footer Placeholder 7">
            <a:extLst>
              <a:ext uri="{FF2B5EF4-FFF2-40B4-BE49-F238E27FC236}">
                <a16:creationId xmlns:a16="http://schemas.microsoft.com/office/drawing/2014/main" id="{F72A7A48-72D9-447E-8188-7BAFB6F3AC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383B1D-05E2-44BD-BF25-2F67940F6316}"/>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267202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6505-7150-4EB4-8828-D758249822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70F59E-36CD-472A-A918-B5B1FD434A4C}"/>
              </a:ext>
            </a:extLst>
          </p:cNvPr>
          <p:cNvSpPr>
            <a:spLocks noGrp="1"/>
          </p:cNvSpPr>
          <p:nvPr>
            <p:ph type="dt" sz="half" idx="10"/>
          </p:nvPr>
        </p:nvSpPr>
        <p:spPr/>
        <p:txBody>
          <a:bodyPr/>
          <a:lstStyle/>
          <a:p>
            <a:fld id="{CA365A23-D275-4D5C-A163-A5AA11A9E6CE}" type="datetimeFigureOut">
              <a:rPr lang="en-US" smtClean="0"/>
              <a:t>6/11/2020</a:t>
            </a:fld>
            <a:endParaRPr lang="en-US"/>
          </a:p>
        </p:txBody>
      </p:sp>
      <p:sp>
        <p:nvSpPr>
          <p:cNvPr id="4" name="Footer Placeholder 3">
            <a:extLst>
              <a:ext uri="{FF2B5EF4-FFF2-40B4-BE49-F238E27FC236}">
                <a16:creationId xmlns:a16="http://schemas.microsoft.com/office/drawing/2014/main" id="{280A6B45-7C6D-44C5-9FB4-0224BF7D0B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1DEBE3-1D90-4DD0-9396-953CF07BEA9B}"/>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08875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3C5C3-0440-4EAF-927C-A04F7DE5C09F}"/>
              </a:ext>
            </a:extLst>
          </p:cNvPr>
          <p:cNvSpPr>
            <a:spLocks noGrp="1"/>
          </p:cNvSpPr>
          <p:nvPr>
            <p:ph type="dt" sz="half" idx="10"/>
          </p:nvPr>
        </p:nvSpPr>
        <p:spPr/>
        <p:txBody>
          <a:bodyPr/>
          <a:lstStyle/>
          <a:p>
            <a:fld id="{CA365A23-D275-4D5C-A163-A5AA11A9E6CE}" type="datetimeFigureOut">
              <a:rPr lang="en-US" smtClean="0"/>
              <a:t>6/11/2020</a:t>
            </a:fld>
            <a:endParaRPr lang="en-US"/>
          </a:p>
        </p:txBody>
      </p:sp>
      <p:sp>
        <p:nvSpPr>
          <p:cNvPr id="3" name="Footer Placeholder 2">
            <a:extLst>
              <a:ext uri="{FF2B5EF4-FFF2-40B4-BE49-F238E27FC236}">
                <a16:creationId xmlns:a16="http://schemas.microsoft.com/office/drawing/2014/main" id="{C6EE54B4-1D98-4B18-953F-E497F36592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688A15-27AF-454B-9788-4102D4F0CEB9}"/>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99735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4300-415A-476D-9D22-A0415317F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3F330-ED97-49B4-8EF7-3F122B7DC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CA2DF-8067-4F44-B874-DE8CD808B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D1285-FD25-4A24-B4FF-849D010341B4}"/>
              </a:ext>
            </a:extLst>
          </p:cNvPr>
          <p:cNvSpPr>
            <a:spLocks noGrp="1"/>
          </p:cNvSpPr>
          <p:nvPr>
            <p:ph type="dt" sz="half" idx="10"/>
          </p:nvPr>
        </p:nvSpPr>
        <p:spPr/>
        <p:txBody>
          <a:bodyPr/>
          <a:lstStyle/>
          <a:p>
            <a:fld id="{CA365A23-D275-4D5C-A163-A5AA11A9E6CE}" type="datetimeFigureOut">
              <a:rPr lang="en-US" smtClean="0"/>
              <a:t>6/11/2020</a:t>
            </a:fld>
            <a:endParaRPr lang="en-US"/>
          </a:p>
        </p:txBody>
      </p:sp>
      <p:sp>
        <p:nvSpPr>
          <p:cNvPr id="6" name="Footer Placeholder 5">
            <a:extLst>
              <a:ext uri="{FF2B5EF4-FFF2-40B4-BE49-F238E27FC236}">
                <a16:creationId xmlns:a16="http://schemas.microsoft.com/office/drawing/2014/main" id="{20442A1C-1177-48BE-B636-C1C024BC6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713E4-EA49-4189-AAC8-64F3B047ABBC}"/>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00727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15BC-277B-4F23-A00D-BDD4D49D7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16067E-E5B6-494F-A124-2E072EF6D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B0162B-2262-4785-BAC0-76733E63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053D0C-D130-4DAA-8D90-27E5535638C0}"/>
              </a:ext>
            </a:extLst>
          </p:cNvPr>
          <p:cNvSpPr>
            <a:spLocks noGrp="1"/>
          </p:cNvSpPr>
          <p:nvPr>
            <p:ph type="dt" sz="half" idx="10"/>
          </p:nvPr>
        </p:nvSpPr>
        <p:spPr/>
        <p:txBody>
          <a:bodyPr/>
          <a:lstStyle/>
          <a:p>
            <a:fld id="{CA365A23-D275-4D5C-A163-A5AA11A9E6CE}" type="datetimeFigureOut">
              <a:rPr lang="en-US" smtClean="0"/>
              <a:t>6/11/2020</a:t>
            </a:fld>
            <a:endParaRPr lang="en-US"/>
          </a:p>
        </p:txBody>
      </p:sp>
      <p:sp>
        <p:nvSpPr>
          <p:cNvPr id="6" name="Footer Placeholder 5">
            <a:extLst>
              <a:ext uri="{FF2B5EF4-FFF2-40B4-BE49-F238E27FC236}">
                <a16:creationId xmlns:a16="http://schemas.microsoft.com/office/drawing/2014/main" id="{BB11CE72-7CC6-4638-AD5E-690427D74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C149E-A51F-4F40-B94D-FF0535D5C327}"/>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69624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83275-164B-410A-B049-31F1FC648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97C43D-7D90-43DB-B541-947AA1DD4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1FDA0-BA1A-4CE3-A8A3-604966E285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65A23-D275-4D5C-A163-A5AA11A9E6CE}" type="datetimeFigureOut">
              <a:rPr lang="en-US" smtClean="0"/>
              <a:t>6/11/2020</a:t>
            </a:fld>
            <a:endParaRPr lang="en-US"/>
          </a:p>
        </p:txBody>
      </p:sp>
      <p:sp>
        <p:nvSpPr>
          <p:cNvPr id="5" name="Footer Placeholder 4">
            <a:extLst>
              <a:ext uri="{FF2B5EF4-FFF2-40B4-BE49-F238E27FC236}">
                <a16:creationId xmlns:a16="http://schemas.microsoft.com/office/drawing/2014/main" id="{7F65C214-5A12-4A29-9CFB-B487B7BEB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8BBE98-DE89-44B9-BED2-8488CE5C5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A59E6-3C9B-4E3F-874D-8A593217AB00}" type="slidenum">
              <a:rPr lang="en-US" smtClean="0"/>
              <a:t>‹#›</a:t>
            </a:fld>
            <a:endParaRPr lang="en-US"/>
          </a:p>
        </p:txBody>
      </p:sp>
    </p:spTree>
    <p:extLst>
      <p:ext uri="{BB962C8B-B14F-4D97-AF65-F5344CB8AC3E}">
        <p14:creationId xmlns:p14="http://schemas.microsoft.com/office/powerpoint/2010/main" val="1016969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275"/>
            <a:ext cx="10515600" cy="1325563"/>
          </a:xfrm>
        </p:spPr>
        <p:txBody>
          <a:bodyPr/>
          <a:lstStyle/>
          <a:p>
            <a:pPr algn="ctr"/>
            <a:r>
              <a:rPr lang="en-US" b="1" dirty="0"/>
              <a:t>Welcome to Session 1</a:t>
            </a:r>
          </a:p>
        </p:txBody>
      </p:sp>
      <p:sp>
        <p:nvSpPr>
          <p:cNvPr id="3" name="Content Placeholder 2"/>
          <p:cNvSpPr>
            <a:spLocks noGrp="1"/>
          </p:cNvSpPr>
          <p:nvPr>
            <p:ph idx="1"/>
          </p:nvPr>
        </p:nvSpPr>
        <p:spPr>
          <a:xfrm>
            <a:off x="460189" y="872434"/>
            <a:ext cx="11271622" cy="4728059"/>
          </a:xfrm>
        </p:spPr>
        <p:txBody>
          <a:bodyPr>
            <a:normAutofit/>
          </a:bodyPr>
          <a:lstStyle/>
          <a:p>
            <a:pPr marL="0" indent="0" algn="ctr">
              <a:buNone/>
            </a:pPr>
            <a:r>
              <a:rPr lang="en-US" dirty="0"/>
              <a:t>This session will take approximately </a:t>
            </a:r>
            <a:r>
              <a:rPr lang="en-US" b="1" dirty="0">
                <a:solidFill>
                  <a:srgbClr val="FF0000"/>
                </a:solidFill>
              </a:rPr>
              <a:t>1.5 </a:t>
            </a:r>
            <a:r>
              <a:rPr lang="mr-IN" b="1" dirty="0">
                <a:solidFill>
                  <a:srgbClr val="FF0000"/>
                </a:solidFill>
              </a:rPr>
              <a:t>–</a:t>
            </a:r>
            <a:r>
              <a:rPr lang="en-US" b="1" dirty="0">
                <a:solidFill>
                  <a:srgbClr val="FF0000"/>
                </a:solidFill>
              </a:rPr>
              <a:t> 2 hours</a:t>
            </a:r>
            <a:r>
              <a:rPr lang="en-US" dirty="0"/>
              <a:t>, including multiple breaks.</a:t>
            </a:r>
          </a:p>
          <a:p>
            <a:endParaRPr lang="en-US" dirty="0"/>
          </a:p>
          <a:p>
            <a:pPr marL="0" indent="0" algn="ctr">
              <a:buNone/>
            </a:pPr>
            <a:r>
              <a:rPr lang="en-US" b="1" dirty="0">
                <a:solidFill>
                  <a:srgbClr val="FF0000"/>
                </a:solidFill>
              </a:rPr>
              <a:t>IMPORTANT before starting, make sure:</a:t>
            </a:r>
          </a:p>
          <a:p>
            <a:pPr marL="1371600" lvl="2" indent="-457200">
              <a:buFont typeface="+mj-lt"/>
              <a:buAutoNum type="arabicPeriod"/>
            </a:pPr>
            <a:r>
              <a:rPr lang="en-US" sz="2800" dirty="0"/>
              <a:t>You will </a:t>
            </a:r>
            <a:r>
              <a:rPr lang="en-US" sz="2800" b="1" dirty="0">
                <a:solidFill>
                  <a:srgbClr val="FC0107"/>
                </a:solidFill>
              </a:rPr>
              <a:t>NOT</a:t>
            </a:r>
            <a:r>
              <a:rPr lang="en-US" sz="2800" dirty="0"/>
              <a:t> be distracted within the next </a:t>
            </a:r>
            <a:r>
              <a:rPr lang="en-US" sz="2800" b="1" dirty="0"/>
              <a:t>2 hours</a:t>
            </a:r>
          </a:p>
          <a:p>
            <a:pPr marL="1371600" lvl="2" indent="-457200">
              <a:buFont typeface="+mj-lt"/>
              <a:buAutoNum type="arabicPeriod"/>
            </a:pPr>
            <a:r>
              <a:rPr lang="en-US" sz="2800" dirty="0"/>
              <a:t>Your cell phone is </a:t>
            </a:r>
            <a:r>
              <a:rPr lang="en-US" sz="2800" b="1" dirty="0"/>
              <a:t>turned off</a:t>
            </a:r>
          </a:p>
          <a:p>
            <a:pPr marL="1371600" lvl="2" indent="-457200">
              <a:buFont typeface="+mj-lt"/>
              <a:buAutoNum type="arabicPeriod"/>
            </a:pPr>
            <a:endParaRPr lang="en-US" sz="2800" dirty="0"/>
          </a:p>
          <a:p>
            <a:pPr marL="0" indent="0" algn="ctr">
              <a:buNone/>
            </a:pPr>
            <a:r>
              <a:rPr lang="en-US" dirty="0"/>
              <a:t>Please confirm with the experimenter that you have entered the correct </a:t>
            </a:r>
            <a:r>
              <a:rPr lang="en-US" b="1" dirty="0"/>
              <a:t>Session #</a:t>
            </a:r>
            <a:r>
              <a:rPr lang="en-US" dirty="0"/>
              <a:t> and </a:t>
            </a:r>
            <a:r>
              <a:rPr lang="en-US" b="1" dirty="0"/>
              <a:t>Participant ID</a:t>
            </a:r>
            <a:r>
              <a:rPr lang="en-US" dirty="0"/>
              <a:t> before pressing the </a:t>
            </a:r>
            <a:r>
              <a:rPr lang="en-US" b="1" dirty="0"/>
              <a:t>Start Experiment </a:t>
            </a:r>
            <a:r>
              <a:rPr lang="en-US" dirty="0"/>
              <a:t>button.</a:t>
            </a:r>
          </a:p>
          <a:p>
            <a:endParaRPr lang="en-US" dirty="0"/>
          </a:p>
        </p:txBody>
      </p:sp>
    </p:spTree>
    <p:extLst>
      <p:ext uri="{BB962C8B-B14F-4D97-AF65-F5344CB8AC3E}">
        <p14:creationId xmlns:p14="http://schemas.microsoft.com/office/powerpoint/2010/main" val="2723446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77679F-575D-4FB2-9E83-751E43772A67}"/>
              </a:ext>
            </a:extLst>
          </p:cNvPr>
          <p:cNvPicPr>
            <a:picLocks noChangeAspect="1"/>
          </p:cNvPicPr>
          <p:nvPr/>
        </p:nvPicPr>
        <p:blipFill>
          <a:blip r:embed="rId2"/>
          <a:stretch>
            <a:fillRect/>
          </a:stretch>
        </p:blipFill>
        <p:spPr>
          <a:xfrm>
            <a:off x="3044280" y="2343345"/>
            <a:ext cx="6466565" cy="36090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82061" y="598747"/>
            <a:ext cx="12027877" cy="1241929"/>
          </a:xfrm>
        </p:spPr>
        <p:txBody>
          <a:bodyPr>
            <a:normAutofit/>
          </a:bodyPr>
          <a:lstStyle/>
          <a:p>
            <a:pPr marL="0" indent="0" algn="ctr">
              <a:buNone/>
            </a:pPr>
            <a:r>
              <a:rPr lang="en-US" sz="2400" dirty="0"/>
              <a:t>Now you will </a:t>
            </a:r>
            <a:r>
              <a:rPr lang="en-US" sz="2400" b="1" dirty="0"/>
              <a:t>practice</a:t>
            </a:r>
            <a:r>
              <a:rPr lang="en-US" sz="2400" dirty="0"/>
              <a:t> finding money! The money will be invisible but when you find it you will hear a </a:t>
            </a:r>
            <a:r>
              <a:rPr lang="en-US" sz="2400" b="1" dirty="0"/>
              <a:t>collection sound </a:t>
            </a:r>
            <a:r>
              <a:rPr lang="en-US" sz="2400" dirty="0"/>
              <a:t>and it will be added to your </a:t>
            </a:r>
            <a:r>
              <a:rPr lang="en-US" sz="2400" b="1" dirty="0">
                <a:ln>
                  <a:solidFill>
                    <a:sysClr val="windowText" lastClr="000000"/>
                  </a:solidFill>
                </a:ln>
                <a:solidFill>
                  <a:srgbClr val="04ED08"/>
                </a:solidFill>
              </a:rPr>
              <a:t>Money </a:t>
            </a:r>
            <a:r>
              <a:rPr lang="en-US" altLang="zh-CN" sz="2400" b="1" dirty="0">
                <a:ln>
                  <a:solidFill>
                    <a:sysClr val="windowText" lastClr="000000"/>
                  </a:solidFill>
                </a:ln>
                <a:solidFill>
                  <a:srgbClr val="04ED08"/>
                </a:solidFill>
              </a:rPr>
              <a:t>Collected</a:t>
            </a:r>
            <a:r>
              <a:rPr lang="en-US" sz="2400" b="1" dirty="0">
                <a:ln>
                  <a:solidFill>
                    <a:sysClr val="windowText" lastClr="000000"/>
                  </a:solidFill>
                </a:ln>
                <a:solidFill>
                  <a:srgbClr val="04ED08"/>
                </a:solidFill>
              </a:rPr>
              <a:t> </a:t>
            </a:r>
            <a:r>
              <a:rPr lang="en-US" altLang="zh-CN" sz="2400" dirty="0"/>
              <a:t>for</a:t>
            </a:r>
            <a:r>
              <a:rPr lang="zh-CN" altLang="en-US" sz="2400" dirty="0"/>
              <a:t> </a:t>
            </a:r>
            <a:r>
              <a:rPr lang="en-US" altLang="zh-CN" sz="2400" dirty="0"/>
              <a:t>each</a:t>
            </a:r>
            <a:r>
              <a:rPr lang="zh-CN" altLang="en-US" sz="2400" dirty="0"/>
              <a:t> </a:t>
            </a:r>
            <a:r>
              <a:rPr lang="en-US" altLang="zh-CN" sz="2400" dirty="0"/>
              <a:t>round</a:t>
            </a:r>
            <a:r>
              <a:rPr lang="zh-CN" altLang="en-US" sz="2400" b="1" dirty="0"/>
              <a:t> </a:t>
            </a:r>
            <a:r>
              <a:rPr lang="en-US" sz="2400" dirty="0"/>
              <a:t>which you’ll see at the top of your screen. </a:t>
            </a:r>
          </a:p>
        </p:txBody>
      </p:sp>
      <p:pic>
        <p:nvPicPr>
          <p:cNvPr id="11" name="Graphic 10" descr="Volume">
            <a:extLst>
              <a:ext uri="{FF2B5EF4-FFF2-40B4-BE49-F238E27FC236}">
                <a16:creationId xmlns:a16="http://schemas.microsoft.com/office/drawing/2014/main" id="{061C02B1-6CD4-48AE-A338-39EB8F52D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6052" y="4695719"/>
            <a:ext cx="914400" cy="914400"/>
          </a:xfrm>
          <a:prstGeom prst="rect">
            <a:avLst/>
          </a:prstGeom>
        </p:spPr>
      </p:pic>
      <p:sp>
        <p:nvSpPr>
          <p:cNvPr id="13" name="TextBox 12"/>
          <p:cNvSpPr txBox="1"/>
          <p:nvPr/>
        </p:nvSpPr>
        <p:spPr>
          <a:xfrm>
            <a:off x="3886467" y="6182211"/>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6" name="Title 1">
            <a:extLst>
              <a:ext uri="{FF2B5EF4-FFF2-40B4-BE49-F238E27FC236}">
                <a16:creationId xmlns:a16="http://schemas.microsoft.com/office/drawing/2014/main" id="{89DD1203-4861-4CBE-84A1-44A2766E9D24}"/>
              </a:ext>
            </a:extLst>
          </p:cNvPr>
          <p:cNvSpPr txBox="1">
            <a:spLocks/>
          </p:cNvSpPr>
          <p:nvPr/>
        </p:nvSpPr>
        <p:spPr>
          <a:xfrm>
            <a:off x="0" y="107699"/>
            <a:ext cx="12192000" cy="36151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Section 1: Practice</a:t>
            </a:r>
          </a:p>
        </p:txBody>
      </p:sp>
    </p:spTree>
    <p:extLst>
      <p:ext uri="{BB962C8B-B14F-4D97-AF65-F5344CB8AC3E}">
        <p14:creationId xmlns:p14="http://schemas.microsoft.com/office/powerpoint/2010/main" val="1006304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C0F8-5600-4D8B-A02D-D6C1043B5140}"/>
              </a:ext>
            </a:extLst>
          </p:cNvPr>
          <p:cNvSpPr>
            <a:spLocks noGrp="1"/>
          </p:cNvSpPr>
          <p:nvPr>
            <p:ph type="title"/>
          </p:nvPr>
        </p:nvSpPr>
        <p:spPr>
          <a:xfrm>
            <a:off x="838199" y="445191"/>
            <a:ext cx="10515600" cy="1325563"/>
          </a:xfrm>
        </p:spPr>
        <p:txBody>
          <a:bodyPr>
            <a:normAutofit/>
          </a:bodyPr>
          <a:lstStyle/>
          <a:p>
            <a:pPr algn="ctr"/>
            <a:r>
              <a:rPr lang="en-US" dirty="0"/>
              <a:t>You should hear a </a:t>
            </a:r>
            <a:r>
              <a:rPr lang="en-US" b="1" dirty="0"/>
              <a:t>coin sound </a:t>
            </a:r>
            <a:r>
              <a:rPr lang="en-US" dirty="0"/>
              <a:t>every time you collect money. </a:t>
            </a:r>
          </a:p>
        </p:txBody>
      </p:sp>
      <p:pic>
        <p:nvPicPr>
          <p:cNvPr id="5" name="Content Placeholder 4" descr="Headphones">
            <a:extLst>
              <a:ext uri="{FF2B5EF4-FFF2-40B4-BE49-F238E27FC236}">
                <a16:creationId xmlns:a16="http://schemas.microsoft.com/office/drawing/2014/main" id="{BAC4AA59-684F-40DD-B59D-4D2F59E87CD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2818" y="1302530"/>
            <a:ext cx="3186363" cy="3186363"/>
          </a:xfrm>
        </p:spPr>
      </p:pic>
      <p:sp>
        <p:nvSpPr>
          <p:cNvPr id="3" name="Rectangle 2">
            <a:extLst>
              <a:ext uri="{FF2B5EF4-FFF2-40B4-BE49-F238E27FC236}">
                <a16:creationId xmlns:a16="http://schemas.microsoft.com/office/drawing/2014/main" id="{6EA63355-E0E1-4CB2-A82C-3125CB97D2B3}"/>
              </a:ext>
            </a:extLst>
          </p:cNvPr>
          <p:cNvSpPr/>
          <p:nvPr/>
        </p:nvSpPr>
        <p:spPr>
          <a:xfrm>
            <a:off x="556589" y="4223435"/>
            <a:ext cx="10902121" cy="1569660"/>
          </a:xfrm>
          <a:prstGeom prst="rect">
            <a:avLst/>
          </a:prstGeom>
        </p:spPr>
        <p:txBody>
          <a:bodyPr wrap="square">
            <a:spAutoFit/>
          </a:bodyPr>
          <a:lstStyle/>
          <a:p>
            <a:pPr algn="ctr"/>
            <a:r>
              <a:rPr lang="en-US" sz="3200" dirty="0"/>
              <a:t>Let’s make sure everything is working correctly! Keep moving around the environment until you collect </a:t>
            </a:r>
            <a:r>
              <a:rPr lang="en-US" sz="3200" b="1" dirty="0">
                <a:solidFill>
                  <a:schemeClr val="accent6"/>
                </a:solidFill>
              </a:rPr>
              <a:t>10¢</a:t>
            </a:r>
            <a:r>
              <a:rPr lang="en-US" sz="3200" dirty="0"/>
              <a:t>! Feel free to adjust your volume as necessary!</a:t>
            </a:r>
          </a:p>
        </p:txBody>
      </p:sp>
      <p:sp>
        <p:nvSpPr>
          <p:cNvPr id="6" name="TextBox 5">
            <a:extLst>
              <a:ext uri="{FF2B5EF4-FFF2-40B4-BE49-F238E27FC236}">
                <a16:creationId xmlns:a16="http://schemas.microsoft.com/office/drawing/2014/main" id="{F5CB7FBE-DA42-44BB-BBEC-0A9E70175862}"/>
              </a:ext>
            </a:extLst>
          </p:cNvPr>
          <p:cNvSpPr txBox="1"/>
          <p:nvPr/>
        </p:nvSpPr>
        <p:spPr>
          <a:xfrm>
            <a:off x="3886467" y="6182211"/>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4" name="Rectangle 3">
            <a:extLst>
              <a:ext uri="{FF2B5EF4-FFF2-40B4-BE49-F238E27FC236}">
                <a16:creationId xmlns:a16="http://schemas.microsoft.com/office/drawing/2014/main" id="{CE5FF8C2-A033-40D7-858A-2AA92B1586CA}"/>
              </a:ext>
            </a:extLst>
          </p:cNvPr>
          <p:cNvSpPr/>
          <p:nvPr/>
        </p:nvSpPr>
        <p:spPr>
          <a:xfrm>
            <a:off x="4959144" y="29458"/>
            <a:ext cx="1933286" cy="369332"/>
          </a:xfrm>
          <a:prstGeom prst="rect">
            <a:avLst/>
          </a:prstGeom>
        </p:spPr>
        <p:txBody>
          <a:bodyPr wrap="none">
            <a:spAutoFit/>
          </a:bodyPr>
          <a:lstStyle/>
          <a:p>
            <a:r>
              <a:rPr lang="en-US" b="1" dirty="0"/>
              <a:t>Section 1: Practice</a:t>
            </a:r>
            <a:endParaRPr lang="en-US" dirty="0"/>
          </a:p>
        </p:txBody>
      </p:sp>
    </p:spTree>
    <p:extLst>
      <p:ext uri="{BB962C8B-B14F-4D97-AF65-F5344CB8AC3E}">
        <p14:creationId xmlns:p14="http://schemas.microsoft.com/office/powerpoint/2010/main" val="334027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578691" y="483692"/>
            <a:ext cx="10932078" cy="1171564"/>
          </a:xfrm>
        </p:spPr>
        <p:txBody>
          <a:bodyPr>
            <a:normAutofit/>
          </a:bodyPr>
          <a:lstStyle/>
          <a:p>
            <a:pPr marL="0" indent="0" algn="ctr">
              <a:buNone/>
            </a:pPr>
            <a:r>
              <a:rPr lang="en-US" sz="2400" dirty="0"/>
              <a:t>Now that you know how to find money, your your next task is to practice finding it as fast as you can! On each of the following rounds, you be given </a:t>
            </a:r>
            <a:r>
              <a:rPr lang="en-US" sz="2400" b="1" dirty="0"/>
              <a:t>1 minute </a:t>
            </a:r>
            <a:r>
              <a:rPr lang="en-US" sz="2400" dirty="0"/>
              <a:t>to find</a:t>
            </a:r>
            <a:r>
              <a:rPr lang="en-US" sz="2400" b="1" dirty="0"/>
              <a:t> </a:t>
            </a:r>
            <a:r>
              <a:rPr lang="en-US" sz="2400" b="1" dirty="0">
                <a:solidFill>
                  <a:schemeClr val="accent6"/>
                </a:solidFill>
              </a:rPr>
              <a:t>10¢</a:t>
            </a:r>
            <a:r>
              <a:rPr lang="en-US" sz="2400" dirty="0"/>
              <a:t>. You can see how much you’ve collected at the top of your screen</a:t>
            </a:r>
          </a:p>
        </p:txBody>
      </p:sp>
      <p:sp>
        <p:nvSpPr>
          <p:cNvPr id="9" name="TextBox 8"/>
          <p:cNvSpPr txBox="1"/>
          <p:nvPr/>
        </p:nvSpPr>
        <p:spPr>
          <a:xfrm>
            <a:off x="3704904" y="6154248"/>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2" name="Rectangle 1">
            <a:extLst>
              <a:ext uri="{FF2B5EF4-FFF2-40B4-BE49-F238E27FC236}">
                <a16:creationId xmlns:a16="http://schemas.microsoft.com/office/drawing/2014/main" id="{422146C4-0907-4124-A464-DC1E73A25CAF}"/>
              </a:ext>
            </a:extLst>
          </p:cNvPr>
          <p:cNvSpPr/>
          <p:nvPr/>
        </p:nvSpPr>
        <p:spPr>
          <a:xfrm>
            <a:off x="178130" y="4515494"/>
            <a:ext cx="11740738" cy="1200329"/>
          </a:xfrm>
          <a:prstGeom prst="rect">
            <a:avLst/>
          </a:prstGeom>
        </p:spPr>
        <p:txBody>
          <a:bodyPr wrap="square">
            <a:spAutoFit/>
          </a:bodyPr>
          <a:lstStyle/>
          <a:p>
            <a:pPr algn="ctr"/>
            <a:r>
              <a:rPr lang="en-US" sz="2400" dirty="0"/>
              <a:t>If you find </a:t>
            </a:r>
            <a:r>
              <a:rPr lang="en-US" sz="2400" b="1" dirty="0">
                <a:solidFill>
                  <a:schemeClr val="accent6"/>
                </a:solidFill>
              </a:rPr>
              <a:t>10¢ </a:t>
            </a:r>
            <a:r>
              <a:rPr lang="en-US" sz="2400" dirty="0"/>
              <a:t>before the minute is up, the round will end and you will see a point added to the </a:t>
            </a:r>
            <a:r>
              <a:rPr lang="en-US" sz="2400" b="1" dirty="0">
                <a:solidFill>
                  <a:schemeClr val="accent6"/>
                </a:solidFill>
              </a:rPr>
              <a:t>Rounds Complete </a:t>
            </a:r>
            <a:r>
              <a:rPr lang="en-US" sz="2400" dirty="0"/>
              <a:t>at the bottom of the screen. In order to proceed to the </a:t>
            </a:r>
            <a:r>
              <a:rPr lang="en-US" sz="2400" b="1" dirty="0"/>
              <a:t>Bonus Section </a:t>
            </a:r>
            <a:r>
              <a:rPr lang="en-US" sz="2400" dirty="0"/>
              <a:t>of the experiment you must find </a:t>
            </a:r>
            <a:r>
              <a:rPr lang="en-US" sz="2400" b="1" dirty="0">
                <a:solidFill>
                  <a:schemeClr val="accent6"/>
                </a:solidFill>
              </a:rPr>
              <a:t>10¢ </a:t>
            </a:r>
            <a:r>
              <a:rPr lang="en-US" sz="2400" dirty="0"/>
              <a:t>on </a:t>
            </a:r>
            <a:r>
              <a:rPr lang="en-US" sz="2400" b="1" dirty="0"/>
              <a:t>3 Rounds. </a:t>
            </a:r>
            <a:r>
              <a:rPr lang="en-US" sz="2400" dirty="0"/>
              <a:t>You will be given 16 rounds to do this! </a:t>
            </a:r>
          </a:p>
        </p:txBody>
      </p:sp>
      <p:pic>
        <p:nvPicPr>
          <p:cNvPr id="4" name="Picture 3">
            <a:extLst>
              <a:ext uri="{FF2B5EF4-FFF2-40B4-BE49-F238E27FC236}">
                <a16:creationId xmlns:a16="http://schemas.microsoft.com/office/drawing/2014/main" id="{7219D65A-A264-451E-911D-738EF7DB1F0F}"/>
              </a:ext>
            </a:extLst>
          </p:cNvPr>
          <p:cNvPicPr>
            <a:picLocks noChangeAspect="1"/>
          </p:cNvPicPr>
          <p:nvPr/>
        </p:nvPicPr>
        <p:blipFill>
          <a:blip r:embed="rId2"/>
          <a:stretch>
            <a:fillRect/>
          </a:stretch>
        </p:blipFill>
        <p:spPr>
          <a:xfrm>
            <a:off x="4125212" y="1937550"/>
            <a:ext cx="3941577" cy="22070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CE6CFFF7-515E-408D-B58C-E92F6D7870A1}"/>
              </a:ext>
            </a:extLst>
          </p:cNvPr>
          <p:cNvCxnSpPr>
            <a:cxnSpLocks/>
          </p:cNvCxnSpPr>
          <p:nvPr/>
        </p:nvCxnSpPr>
        <p:spPr>
          <a:xfrm flipV="1">
            <a:off x="4860967" y="4116778"/>
            <a:ext cx="938150" cy="998880"/>
          </a:xfrm>
          <a:prstGeom prst="straightConnector1">
            <a:avLst/>
          </a:prstGeom>
          <a:ln w="57150">
            <a:solidFill>
              <a:srgbClr val="2DD415"/>
            </a:solidFill>
            <a:tailEnd type="triangle"/>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5E2A03D-184E-4FF2-BEB9-0B196AB11381}"/>
              </a:ext>
            </a:extLst>
          </p:cNvPr>
          <p:cNvSpPr txBox="1">
            <a:spLocks/>
          </p:cNvSpPr>
          <p:nvPr/>
        </p:nvSpPr>
        <p:spPr>
          <a:xfrm>
            <a:off x="0" y="107699"/>
            <a:ext cx="12192000" cy="36151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Section 1: Practice</a:t>
            </a:r>
          </a:p>
        </p:txBody>
      </p:sp>
    </p:spTree>
    <p:extLst>
      <p:ext uri="{BB962C8B-B14F-4D97-AF65-F5344CB8AC3E}">
        <p14:creationId xmlns:p14="http://schemas.microsoft.com/office/powerpoint/2010/main" val="38489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578690" y="729115"/>
            <a:ext cx="11034619" cy="1839914"/>
          </a:xfrm>
        </p:spPr>
        <p:txBody>
          <a:bodyPr>
            <a:normAutofit/>
          </a:bodyPr>
          <a:lstStyle/>
          <a:p>
            <a:pPr marL="0" indent="0" algn="ctr">
              <a:buNone/>
            </a:pPr>
            <a:r>
              <a:rPr lang="en-US" sz="2400" dirty="0"/>
              <a:t>Before the start of </a:t>
            </a:r>
            <a:r>
              <a:rPr lang="en-US" sz="2400" b="1" dirty="0"/>
              <a:t>most rounds </a:t>
            </a:r>
            <a:r>
              <a:rPr lang="en-US" sz="2400" dirty="0"/>
              <a:t>you will see the </a:t>
            </a:r>
            <a:r>
              <a:rPr lang="en-US" sz="2400" dirty="0">
                <a:solidFill>
                  <a:schemeClr val="accent6"/>
                </a:solidFill>
              </a:rPr>
              <a:t>“Search For Money” </a:t>
            </a:r>
            <a:r>
              <a:rPr lang="en-US" sz="2400" dirty="0"/>
              <a:t>screen. </a:t>
            </a:r>
          </a:p>
          <a:p>
            <a:pPr marL="0" indent="0" algn="ctr">
              <a:buNone/>
            </a:pPr>
            <a:r>
              <a:rPr lang="en-US" sz="2400" dirty="0"/>
              <a:t>During these rounds you will hear a </a:t>
            </a:r>
            <a:r>
              <a:rPr lang="en-US" sz="2400" b="1" dirty="0"/>
              <a:t>coin sound</a:t>
            </a:r>
            <a:r>
              <a:rPr lang="en-US" sz="2400" dirty="0"/>
              <a:t> every time you collect money and you will be able to see how much you’ve collected at the top of the screen! </a:t>
            </a:r>
          </a:p>
        </p:txBody>
      </p:sp>
      <p:pic>
        <p:nvPicPr>
          <p:cNvPr id="2" name="Picture 1">
            <a:extLst>
              <a:ext uri="{FF2B5EF4-FFF2-40B4-BE49-F238E27FC236}">
                <a16:creationId xmlns:a16="http://schemas.microsoft.com/office/drawing/2014/main" id="{2D11E53C-10D4-49EE-AA35-EAE1FC664C68}"/>
              </a:ext>
            </a:extLst>
          </p:cNvPr>
          <p:cNvPicPr>
            <a:picLocks noChangeAspect="1"/>
          </p:cNvPicPr>
          <p:nvPr/>
        </p:nvPicPr>
        <p:blipFill>
          <a:blip r:embed="rId2"/>
          <a:stretch>
            <a:fillRect/>
          </a:stretch>
        </p:blipFill>
        <p:spPr>
          <a:xfrm>
            <a:off x="1659987" y="2474673"/>
            <a:ext cx="3826042" cy="2144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4244C5A5-7EC8-47B8-8DAE-087F655B0217}"/>
              </a:ext>
            </a:extLst>
          </p:cNvPr>
          <p:cNvCxnSpPr>
            <a:cxnSpLocks/>
          </p:cNvCxnSpPr>
          <p:nvPr/>
        </p:nvCxnSpPr>
        <p:spPr>
          <a:xfrm>
            <a:off x="5635302" y="3547136"/>
            <a:ext cx="1270861"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49640" y="6150504"/>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pic>
        <p:nvPicPr>
          <p:cNvPr id="10" name="Picture 9">
            <a:extLst>
              <a:ext uri="{FF2B5EF4-FFF2-40B4-BE49-F238E27FC236}">
                <a16:creationId xmlns:a16="http://schemas.microsoft.com/office/drawing/2014/main" id="{B76F53AE-728E-4F78-B827-73F0D1F694E0}"/>
              </a:ext>
            </a:extLst>
          </p:cNvPr>
          <p:cNvPicPr>
            <a:picLocks noChangeAspect="1"/>
          </p:cNvPicPr>
          <p:nvPr/>
        </p:nvPicPr>
        <p:blipFill>
          <a:blip r:embed="rId3"/>
          <a:stretch>
            <a:fillRect/>
          </a:stretch>
        </p:blipFill>
        <p:spPr>
          <a:xfrm>
            <a:off x="6998693" y="2529655"/>
            <a:ext cx="3826042" cy="2135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3" name="Straight Arrow Connector 12">
            <a:extLst>
              <a:ext uri="{FF2B5EF4-FFF2-40B4-BE49-F238E27FC236}">
                <a16:creationId xmlns:a16="http://schemas.microsoft.com/office/drawing/2014/main" id="{A67AEA6F-8117-4E6C-BD4B-0B0B9C60956D}"/>
              </a:ext>
            </a:extLst>
          </p:cNvPr>
          <p:cNvCxnSpPr/>
          <p:nvPr/>
        </p:nvCxnSpPr>
        <p:spPr>
          <a:xfrm flipH="1">
            <a:off x="9274629" y="2109849"/>
            <a:ext cx="665018" cy="490847"/>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E695ABA-60F5-4FBF-BA99-A2D0874D582F}"/>
              </a:ext>
            </a:extLst>
          </p:cNvPr>
          <p:cNvSpPr/>
          <p:nvPr/>
        </p:nvSpPr>
        <p:spPr>
          <a:xfrm>
            <a:off x="178128" y="5027178"/>
            <a:ext cx="11629901" cy="830997"/>
          </a:xfrm>
          <a:prstGeom prst="rect">
            <a:avLst/>
          </a:prstGeom>
        </p:spPr>
        <p:txBody>
          <a:bodyPr wrap="square">
            <a:spAutoFit/>
          </a:bodyPr>
          <a:lstStyle/>
          <a:p>
            <a:pPr algn="ctr"/>
            <a:r>
              <a:rPr lang="en-US" sz="2400" dirty="0"/>
              <a:t>If you collect </a:t>
            </a:r>
            <a:r>
              <a:rPr lang="en-US" sz="2400" b="1" dirty="0">
                <a:solidFill>
                  <a:schemeClr val="accent6"/>
                </a:solidFill>
              </a:rPr>
              <a:t>10¢ </a:t>
            </a:r>
            <a:r>
              <a:rPr lang="en-US" sz="2400" dirty="0"/>
              <a:t>before the minute is up the round will end and a point will be added to your </a:t>
            </a:r>
            <a:r>
              <a:rPr lang="en-US" sz="2400" b="1" dirty="0"/>
              <a:t>Rounds Complete </a:t>
            </a:r>
            <a:r>
              <a:rPr lang="en-US" sz="2400" dirty="0"/>
              <a:t>total</a:t>
            </a:r>
          </a:p>
        </p:txBody>
      </p:sp>
      <p:sp>
        <p:nvSpPr>
          <p:cNvPr id="11" name="Title 1">
            <a:extLst>
              <a:ext uri="{FF2B5EF4-FFF2-40B4-BE49-F238E27FC236}">
                <a16:creationId xmlns:a16="http://schemas.microsoft.com/office/drawing/2014/main" id="{C2EB8BAB-79D0-475D-BFE1-093E876B3A67}"/>
              </a:ext>
            </a:extLst>
          </p:cNvPr>
          <p:cNvSpPr txBox="1">
            <a:spLocks/>
          </p:cNvSpPr>
          <p:nvPr/>
        </p:nvSpPr>
        <p:spPr>
          <a:xfrm>
            <a:off x="0" y="107699"/>
            <a:ext cx="12192000" cy="36151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Section 1: Practice</a:t>
            </a:r>
            <a:endParaRPr lang="en-US" sz="2400" b="1" u="sng" dirty="0"/>
          </a:p>
        </p:txBody>
      </p:sp>
    </p:spTree>
    <p:extLst>
      <p:ext uri="{BB962C8B-B14F-4D97-AF65-F5344CB8AC3E}">
        <p14:creationId xmlns:p14="http://schemas.microsoft.com/office/powerpoint/2010/main" val="71139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24AF1-4C98-47B6-90F9-12C57415B17F}"/>
              </a:ext>
            </a:extLst>
          </p:cNvPr>
          <p:cNvSpPr>
            <a:spLocks noGrp="1"/>
          </p:cNvSpPr>
          <p:nvPr>
            <p:ph idx="1"/>
          </p:nvPr>
        </p:nvSpPr>
        <p:spPr>
          <a:xfrm>
            <a:off x="0" y="653700"/>
            <a:ext cx="12192000" cy="1879704"/>
          </a:xfrm>
        </p:spPr>
        <p:txBody>
          <a:bodyPr>
            <a:normAutofit/>
          </a:bodyPr>
          <a:lstStyle/>
          <a:p>
            <a:pPr marL="0" indent="0" algn="ctr">
              <a:buNone/>
            </a:pPr>
            <a:r>
              <a:rPr lang="en-US" sz="2400" dirty="0"/>
              <a:t>Before the start of </a:t>
            </a:r>
            <a:r>
              <a:rPr lang="en-US" sz="2400" b="1" i="1" dirty="0"/>
              <a:t>some </a:t>
            </a:r>
            <a:r>
              <a:rPr lang="en-US" sz="2400" dirty="0"/>
              <a:t>rounds you will see the “</a:t>
            </a:r>
            <a:r>
              <a:rPr lang="en-US" sz="2400" dirty="0">
                <a:solidFill>
                  <a:schemeClr val="accent6"/>
                </a:solidFill>
              </a:rPr>
              <a:t>Search For Money!</a:t>
            </a:r>
            <a:r>
              <a:rPr lang="en-US" sz="2400" dirty="0"/>
              <a:t> </a:t>
            </a:r>
            <a:r>
              <a:rPr lang="en-US" sz="2400" dirty="0">
                <a:solidFill>
                  <a:srgbClr val="FF0000"/>
                </a:solidFill>
              </a:rPr>
              <a:t>NO FEEDBACK</a:t>
            </a:r>
            <a:r>
              <a:rPr lang="en-US" sz="2400" dirty="0"/>
              <a:t>” screen.</a:t>
            </a:r>
          </a:p>
          <a:p>
            <a:pPr marL="0" indent="0" algn="ctr">
              <a:buNone/>
            </a:pPr>
            <a:r>
              <a:rPr lang="en-US" sz="2400" dirty="0"/>
              <a:t>During these rounds you will </a:t>
            </a:r>
            <a:r>
              <a:rPr lang="en-US" sz="2400" b="1" dirty="0">
                <a:solidFill>
                  <a:srgbClr val="FF0000"/>
                </a:solidFill>
              </a:rPr>
              <a:t>NOT</a:t>
            </a:r>
            <a:r>
              <a:rPr lang="en-US" sz="2400" dirty="0"/>
              <a:t> hear a </a:t>
            </a:r>
            <a:r>
              <a:rPr lang="en-US" sz="2400" b="1" dirty="0"/>
              <a:t>coin sound</a:t>
            </a:r>
            <a:r>
              <a:rPr lang="en-US" sz="2400" dirty="0"/>
              <a:t> when you collect money and you will </a:t>
            </a:r>
            <a:r>
              <a:rPr lang="en-US" sz="2400" b="1" dirty="0">
                <a:solidFill>
                  <a:srgbClr val="FF0000"/>
                </a:solidFill>
              </a:rPr>
              <a:t>NOT</a:t>
            </a:r>
            <a:r>
              <a:rPr lang="en-US" sz="2400" dirty="0"/>
              <a:t> be able to see how much you’ve collected!</a:t>
            </a:r>
          </a:p>
        </p:txBody>
      </p:sp>
      <p:grpSp>
        <p:nvGrpSpPr>
          <p:cNvPr id="7" name="Group 6">
            <a:extLst>
              <a:ext uri="{FF2B5EF4-FFF2-40B4-BE49-F238E27FC236}">
                <a16:creationId xmlns:a16="http://schemas.microsoft.com/office/drawing/2014/main" id="{29B3995D-51BA-4077-9060-35F21CB65DFE}"/>
              </a:ext>
            </a:extLst>
          </p:cNvPr>
          <p:cNvGrpSpPr/>
          <p:nvPr/>
        </p:nvGrpSpPr>
        <p:grpSpPr>
          <a:xfrm>
            <a:off x="1899038" y="2297498"/>
            <a:ext cx="4924688" cy="1974142"/>
            <a:chOff x="1774659" y="4357276"/>
            <a:chExt cx="4924688" cy="1974142"/>
          </a:xfrm>
        </p:grpSpPr>
        <p:pic>
          <p:nvPicPr>
            <p:cNvPr id="4" name="Picture 3">
              <a:extLst>
                <a:ext uri="{FF2B5EF4-FFF2-40B4-BE49-F238E27FC236}">
                  <a16:creationId xmlns:a16="http://schemas.microsoft.com/office/drawing/2014/main" id="{E5DCCA30-A3E7-46E5-8AF6-43AE8B9B087A}"/>
                </a:ext>
              </a:extLst>
            </p:cNvPr>
            <p:cNvPicPr>
              <a:picLocks noChangeAspect="1"/>
            </p:cNvPicPr>
            <p:nvPr/>
          </p:nvPicPr>
          <p:blipFill>
            <a:blip r:embed="rId2"/>
            <a:stretch>
              <a:fillRect/>
            </a:stretch>
          </p:blipFill>
          <p:spPr>
            <a:xfrm>
              <a:off x="1774659" y="4357276"/>
              <a:ext cx="3525253" cy="1974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a:extLst>
                <a:ext uri="{FF2B5EF4-FFF2-40B4-BE49-F238E27FC236}">
                  <a16:creationId xmlns:a16="http://schemas.microsoft.com/office/drawing/2014/main" id="{C75ABE03-8D71-4EDE-A605-9B9B231A315E}"/>
                </a:ext>
              </a:extLst>
            </p:cNvPr>
            <p:cNvCxnSpPr>
              <a:cxnSpLocks/>
            </p:cNvCxnSpPr>
            <p:nvPr/>
          </p:nvCxnSpPr>
          <p:spPr>
            <a:xfrm>
              <a:off x="5428486" y="5344346"/>
              <a:ext cx="1270861"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5C1E2B64-52EA-4223-9D60-0402676DB44A}"/>
              </a:ext>
            </a:extLst>
          </p:cNvPr>
          <p:cNvSpPr txBox="1"/>
          <p:nvPr/>
        </p:nvSpPr>
        <p:spPr>
          <a:xfrm>
            <a:off x="-1" y="4556878"/>
            <a:ext cx="12192000" cy="1938992"/>
          </a:xfrm>
          <a:prstGeom prst="rect">
            <a:avLst/>
          </a:prstGeom>
          <a:noFill/>
        </p:spPr>
        <p:txBody>
          <a:bodyPr wrap="square" rtlCol="0">
            <a:spAutoFit/>
          </a:bodyPr>
          <a:lstStyle/>
          <a:p>
            <a:pPr algn="ctr"/>
            <a:r>
              <a:rPr lang="en-US" sz="2400" dirty="0"/>
              <a:t>Just like in the other rounds, if you reach </a:t>
            </a:r>
            <a:r>
              <a:rPr lang="en-US" sz="2400" b="1" dirty="0">
                <a:solidFill>
                  <a:schemeClr val="accent6"/>
                </a:solidFill>
              </a:rPr>
              <a:t>10¢</a:t>
            </a:r>
            <a:r>
              <a:rPr lang="en-US" sz="2400" b="1" dirty="0">
                <a:solidFill>
                  <a:srgbClr val="2DD415"/>
                </a:solidFill>
              </a:rPr>
              <a:t> </a:t>
            </a:r>
            <a:r>
              <a:rPr lang="en-US" sz="2400" dirty="0"/>
              <a:t>the round will end and a point will be added to your </a:t>
            </a:r>
            <a:r>
              <a:rPr lang="en-US" sz="2400" b="1" dirty="0">
                <a:solidFill>
                  <a:schemeClr val="accent6"/>
                </a:solidFill>
              </a:rPr>
              <a:t>Rounds Complete </a:t>
            </a:r>
            <a:r>
              <a:rPr lang="en-US" sz="2400" dirty="0"/>
              <a:t>total.</a:t>
            </a:r>
          </a:p>
          <a:p>
            <a:pPr algn="ctr"/>
            <a:endParaRPr lang="en-US" sz="2400" b="1" dirty="0">
              <a:solidFill>
                <a:srgbClr val="FF0000"/>
              </a:solidFill>
            </a:endParaRPr>
          </a:p>
          <a:p>
            <a:pPr algn="ctr"/>
            <a:r>
              <a:rPr lang="en-US" sz="2400" b="1" dirty="0">
                <a:solidFill>
                  <a:srgbClr val="FF0000"/>
                </a:solidFill>
              </a:rPr>
              <a:t>HINT:</a:t>
            </a:r>
            <a:r>
              <a:rPr lang="en-US" sz="2400" b="1" i="1" dirty="0">
                <a:solidFill>
                  <a:srgbClr val="FF0000"/>
                </a:solidFill>
              </a:rPr>
              <a:t> </a:t>
            </a:r>
            <a:r>
              <a:rPr lang="en-US" sz="2400" dirty="0">
                <a:solidFill>
                  <a:srgbClr val="FF0000"/>
                </a:solidFill>
              </a:rPr>
              <a:t>Use what you’ve learned from the </a:t>
            </a:r>
            <a:r>
              <a:rPr lang="en-US" sz="2400" b="1" dirty="0">
                <a:solidFill>
                  <a:srgbClr val="FF0000"/>
                </a:solidFill>
              </a:rPr>
              <a:t>Feedback Rounds </a:t>
            </a:r>
            <a:r>
              <a:rPr lang="en-US" sz="2400" dirty="0">
                <a:solidFill>
                  <a:srgbClr val="FF0000"/>
                </a:solidFill>
              </a:rPr>
              <a:t>to guide your search!</a:t>
            </a:r>
            <a:endParaRPr lang="en-US" sz="2400" dirty="0"/>
          </a:p>
          <a:p>
            <a:pPr algn="ctr"/>
            <a:endParaRPr lang="en-US" sz="2400" dirty="0"/>
          </a:p>
        </p:txBody>
      </p:sp>
      <p:pic>
        <p:nvPicPr>
          <p:cNvPr id="5" name="Picture 4">
            <a:extLst>
              <a:ext uri="{FF2B5EF4-FFF2-40B4-BE49-F238E27FC236}">
                <a16:creationId xmlns:a16="http://schemas.microsoft.com/office/drawing/2014/main" id="{3BE9F585-1936-4E02-B003-0788A3706D31}"/>
              </a:ext>
            </a:extLst>
          </p:cNvPr>
          <p:cNvPicPr>
            <a:picLocks noChangeAspect="1"/>
          </p:cNvPicPr>
          <p:nvPr/>
        </p:nvPicPr>
        <p:blipFill>
          <a:blip r:embed="rId3"/>
          <a:stretch>
            <a:fillRect/>
          </a:stretch>
        </p:blipFill>
        <p:spPr>
          <a:xfrm>
            <a:off x="6952300" y="2297498"/>
            <a:ext cx="3525253" cy="19599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3" name="Straight Arrow Connector 12">
            <a:extLst>
              <a:ext uri="{FF2B5EF4-FFF2-40B4-BE49-F238E27FC236}">
                <a16:creationId xmlns:a16="http://schemas.microsoft.com/office/drawing/2014/main" id="{2F44D102-6692-4A4D-9ED5-716D2B34E6B0}"/>
              </a:ext>
            </a:extLst>
          </p:cNvPr>
          <p:cNvCxnSpPr>
            <a:cxnSpLocks/>
          </p:cNvCxnSpPr>
          <p:nvPr/>
        </p:nvCxnSpPr>
        <p:spPr>
          <a:xfrm>
            <a:off x="8126680" y="1975879"/>
            <a:ext cx="360416" cy="35168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BB9FC54-0FF1-413F-9D5B-B107CB9B2E18}"/>
              </a:ext>
            </a:extLst>
          </p:cNvPr>
          <p:cNvSpPr txBox="1"/>
          <p:nvPr/>
        </p:nvSpPr>
        <p:spPr>
          <a:xfrm>
            <a:off x="3649640" y="6150504"/>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8" name="Rectangle 7">
            <a:extLst>
              <a:ext uri="{FF2B5EF4-FFF2-40B4-BE49-F238E27FC236}">
                <a16:creationId xmlns:a16="http://schemas.microsoft.com/office/drawing/2014/main" id="{8A584CBE-A602-48B8-BA30-F921DA85EA92}"/>
              </a:ext>
            </a:extLst>
          </p:cNvPr>
          <p:cNvSpPr/>
          <p:nvPr/>
        </p:nvSpPr>
        <p:spPr>
          <a:xfrm>
            <a:off x="5129356" y="61165"/>
            <a:ext cx="1933286" cy="369332"/>
          </a:xfrm>
          <a:prstGeom prst="rect">
            <a:avLst/>
          </a:prstGeom>
        </p:spPr>
        <p:txBody>
          <a:bodyPr wrap="none">
            <a:spAutoFit/>
          </a:bodyPr>
          <a:lstStyle/>
          <a:p>
            <a:r>
              <a:rPr lang="en-US" b="1" dirty="0"/>
              <a:t>Section 1: Practice</a:t>
            </a:r>
            <a:endParaRPr lang="en-US" dirty="0"/>
          </a:p>
        </p:txBody>
      </p:sp>
    </p:spTree>
    <p:extLst>
      <p:ext uri="{BB962C8B-B14F-4D97-AF65-F5344CB8AC3E}">
        <p14:creationId xmlns:p14="http://schemas.microsoft.com/office/powerpoint/2010/main" val="277391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838200" y="914400"/>
            <a:ext cx="10515600" cy="1866838"/>
          </a:xfrm>
        </p:spPr>
        <p:txBody>
          <a:bodyPr>
            <a:normAutofit lnSpcReduction="10000"/>
          </a:bodyPr>
          <a:lstStyle/>
          <a:p>
            <a:pPr marL="0" indent="0" algn="ctr">
              <a:buNone/>
            </a:pPr>
            <a:r>
              <a:rPr lang="en-US" dirty="0"/>
              <a:t>Let’s try doing a </a:t>
            </a:r>
            <a:r>
              <a:rPr lang="en-US" b="1" dirty="0"/>
              <a:t>Feedback Round </a:t>
            </a:r>
            <a:r>
              <a:rPr lang="en-US" dirty="0"/>
              <a:t>and a </a:t>
            </a:r>
            <a:r>
              <a:rPr lang="en-US" b="1" dirty="0"/>
              <a:t>No Feedback Round</a:t>
            </a:r>
            <a:r>
              <a:rPr lang="en-US" dirty="0"/>
              <a:t> together!</a:t>
            </a:r>
          </a:p>
          <a:p>
            <a:pPr marL="0" indent="0" algn="ctr">
              <a:buNone/>
            </a:pPr>
            <a:endParaRPr lang="en-US" b="1" dirty="0"/>
          </a:p>
          <a:p>
            <a:pPr marL="0" indent="0" algn="ctr">
              <a:buNone/>
            </a:pPr>
            <a:r>
              <a:rPr lang="en-US" dirty="0"/>
              <a:t>When you’re ready, place your right hand on the </a:t>
            </a:r>
            <a:r>
              <a:rPr lang="en-US" b="1" dirty="0"/>
              <a:t>arrow keys </a:t>
            </a:r>
            <a:r>
              <a:rPr lang="en-US" dirty="0"/>
              <a:t>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3055230" y="3092498"/>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650972"/>
              <a:ext cx="1526850" cy="185737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39890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443346" y="132583"/>
            <a:ext cx="11305309" cy="3675437"/>
          </a:xfrm>
        </p:spPr>
        <p:txBody>
          <a:bodyPr>
            <a:normAutofit/>
          </a:bodyPr>
          <a:lstStyle/>
          <a:p>
            <a:pPr marL="0" indent="0" algn="ctr">
              <a:buNone/>
            </a:pPr>
            <a:endParaRPr lang="en-US" sz="2400" dirty="0"/>
          </a:p>
          <a:p>
            <a:pPr marL="0" indent="0" algn="ctr">
              <a:buNone/>
            </a:pPr>
            <a:r>
              <a:rPr lang="en-US" sz="2400" dirty="0"/>
              <a:t>Do you have any questions about the </a:t>
            </a:r>
            <a:r>
              <a:rPr lang="en-US" sz="2400" b="1" dirty="0"/>
              <a:t>Feedback</a:t>
            </a:r>
            <a:r>
              <a:rPr lang="en-US" sz="2400" dirty="0"/>
              <a:t> and </a:t>
            </a:r>
            <a:r>
              <a:rPr lang="en-US" sz="2400" b="1" dirty="0"/>
              <a:t>No Feedback </a:t>
            </a:r>
            <a:r>
              <a:rPr lang="en-US" sz="2400" dirty="0"/>
              <a:t>rounds?</a:t>
            </a:r>
          </a:p>
          <a:p>
            <a:pPr marL="0" indent="0" algn="ctr">
              <a:buNone/>
            </a:pPr>
            <a:endParaRPr lang="en-US" sz="2400" dirty="0"/>
          </a:p>
          <a:p>
            <a:pPr marL="0" indent="0" algn="ctr">
              <a:buNone/>
            </a:pPr>
            <a:r>
              <a:rPr lang="en-US" sz="2400" dirty="0"/>
              <a:t>You will now complete the remaining rounds on your own. </a:t>
            </a:r>
            <a:r>
              <a:rPr lang="en-US" altLang="zh-CN" sz="2400" b="1" dirty="0"/>
              <a:t>Remember,</a:t>
            </a:r>
            <a:r>
              <a:rPr lang="en-US" altLang="zh-CN" sz="2400" dirty="0"/>
              <a:t> you must collect </a:t>
            </a:r>
            <a:r>
              <a:rPr lang="en-US" sz="2400" b="1" dirty="0">
                <a:solidFill>
                  <a:schemeClr val="accent6"/>
                </a:solidFill>
              </a:rPr>
              <a:t>10¢</a:t>
            </a:r>
            <a:r>
              <a:rPr lang="en-US" sz="2400" b="1" dirty="0">
                <a:solidFill>
                  <a:srgbClr val="2DD415"/>
                </a:solidFill>
              </a:rPr>
              <a:t> </a:t>
            </a:r>
            <a:r>
              <a:rPr lang="en-US" sz="2400" dirty="0"/>
              <a:t>on </a:t>
            </a:r>
            <a:r>
              <a:rPr lang="en-US" sz="2400" b="1" dirty="0"/>
              <a:t>3 rounds </a:t>
            </a:r>
            <a:r>
              <a:rPr lang="en-US" sz="2400" dirty="0"/>
              <a:t>in order to move on to the </a:t>
            </a:r>
            <a:r>
              <a:rPr lang="en-US" sz="2400" b="1" dirty="0"/>
              <a:t>Bonus Section </a:t>
            </a:r>
            <a:r>
              <a:rPr lang="en-US" sz="2400" dirty="0"/>
              <a:t>of the experiment.</a:t>
            </a:r>
          </a:p>
        </p:txBody>
      </p:sp>
      <p:sp>
        <p:nvSpPr>
          <p:cNvPr id="5" name="TextBox 4"/>
          <p:cNvSpPr txBox="1"/>
          <p:nvPr/>
        </p:nvSpPr>
        <p:spPr>
          <a:xfrm>
            <a:off x="1981241" y="6164951"/>
            <a:ext cx="8229518" cy="461665"/>
          </a:xfrm>
          <a:prstGeom prst="rect">
            <a:avLst/>
          </a:prstGeom>
          <a:noFill/>
        </p:spPr>
        <p:txBody>
          <a:bodyPr wrap="square" rtlCol="0">
            <a:spAutoFit/>
          </a:bodyPr>
          <a:lstStyle/>
          <a:p>
            <a:pPr algn="ctr"/>
            <a:r>
              <a:rPr lang="en-US" sz="2400" b="1" dirty="0"/>
              <a:t>Press Spacebar to continue </a:t>
            </a:r>
            <a:r>
              <a:rPr lang="mr-IN" sz="2400" b="1" dirty="0"/>
              <a:t>…</a:t>
            </a:r>
            <a:r>
              <a:rPr lang="en-US" sz="2400" b="1" dirty="0"/>
              <a:t> </a:t>
            </a:r>
          </a:p>
        </p:txBody>
      </p:sp>
      <p:sp>
        <p:nvSpPr>
          <p:cNvPr id="2" name="Rectangle 1">
            <a:extLst>
              <a:ext uri="{FF2B5EF4-FFF2-40B4-BE49-F238E27FC236}">
                <a16:creationId xmlns:a16="http://schemas.microsoft.com/office/drawing/2014/main" id="{C272F656-A259-4B6B-88C9-B0F0A1133651}"/>
              </a:ext>
            </a:extLst>
          </p:cNvPr>
          <p:cNvSpPr/>
          <p:nvPr/>
        </p:nvSpPr>
        <p:spPr>
          <a:xfrm>
            <a:off x="0" y="5436791"/>
            <a:ext cx="12192000" cy="461665"/>
          </a:xfrm>
          <a:prstGeom prst="rect">
            <a:avLst/>
          </a:prstGeom>
        </p:spPr>
        <p:txBody>
          <a:bodyPr wrap="square">
            <a:spAutoFit/>
          </a:bodyPr>
          <a:lstStyle/>
          <a:p>
            <a:pPr algn="ctr"/>
            <a:r>
              <a:rPr lang="en-US" sz="2400" dirty="0"/>
              <a:t>At the end of this section you will be instructed to notify the experimenter</a:t>
            </a:r>
          </a:p>
        </p:txBody>
      </p:sp>
      <p:sp>
        <p:nvSpPr>
          <p:cNvPr id="4" name="Rectangle 3">
            <a:extLst>
              <a:ext uri="{FF2B5EF4-FFF2-40B4-BE49-F238E27FC236}">
                <a16:creationId xmlns:a16="http://schemas.microsoft.com/office/drawing/2014/main" id="{39905DF0-24D5-41E1-8DBD-6D453F5FD43A}"/>
              </a:ext>
            </a:extLst>
          </p:cNvPr>
          <p:cNvSpPr/>
          <p:nvPr/>
        </p:nvSpPr>
        <p:spPr>
          <a:xfrm>
            <a:off x="4998728" y="37580"/>
            <a:ext cx="1933286" cy="369332"/>
          </a:xfrm>
          <a:prstGeom prst="rect">
            <a:avLst/>
          </a:prstGeom>
        </p:spPr>
        <p:txBody>
          <a:bodyPr wrap="none">
            <a:spAutoFit/>
          </a:bodyPr>
          <a:lstStyle/>
          <a:p>
            <a:r>
              <a:rPr lang="en-US" b="1" dirty="0"/>
              <a:t>Section 1: Practice</a:t>
            </a:r>
            <a:endParaRPr lang="en-US" dirty="0"/>
          </a:p>
        </p:txBody>
      </p:sp>
      <p:grpSp>
        <p:nvGrpSpPr>
          <p:cNvPr id="7" name="Group 6">
            <a:extLst>
              <a:ext uri="{FF2B5EF4-FFF2-40B4-BE49-F238E27FC236}">
                <a16:creationId xmlns:a16="http://schemas.microsoft.com/office/drawing/2014/main" id="{B0326CA2-EFC0-47EC-98D6-E37ECE9DE4F4}"/>
              </a:ext>
            </a:extLst>
          </p:cNvPr>
          <p:cNvGrpSpPr/>
          <p:nvPr/>
        </p:nvGrpSpPr>
        <p:grpSpPr>
          <a:xfrm>
            <a:off x="2941320" y="2851463"/>
            <a:ext cx="6309360" cy="2103120"/>
            <a:chOff x="2893819" y="2851463"/>
            <a:chExt cx="6309360" cy="2103120"/>
          </a:xfrm>
        </p:grpSpPr>
        <p:pic>
          <p:nvPicPr>
            <p:cNvPr id="6" name="Picture 2" descr="Check Mark Vector Icon - Download Free Vectors, Clipart Graphics ...">
              <a:extLst>
                <a:ext uri="{FF2B5EF4-FFF2-40B4-BE49-F238E27FC236}">
                  <a16:creationId xmlns:a16="http://schemas.microsoft.com/office/drawing/2014/main" id="{423FB583-5D88-4319-919F-833610147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819" y="2851463"/>
              <a:ext cx="2103120" cy="21031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eck Mark Vector Icon - Download Free Vectors, Clipart Graphics ...">
              <a:extLst>
                <a:ext uri="{FF2B5EF4-FFF2-40B4-BE49-F238E27FC236}">
                  <a16:creationId xmlns:a16="http://schemas.microsoft.com/office/drawing/2014/main" id="{D008F0A9-359D-41C1-802C-1E60E6875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939" y="2851463"/>
              <a:ext cx="2103120" cy="21031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eck Mark Vector Icon - Download Free Vectors, Clipart Graphics ...">
              <a:extLst>
                <a:ext uri="{FF2B5EF4-FFF2-40B4-BE49-F238E27FC236}">
                  <a16:creationId xmlns:a16="http://schemas.microsoft.com/office/drawing/2014/main" id="{626E368C-DC27-4D0B-B516-DD357D9EE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059" y="2851463"/>
              <a:ext cx="2103120" cy="21031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29832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C160-65AC-486A-8618-3771DB791C5F}"/>
              </a:ext>
            </a:extLst>
          </p:cNvPr>
          <p:cNvSpPr>
            <a:spLocks noGrp="1"/>
          </p:cNvSpPr>
          <p:nvPr>
            <p:ph type="title"/>
          </p:nvPr>
        </p:nvSpPr>
        <p:spPr>
          <a:xfrm>
            <a:off x="1870452" y="2201217"/>
            <a:ext cx="8451096" cy="2455567"/>
          </a:xfrm>
        </p:spPr>
        <p:txBody>
          <a:bodyPr>
            <a:normAutofit/>
          </a:bodyPr>
          <a:lstStyle/>
          <a:p>
            <a:pPr algn="ctr"/>
            <a:r>
              <a:rPr lang="en-US" sz="8000" b="1" dirty="0">
                <a:solidFill>
                  <a:schemeClr val="accent6"/>
                </a:solidFill>
              </a:rPr>
              <a:t>Search For Money!</a:t>
            </a:r>
          </a:p>
        </p:txBody>
      </p:sp>
      <p:grpSp>
        <p:nvGrpSpPr>
          <p:cNvPr id="11" name="Group 10">
            <a:extLst>
              <a:ext uri="{FF2B5EF4-FFF2-40B4-BE49-F238E27FC236}">
                <a16:creationId xmlns:a16="http://schemas.microsoft.com/office/drawing/2014/main" id="{D9A933B2-3761-4F6A-A778-26518DCE5DD7}"/>
              </a:ext>
            </a:extLst>
          </p:cNvPr>
          <p:cNvGrpSpPr/>
          <p:nvPr/>
        </p:nvGrpSpPr>
        <p:grpSpPr>
          <a:xfrm>
            <a:off x="676988" y="492071"/>
            <a:ext cx="10838024" cy="5873858"/>
            <a:chOff x="570854" y="362542"/>
            <a:chExt cx="10838024" cy="5873858"/>
          </a:xfrm>
        </p:grpSpPr>
        <p:pic>
          <p:nvPicPr>
            <p:cNvPr id="5" name="Graphic 4" descr="Money">
              <a:extLst>
                <a:ext uri="{FF2B5EF4-FFF2-40B4-BE49-F238E27FC236}">
                  <a16:creationId xmlns:a16="http://schemas.microsoft.com/office/drawing/2014/main" id="{648AE2BC-30ED-4A5B-840C-3403C74A40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80817" y="362542"/>
              <a:ext cx="1728061" cy="1728061"/>
            </a:xfrm>
            <a:prstGeom prst="rect">
              <a:avLst/>
            </a:prstGeom>
          </p:spPr>
        </p:pic>
        <p:pic>
          <p:nvPicPr>
            <p:cNvPr id="6" name="Graphic 5" descr="Money">
              <a:extLst>
                <a:ext uri="{FF2B5EF4-FFF2-40B4-BE49-F238E27FC236}">
                  <a16:creationId xmlns:a16="http://schemas.microsoft.com/office/drawing/2014/main" id="{EEC0F4DE-1749-4073-B90B-3D7BA42BC7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854" y="4508339"/>
              <a:ext cx="1728061" cy="1728061"/>
            </a:xfrm>
            <a:prstGeom prst="rect">
              <a:avLst/>
            </a:prstGeom>
          </p:spPr>
        </p:pic>
        <p:pic>
          <p:nvPicPr>
            <p:cNvPr id="9" name="Graphic 8" descr="Dollar">
              <a:extLst>
                <a:ext uri="{FF2B5EF4-FFF2-40B4-BE49-F238E27FC236}">
                  <a16:creationId xmlns:a16="http://schemas.microsoft.com/office/drawing/2014/main" id="{A4BD1B17-6354-40F7-89B9-787119CF69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68452" y="4595974"/>
              <a:ext cx="1552790" cy="1552790"/>
            </a:xfrm>
            <a:prstGeom prst="rect">
              <a:avLst/>
            </a:prstGeom>
          </p:spPr>
        </p:pic>
        <p:pic>
          <p:nvPicPr>
            <p:cNvPr id="10" name="Graphic 9" descr="Dollar">
              <a:extLst>
                <a:ext uri="{FF2B5EF4-FFF2-40B4-BE49-F238E27FC236}">
                  <a16:creationId xmlns:a16="http://schemas.microsoft.com/office/drawing/2014/main" id="{4494A48D-0E82-4436-8BEB-C6BBCA3E72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489" y="450177"/>
              <a:ext cx="1552790" cy="1552790"/>
            </a:xfrm>
            <a:prstGeom prst="rect">
              <a:avLst/>
            </a:prstGeom>
          </p:spPr>
        </p:pic>
      </p:grpSp>
    </p:spTree>
    <p:extLst>
      <p:ext uri="{BB962C8B-B14F-4D97-AF65-F5344CB8AC3E}">
        <p14:creationId xmlns:p14="http://schemas.microsoft.com/office/powerpoint/2010/main" val="584454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C160-65AC-486A-8618-3771DB791C5F}"/>
              </a:ext>
            </a:extLst>
          </p:cNvPr>
          <p:cNvSpPr>
            <a:spLocks noGrp="1"/>
          </p:cNvSpPr>
          <p:nvPr>
            <p:ph type="title"/>
          </p:nvPr>
        </p:nvSpPr>
        <p:spPr>
          <a:xfrm>
            <a:off x="1870452" y="2201217"/>
            <a:ext cx="8451096" cy="2455567"/>
          </a:xfrm>
        </p:spPr>
        <p:txBody>
          <a:bodyPr>
            <a:normAutofit/>
          </a:bodyPr>
          <a:lstStyle/>
          <a:p>
            <a:pPr algn="ctr"/>
            <a:r>
              <a:rPr lang="en-US" sz="8000" b="1" dirty="0">
                <a:solidFill>
                  <a:schemeClr val="accent6"/>
                </a:solidFill>
              </a:rPr>
              <a:t>Search For Money!</a:t>
            </a:r>
            <a:br>
              <a:rPr lang="en-US" sz="8000" b="1" dirty="0">
                <a:solidFill>
                  <a:schemeClr val="accent6"/>
                </a:solidFill>
              </a:rPr>
            </a:br>
            <a:r>
              <a:rPr lang="en-US" sz="8000" b="1" dirty="0">
                <a:solidFill>
                  <a:srgbClr val="FF0000"/>
                </a:solidFill>
              </a:rPr>
              <a:t>NO FEEDBACK</a:t>
            </a:r>
          </a:p>
        </p:txBody>
      </p:sp>
      <p:grpSp>
        <p:nvGrpSpPr>
          <p:cNvPr id="11" name="Group 10">
            <a:extLst>
              <a:ext uri="{FF2B5EF4-FFF2-40B4-BE49-F238E27FC236}">
                <a16:creationId xmlns:a16="http://schemas.microsoft.com/office/drawing/2014/main" id="{D9A933B2-3761-4F6A-A778-26518DCE5DD7}"/>
              </a:ext>
            </a:extLst>
          </p:cNvPr>
          <p:cNvGrpSpPr/>
          <p:nvPr/>
        </p:nvGrpSpPr>
        <p:grpSpPr>
          <a:xfrm>
            <a:off x="676988" y="492071"/>
            <a:ext cx="10838024" cy="5873858"/>
            <a:chOff x="570854" y="362542"/>
            <a:chExt cx="10838024" cy="5873858"/>
          </a:xfrm>
        </p:grpSpPr>
        <p:pic>
          <p:nvPicPr>
            <p:cNvPr id="5" name="Graphic 4" descr="Money">
              <a:extLst>
                <a:ext uri="{FF2B5EF4-FFF2-40B4-BE49-F238E27FC236}">
                  <a16:creationId xmlns:a16="http://schemas.microsoft.com/office/drawing/2014/main" id="{648AE2BC-30ED-4A5B-840C-3403C74A40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80817" y="362542"/>
              <a:ext cx="1728061" cy="1728061"/>
            </a:xfrm>
            <a:prstGeom prst="rect">
              <a:avLst/>
            </a:prstGeom>
          </p:spPr>
        </p:pic>
        <p:pic>
          <p:nvPicPr>
            <p:cNvPr id="6" name="Graphic 5" descr="Money">
              <a:extLst>
                <a:ext uri="{FF2B5EF4-FFF2-40B4-BE49-F238E27FC236}">
                  <a16:creationId xmlns:a16="http://schemas.microsoft.com/office/drawing/2014/main" id="{EEC0F4DE-1749-4073-B90B-3D7BA42BC7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854" y="4508339"/>
              <a:ext cx="1728061" cy="1728061"/>
            </a:xfrm>
            <a:prstGeom prst="rect">
              <a:avLst/>
            </a:prstGeom>
          </p:spPr>
        </p:pic>
        <p:pic>
          <p:nvPicPr>
            <p:cNvPr id="9" name="Graphic 8" descr="Dollar">
              <a:extLst>
                <a:ext uri="{FF2B5EF4-FFF2-40B4-BE49-F238E27FC236}">
                  <a16:creationId xmlns:a16="http://schemas.microsoft.com/office/drawing/2014/main" id="{A4BD1B17-6354-40F7-89B9-787119CF69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68452" y="4595974"/>
              <a:ext cx="1552790" cy="1552790"/>
            </a:xfrm>
            <a:prstGeom prst="rect">
              <a:avLst/>
            </a:prstGeom>
          </p:spPr>
        </p:pic>
        <p:pic>
          <p:nvPicPr>
            <p:cNvPr id="10" name="Graphic 9" descr="Dollar">
              <a:extLst>
                <a:ext uri="{FF2B5EF4-FFF2-40B4-BE49-F238E27FC236}">
                  <a16:creationId xmlns:a16="http://schemas.microsoft.com/office/drawing/2014/main" id="{4494A48D-0E82-4436-8BEB-C6BBCA3E72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489" y="450177"/>
              <a:ext cx="1552790" cy="1552790"/>
            </a:xfrm>
            <a:prstGeom prst="rect">
              <a:avLst/>
            </a:prstGeom>
          </p:spPr>
        </p:pic>
      </p:grpSp>
    </p:spTree>
    <p:extLst>
      <p:ext uri="{BB962C8B-B14F-4D97-AF65-F5344CB8AC3E}">
        <p14:creationId xmlns:p14="http://schemas.microsoft.com/office/powerpoint/2010/main" val="3320280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838200" y="560911"/>
            <a:ext cx="10515600" cy="5353010"/>
          </a:xfrm>
        </p:spPr>
        <p:txBody>
          <a:bodyPr>
            <a:normAutofit/>
          </a:bodyPr>
          <a:lstStyle/>
          <a:p>
            <a:pPr marL="0" indent="0" algn="ctr">
              <a:buNone/>
            </a:pPr>
            <a:r>
              <a:rPr lang="en-US" sz="4400" b="1" dirty="0"/>
              <a:t>Great job!</a:t>
            </a:r>
          </a:p>
          <a:p>
            <a:pPr marL="0" indent="0" algn="ctr">
              <a:buNone/>
            </a:pPr>
            <a:r>
              <a:rPr lang="en-US" sz="4400" dirty="0"/>
              <a:t>You’ve completed the </a:t>
            </a:r>
            <a:r>
              <a:rPr lang="en-US" sz="4400" b="1" dirty="0"/>
              <a:t>PRACTICE </a:t>
            </a:r>
            <a:r>
              <a:rPr lang="en-US" sz="4400" dirty="0"/>
              <a:t>section!</a:t>
            </a:r>
          </a:p>
          <a:p>
            <a:pPr marL="0" indent="0" algn="ctr">
              <a:buNone/>
            </a:pPr>
            <a:r>
              <a:rPr lang="en-US" sz="4400" b="1" u="sng" dirty="0">
                <a:solidFill>
                  <a:srgbClr val="FF0000"/>
                </a:solidFill>
              </a:rPr>
              <a:t>PLEASE NOTIFY THE EXPERIMENTER!!!</a:t>
            </a:r>
          </a:p>
          <a:p>
            <a:pPr marL="0" indent="0" algn="ctr">
              <a:buNone/>
            </a:pPr>
            <a:endParaRPr lang="en-US" sz="2400" dirty="0"/>
          </a:p>
          <a:p>
            <a:pPr marL="0" indent="0" algn="ctr">
              <a:buNone/>
            </a:pPr>
            <a:r>
              <a:rPr lang="en-US" sz="3000" dirty="0"/>
              <a:t>let’s move on to the </a:t>
            </a:r>
            <a:r>
              <a:rPr lang="en-US" sz="3000" b="1" dirty="0"/>
              <a:t>BONUS PAY </a:t>
            </a:r>
            <a:r>
              <a:rPr lang="en-US" sz="3000" dirty="0"/>
              <a:t>section!</a:t>
            </a:r>
            <a:endParaRPr lang="en-US" sz="3000" b="1" dirty="0"/>
          </a:p>
          <a:p>
            <a:pPr marL="4400550" lvl="8" indent="-742950">
              <a:buFont typeface="+mj-lt"/>
              <a:buAutoNum type="arabicPeriod"/>
            </a:pPr>
            <a:r>
              <a:rPr lang="en-US" sz="3000" strike="sngStrike" dirty="0"/>
              <a:t>Practice</a:t>
            </a:r>
          </a:p>
          <a:p>
            <a:pPr marL="4400550" lvl="8" indent="-742950">
              <a:buFont typeface="+mj-lt"/>
              <a:buAutoNum type="arabicPeriod"/>
            </a:pPr>
            <a:r>
              <a:rPr lang="en-US" sz="3000" b="1" dirty="0"/>
              <a:t>Bonus Pay</a:t>
            </a:r>
          </a:p>
          <a:p>
            <a:pPr marL="4400550" lvl="8" indent="-742950">
              <a:buFont typeface="+mj-lt"/>
              <a:buAutoNum type="arabicPeriod"/>
            </a:pPr>
            <a:r>
              <a:rPr lang="en-US" sz="3000" dirty="0"/>
              <a:t>Find The Trophy</a:t>
            </a:r>
          </a:p>
          <a:p>
            <a:pPr marL="4400550" lvl="8" indent="-742950">
              <a:buFont typeface="+mj-lt"/>
              <a:buAutoNum type="arabicPeriod"/>
            </a:pPr>
            <a:r>
              <a:rPr lang="en-US" sz="3000"/>
              <a:t>Experiment </a:t>
            </a:r>
            <a:r>
              <a:rPr lang="en-US" sz="3000" dirty="0"/>
              <a:t>Survey</a:t>
            </a:r>
          </a:p>
          <a:p>
            <a:pPr marL="0" indent="0" algn="ctr">
              <a:buNone/>
            </a:pPr>
            <a:endParaRPr lang="en-US" b="1" u="sng" dirty="0">
              <a:solidFill>
                <a:srgbClr val="FF0000"/>
              </a:solidFill>
            </a:endParaRPr>
          </a:p>
          <a:p>
            <a:pPr marL="0" indent="0" algn="ctr">
              <a:buNone/>
            </a:pPr>
            <a:endParaRPr lang="en-US" dirty="0"/>
          </a:p>
        </p:txBody>
      </p:sp>
      <p:sp>
        <p:nvSpPr>
          <p:cNvPr id="4" name="TextBox 3"/>
          <p:cNvSpPr txBox="1"/>
          <p:nvPr/>
        </p:nvSpPr>
        <p:spPr>
          <a:xfrm>
            <a:off x="2048535" y="6207518"/>
            <a:ext cx="8229518" cy="461665"/>
          </a:xfrm>
          <a:prstGeom prst="rect">
            <a:avLst/>
          </a:prstGeom>
          <a:noFill/>
        </p:spPr>
        <p:txBody>
          <a:bodyPr wrap="square" rtlCol="0">
            <a:spAutoFit/>
          </a:bodyPr>
          <a:lstStyle/>
          <a:p>
            <a:pPr algn="ctr"/>
            <a:r>
              <a:rPr lang="en-US" sz="2400" b="1" dirty="0"/>
              <a:t>press Spacebar to continue </a:t>
            </a:r>
            <a:r>
              <a:rPr lang="mr-IN" sz="2400" b="1" dirty="0"/>
              <a:t>…</a:t>
            </a:r>
            <a:r>
              <a:rPr lang="en-US" sz="2400" b="1" dirty="0"/>
              <a:t> </a:t>
            </a:r>
          </a:p>
        </p:txBody>
      </p:sp>
    </p:spTree>
    <p:extLst>
      <p:ext uri="{BB962C8B-B14F-4D97-AF65-F5344CB8AC3E}">
        <p14:creationId xmlns:p14="http://schemas.microsoft.com/office/powerpoint/2010/main" val="13633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019" y="0"/>
            <a:ext cx="10515600" cy="1325563"/>
          </a:xfrm>
        </p:spPr>
        <p:txBody>
          <a:bodyPr/>
          <a:lstStyle/>
          <a:p>
            <a:pPr algn="ctr"/>
            <a:r>
              <a:rPr lang="en-US" b="1" dirty="0"/>
              <a:t>Experiment Overview</a:t>
            </a:r>
          </a:p>
        </p:txBody>
      </p:sp>
      <p:sp>
        <p:nvSpPr>
          <p:cNvPr id="3" name="Content Placeholder 2"/>
          <p:cNvSpPr>
            <a:spLocks noGrp="1"/>
          </p:cNvSpPr>
          <p:nvPr>
            <p:ph idx="1"/>
          </p:nvPr>
        </p:nvSpPr>
        <p:spPr>
          <a:xfrm>
            <a:off x="838200" y="1468124"/>
            <a:ext cx="10515600" cy="4728059"/>
          </a:xfrm>
        </p:spPr>
        <p:txBody>
          <a:bodyPr>
            <a:normAutofit/>
          </a:bodyPr>
          <a:lstStyle/>
          <a:p>
            <a:pPr marL="0" indent="0">
              <a:buNone/>
            </a:pPr>
            <a:r>
              <a:rPr lang="en-US" dirty="0"/>
              <a:t>The experiment has </a:t>
            </a:r>
            <a:r>
              <a:rPr lang="en-US" b="1" dirty="0"/>
              <a:t>4 main sections</a:t>
            </a:r>
            <a:r>
              <a:rPr lang="en-US" dirty="0"/>
              <a:t>:</a:t>
            </a:r>
          </a:p>
          <a:p>
            <a:pPr marL="914400" lvl="1" indent="-457200">
              <a:buFont typeface="+mj-lt"/>
              <a:buAutoNum type="arabicPeriod"/>
            </a:pPr>
            <a:r>
              <a:rPr lang="en-US" b="1" dirty="0"/>
              <a:t>Practice – </a:t>
            </a:r>
            <a:r>
              <a:rPr lang="en-US" dirty="0"/>
              <a:t>Learn how to navigate in a virtual environment and collect money</a:t>
            </a:r>
            <a:endParaRPr lang="en-US" b="1" dirty="0"/>
          </a:p>
          <a:p>
            <a:pPr marL="914400" lvl="1" indent="-457200">
              <a:buFont typeface="+mj-lt"/>
              <a:buAutoNum type="arabicPeriod"/>
            </a:pPr>
            <a:r>
              <a:rPr lang="en-US" b="1" dirty="0"/>
              <a:t>Bonus Pay – </a:t>
            </a:r>
            <a:r>
              <a:rPr lang="en-US" dirty="0"/>
              <a:t>All money collected in this round you will keep</a:t>
            </a:r>
            <a:endParaRPr lang="en-US" b="1" dirty="0"/>
          </a:p>
          <a:p>
            <a:pPr marL="914400" lvl="1" indent="-457200">
              <a:buFont typeface="+mj-lt"/>
              <a:buAutoNum type="arabicPeriod"/>
            </a:pPr>
            <a:r>
              <a:rPr lang="en-US" b="1" dirty="0"/>
              <a:t>Find The Trophy – </a:t>
            </a:r>
            <a:r>
              <a:rPr lang="en-US" dirty="0"/>
              <a:t>Locate the trophy as fast as you can</a:t>
            </a:r>
          </a:p>
          <a:p>
            <a:pPr marL="914400" lvl="1" indent="-457200">
              <a:buFont typeface="+mj-lt"/>
              <a:buAutoNum type="arabicPeriod"/>
            </a:pPr>
            <a:r>
              <a:rPr lang="en-US" b="1" dirty="0"/>
              <a:t>Experiment Survey – </a:t>
            </a:r>
            <a:r>
              <a:rPr lang="en-US" dirty="0"/>
              <a:t>Tell us what you thought about the experiment </a:t>
            </a:r>
            <a:endParaRPr lang="en-US" b="1" dirty="0"/>
          </a:p>
          <a:p>
            <a:pPr marL="0" indent="0" algn="ctr">
              <a:buNone/>
            </a:pPr>
            <a:endParaRPr lang="en-US" b="1" dirty="0"/>
          </a:p>
          <a:p>
            <a:pPr marL="0" indent="0" algn="ctr">
              <a:buNone/>
            </a:pPr>
            <a:r>
              <a:rPr lang="en-US" dirty="0">
                <a:solidFill>
                  <a:srgbClr val="FF0000"/>
                </a:solidFill>
              </a:rPr>
              <a:t>Please make sure to listen to each instruction carefully and </a:t>
            </a:r>
            <a:r>
              <a:rPr lang="en-US" b="1" dirty="0">
                <a:solidFill>
                  <a:srgbClr val="FF0000"/>
                </a:solidFill>
              </a:rPr>
              <a:t>wait for the experimenter to instruct you</a:t>
            </a:r>
            <a:r>
              <a:rPr lang="en-US" dirty="0">
                <a:solidFill>
                  <a:srgbClr val="FF0000"/>
                </a:solidFill>
              </a:rPr>
              <a:t> to proceed to the next instruction. </a:t>
            </a:r>
          </a:p>
          <a:p>
            <a:pPr marL="0" indent="0" algn="ctr">
              <a:buNone/>
            </a:pPr>
            <a:r>
              <a:rPr lang="en-US" b="1" dirty="0">
                <a:solidFill>
                  <a:schemeClr val="accent6"/>
                </a:solidFill>
              </a:rPr>
              <a:t>Don’t be afraid to ask questions if you need clarification! </a:t>
            </a:r>
          </a:p>
        </p:txBody>
      </p:sp>
      <p:sp>
        <p:nvSpPr>
          <p:cNvPr id="5" name="TextBox 4">
            <a:extLst>
              <a:ext uri="{FF2B5EF4-FFF2-40B4-BE49-F238E27FC236}">
                <a16:creationId xmlns:a16="http://schemas.microsoft.com/office/drawing/2014/main" id="{80CFBE3F-ABD1-49DE-8A21-3409211CF6A4}"/>
              </a:ext>
            </a:extLst>
          </p:cNvPr>
          <p:cNvSpPr txBox="1"/>
          <p:nvPr/>
        </p:nvSpPr>
        <p:spPr>
          <a:xfrm>
            <a:off x="3641723" y="5973619"/>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Tree>
    <p:extLst>
      <p:ext uri="{BB962C8B-B14F-4D97-AF65-F5344CB8AC3E}">
        <p14:creationId xmlns:p14="http://schemas.microsoft.com/office/powerpoint/2010/main" val="3991897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3011" y="2785961"/>
            <a:ext cx="5365387" cy="1384995"/>
          </a:xfrm>
          <a:prstGeom prst="rect">
            <a:avLst/>
          </a:prstGeom>
          <a:noFill/>
        </p:spPr>
        <p:txBody>
          <a:bodyPr wrap="square" rtlCol="0">
            <a:spAutoFit/>
          </a:bodyPr>
          <a:lstStyle/>
          <a:p>
            <a:r>
              <a:rPr lang="en-US" sz="2800" dirty="0"/>
              <a:t>The three slides below are for the version with threshold. You can ignore them for now.  </a:t>
            </a:r>
          </a:p>
        </p:txBody>
      </p:sp>
    </p:spTree>
    <p:extLst>
      <p:ext uri="{BB962C8B-B14F-4D97-AF65-F5344CB8AC3E}">
        <p14:creationId xmlns:p14="http://schemas.microsoft.com/office/powerpoint/2010/main" val="2061481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838200" y="357126"/>
            <a:ext cx="10515600" cy="2044926"/>
          </a:xfrm>
        </p:spPr>
        <p:txBody>
          <a:bodyPr>
            <a:normAutofit/>
          </a:bodyPr>
          <a:lstStyle/>
          <a:p>
            <a:pPr marL="0" indent="0" algn="ctr">
              <a:buNone/>
            </a:pPr>
            <a:r>
              <a:rPr lang="en-US" sz="3600" b="1" dirty="0"/>
              <a:t>BONUS PAYMENT</a:t>
            </a:r>
          </a:p>
          <a:p>
            <a:pPr marL="0" indent="0" algn="ctr">
              <a:buNone/>
            </a:pPr>
            <a:r>
              <a:rPr lang="en-US" sz="2400" dirty="0"/>
              <a:t>There is an </a:t>
            </a:r>
            <a:r>
              <a:rPr lang="en-US" sz="2400" b="1" dirty="0"/>
              <a:t>UNLIMITED</a:t>
            </a:r>
            <a:r>
              <a:rPr lang="en-US" sz="2400" dirty="0"/>
              <a:t> amount of money to collect in each round</a:t>
            </a:r>
            <a:r>
              <a:rPr lang="en-US" altLang="zh-CN" sz="2400" dirty="0"/>
              <a:t>. You</a:t>
            </a:r>
            <a:r>
              <a:rPr lang="zh-CN" altLang="en-US" sz="2400" dirty="0"/>
              <a:t> </a:t>
            </a:r>
            <a:r>
              <a:rPr lang="en-US" altLang="zh-CN" sz="2400" dirty="0"/>
              <a:t>need</a:t>
            </a:r>
            <a:r>
              <a:rPr lang="zh-CN" altLang="en-US" sz="2400" dirty="0"/>
              <a:t> </a:t>
            </a:r>
            <a:r>
              <a:rPr lang="en-US" altLang="zh-CN" sz="2400" dirty="0"/>
              <a:t>to</a:t>
            </a:r>
            <a:r>
              <a:rPr lang="zh-CN" altLang="en-US" sz="2400" dirty="0"/>
              <a:t> </a:t>
            </a:r>
            <a:r>
              <a:rPr lang="en-US" altLang="zh-CN" sz="2400" dirty="0"/>
              <a:t>collect</a:t>
            </a:r>
            <a:r>
              <a:rPr lang="zh-CN" altLang="en-US" sz="2400" dirty="0"/>
              <a:t> </a:t>
            </a:r>
            <a:r>
              <a:rPr lang="en-US" altLang="zh-CN" sz="2400" dirty="0">
                <a:solidFill>
                  <a:srgbClr val="FF0000"/>
                </a:solidFill>
              </a:rPr>
              <a:t>XXX</a:t>
            </a:r>
            <a:r>
              <a:rPr lang="zh-CN" altLang="en-US" sz="2400" dirty="0"/>
              <a:t> </a:t>
            </a:r>
            <a:r>
              <a:rPr lang="en-US" altLang="zh-CN" sz="2400" dirty="0"/>
              <a:t>in</a:t>
            </a:r>
            <a:r>
              <a:rPr lang="zh-CN" altLang="en-US" sz="2400" dirty="0"/>
              <a:t> </a:t>
            </a:r>
            <a:r>
              <a:rPr lang="en-US" altLang="zh-CN" sz="2400" dirty="0"/>
              <a:t>at</a:t>
            </a:r>
            <a:r>
              <a:rPr lang="zh-CN" altLang="en-US" sz="2400" dirty="0"/>
              <a:t> </a:t>
            </a:r>
            <a:r>
              <a:rPr lang="en-US" altLang="zh-CN" sz="2400" dirty="0"/>
              <a:t>least</a:t>
            </a:r>
            <a:r>
              <a:rPr lang="zh-CN" altLang="en-US" sz="2400" dirty="0"/>
              <a:t> </a:t>
            </a:r>
            <a:r>
              <a:rPr lang="en-US" altLang="zh-CN" sz="2400" dirty="0">
                <a:solidFill>
                  <a:srgbClr val="FF0000"/>
                </a:solidFill>
              </a:rPr>
              <a:t>3</a:t>
            </a:r>
            <a:r>
              <a:rPr lang="zh-CN" altLang="en-US" sz="2400" dirty="0">
                <a:solidFill>
                  <a:srgbClr val="FF0000"/>
                </a:solidFill>
              </a:rPr>
              <a:t> </a:t>
            </a:r>
            <a:r>
              <a:rPr lang="en-US" altLang="zh-CN" sz="2400" dirty="0">
                <a:solidFill>
                  <a:srgbClr val="FF0000"/>
                </a:solidFill>
              </a:rPr>
              <a:t>out</a:t>
            </a:r>
            <a:r>
              <a:rPr lang="zh-CN" altLang="en-US" sz="2400" dirty="0">
                <a:solidFill>
                  <a:srgbClr val="FF0000"/>
                </a:solidFill>
              </a:rPr>
              <a:t> </a:t>
            </a:r>
            <a:r>
              <a:rPr lang="en-US" altLang="zh-CN" sz="2400" dirty="0">
                <a:solidFill>
                  <a:srgbClr val="FF0000"/>
                </a:solidFill>
              </a:rPr>
              <a:t>of</a:t>
            </a:r>
            <a:r>
              <a:rPr lang="zh-CN" altLang="en-US" sz="2400" dirty="0">
                <a:solidFill>
                  <a:srgbClr val="FF0000"/>
                </a:solidFill>
              </a:rPr>
              <a:t> </a:t>
            </a:r>
            <a:r>
              <a:rPr lang="en-US" altLang="zh-CN" sz="2400" dirty="0">
                <a:solidFill>
                  <a:srgbClr val="FF0000"/>
                </a:solidFill>
              </a:rPr>
              <a:t>12</a:t>
            </a:r>
            <a:r>
              <a:rPr lang="zh-CN" altLang="en-US" sz="2400" dirty="0"/>
              <a:t> </a:t>
            </a:r>
            <a:r>
              <a:rPr lang="en-US" altLang="zh-CN" sz="2400" dirty="0"/>
              <a:t>rounds</a:t>
            </a:r>
            <a:r>
              <a:rPr lang="zh-CN" altLang="en-US" sz="2400" dirty="0"/>
              <a:t> </a:t>
            </a:r>
            <a:r>
              <a:rPr lang="en-US" altLang="zh-CN" sz="2400" dirty="0"/>
              <a:t>to</a:t>
            </a:r>
            <a:r>
              <a:rPr lang="zh-CN" altLang="en-US" sz="2400" dirty="0"/>
              <a:t> </a:t>
            </a:r>
            <a:r>
              <a:rPr lang="en-US" altLang="zh-CN" sz="2400" dirty="0"/>
              <a:t>proceed</a:t>
            </a:r>
            <a:r>
              <a:rPr lang="zh-CN" altLang="en-US" sz="2400" dirty="0"/>
              <a:t> </a:t>
            </a:r>
            <a:r>
              <a:rPr lang="en-US" altLang="zh-CN" sz="2400" dirty="0"/>
              <a:t>to</a:t>
            </a:r>
            <a:r>
              <a:rPr lang="zh-CN" altLang="en-US" sz="2400" dirty="0"/>
              <a:t> </a:t>
            </a:r>
            <a:r>
              <a:rPr lang="en-US" altLang="zh-CN" sz="2400" dirty="0"/>
              <a:t>the</a:t>
            </a:r>
            <a:r>
              <a:rPr lang="zh-CN" altLang="en-US" sz="2400" dirty="0"/>
              <a:t> </a:t>
            </a:r>
            <a:r>
              <a:rPr lang="en-US" altLang="zh-CN" sz="2400" dirty="0"/>
              <a:t>next</a:t>
            </a:r>
            <a:r>
              <a:rPr lang="zh-CN" altLang="en-US" sz="2400" dirty="0"/>
              <a:t> </a:t>
            </a:r>
            <a:r>
              <a:rPr lang="en-US" altLang="zh-CN" sz="2400" dirty="0"/>
              <a:t>phase</a:t>
            </a:r>
            <a:r>
              <a:rPr lang="zh-CN" altLang="en-US" sz="2400" dirty="0"/>
              <a:t> </a:t>
            </a:r>
            <a:r>
              <a:rPr lang="en-US" altLang="zh-CN" sz="2400" dirty="0"/>
              <a:t>of</a:t>
            </a:r>
            <a:r>
              <a:rPr lang="zh-CN" altLang="en-US" sz="2400" dirty="0"/>
              <a:t> </a:t>
            </a:r>
            <a:r>
              <a:rPr lang="en-US" altLang="zh-CN" sz="2400" dirty="0"/>
              <a:t>the</a:t>
            </a:r>
            <a:r>
              <a:rPr lang="zh-CN" altLang="en-US" sz="2400" dirty="0"/>
              <a:t> </a:t>
            </a:r>
            <a:r>
              <a:rPr lang="en-US" altLang="zh-CN" sz="2400" dirty="0"/>
              <a:t>experiment.</a:t>
            </a:r>
            <a:r>
              <a:rPr lang="zh-CN" altLang="en-US" sz="2400" dirty="0"/>
              <a:t> </a:t>
            </a:r>
            <a:r>
              <a:rPr lang="en-US" altLang="zh-CN" sz="2400" dirty="0"/>
              <a:t>The</a:t>
            </a:r>
            <a:r>
              <a:rPr lang="zh-CN" altLang="en-US" sz="2400" dirty="0"/>
              <a:t> </a:t>
            </a:r>
            <a:r>
              <a:rPr lang="en-US" altLang="zh-CN" sz="2400" dirty="0"/>
              <a:t>money</a:t>
            </a:r>
            <a:r>
              <a:rPr lang="zh-CN" altLang="en-US" sz="2400" dirty="0"/>
              <a:t> </a:t>
            </a:r>
            <a:r>
              <a:rPr lang="en-US" altLang="zh-CN" sz="2400" dirty="0"/>
              <a:t>you</a:t>
            </a:r>
            <a:r>
              <a:rPr lang="zh-CN" altLang="en-US" sz="2400" dirty="0"/>
              <a:t> </a:t>
            </a:r>
            <a:r>
              <a:rPr lang="en-US" sz="2400" dirty="0"/>
              <a:t>collect you will receive as a </a:t>
            </a:r>
            <a:r>
              <a:rPr lang="en-US" sz="2400" b="1" dirty="0">
                <a:solidFill>
                  <a:schemeClr val="accent6"/>
                </a:solidFill>
              </a:rPr>
              <a:t>BONUS PAYMENT </a:t>
            </a:r>
            <a:r>
              <a:rPr lang="en-US" sz="2400" dirty="0"/>
              <a:t>at the end of the experiment! So try to collect as much as possible on each round! </a:t>
            </a:r>
          </a:p>
          <a:p>
            <a:pPr marL="0" indent="0" algn="ctr">
              <a:buNone/>
            </a:pPr>
            <a:endParaRPr lang="en-US" sz="2400" dirty="0"/>
          </a:p>
        </p:txBody>
      </p:sp>
      <p:pic>
        <p:nvPicPr>
          <p:cNvPr id="4" name="Graphic 3">
            <a:extLst>
              <a:ext uri="{FF2B5EF4-FFF2-40B4-BE49-F238E27FC236}">
                <a16:creationId xmlns:a16="http://schemas.microsoft.com/office/drawing/2014/main" id="{30B4095E-A768-4F7D-AE1E-19AFE70C96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48667" y="2402052"/>
            <a:ext cx="4190512" cy="4345062"/>
          </a:xfrm>
          <a:prstGeom prst="rect">
            <a:avLst/>
          </a:prstGeom>
        </p:spPr>
      </p:pic>
    </p:spTree>
    <p:extLst>
      <p:ext uri="{BB962C8B-B14F-4D97-AF65-F5344CB8AC3E}">
        <p14:creationId xmlns:p14="http://schemas.microsoft.com/office/powerpoint/2010/main" val="1147174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E3EF7AB-6B09-DC45-A1DD-430C8E156651}"/>
              </a:ext>
            </a:extLst>
          </p:cNvPr>
          <p:cNvSpPr txBox="1">
            <a:spLocks/>
          </p:cNvSpPr>
          <p:nvPr/>
        </p:nvSpPr>
        <p:spPr>
          <a:xfrm>
            <a:off x="1221920" y="4413565"/>
            <a:ext cx="10515600" cy="2044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3200" dirty="0"/>
              <a:t>You reached the threshold!</a:t>
            </a:r>
          </a:p>
          <a:p>
            <a:pPr marL="0" indent="0" algn="ctr">
              <a:buNone/>
            </a:pPr>
            <a:endParaRPr lang="en-CA" sz="3200" dirty="0"/>
          </a:p>
          <a:p>
            <a:pPr marL="0" indent="0" algn="ctr">
              <a:buNone/>
            </a:pPr>
            <a:r>
              <a:rPr lang="en-CA" sz="3200" dirty="0"/>
              <a:t>Please notify the Experimenter.</a:t>
            </a:r>
            <a:endParaRPr lang="en-US" sz="3200" dirty="0"/>
          </a:p>
        </p:txBody>
      </p:sp>
      <p:pic>
        <p:nvPicPr>
          <p:cNvPr id="2" name="Picture 1">
            <a:extLst>
              <a:ext uri="{FF2B5EF4-FFF2-40B4-BE49-F238E27FC236}">
                <a16:creationId xmlns:a16="http://schemas.microsoft.com/office/drawing/2014/main" id="{C576FC21-FCE5-A746-8D47-5803E2AD7621}"/>
              </a:ext>
            </a:extLst>
          </p:cNvPr>
          <p:cNvPicPr>
            <a:picLocks noChangeAspect="1"/>
          </p:cNvPicPr>
          <p:nvPr/>
        </p:nvPicPr>
        <p:blipFill rotWithShape="1">
          <a:blip r:embed="rId2"/>
          <a:srcRect t="3767"/>
          <a:stretch/>
        </p:blipFill>
        <p:spPr>
          <a:xfrm>
            <a:off x="3285089" y="0"/>
            <a:ext cx="6114943" cy="4030537"/>
          </a:xfrm>
          <a:prstGeom prst="rect">
            <a:avLst/>
          </a:prstGeom>
        </p:spPr>
      </p:pic>
    </p:spTree>
    <p:extLst>
      <p:ext uri="{BB962C8B-B14F-4D97-AF65-F5344CB8AC3E}">
        <p14:creationId xmlns:p14="http://schemas.microsoft.com/office/powerpoint/2010/main" val="3808509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E3EF7AB-6B09-DC45-A1DD-430C8E156651}"/>
              </a:ext>
            </a:extLst>
          </p:cNvPr>
          <p:cNvSpPr txBox="1">
            <a:spLocks/>
          </p:cNvSpPr>
          <p:nvPr/>
        </p:nvSpPr>
        <p:spPr>
          <a:xfrm>
            <a:off x="1135380" y="4017546"/>
            <a:ext cx="10515600" cy="2044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3200" dirty="0"/>
              <a:t>Unfortunately, you didn't reach threshold.</a:t>
            </a:r>
          </a:p>
          <a:p>
            <a:pPr marL="0" indent="0" algn="ctr">
              <a:buNone/>
            </a:pPr>
            <a:endParaRPr lang="en-CA" sz="3200" dirty="0"/>
          </a:p>
          <a:p>
            <a:pPr marL="0" indent="0" algn="ctr">
              <a:buNone/>
            </a:pPr>
            <a:r>
              <a:rPr lang="en-CA" sz="3200" dirty="0"/>
              <a:t>Please notify the Experimenter.</a:t>
            </a:r>
            <a:endParaRPr lang="en-US" sz="3200" dirty="0"/>
          </a:p>
        </p:txBody>
      </p:sp>
      <p:pic>
        <p:nvPicPr>
          <p:cNvPr id="6" name="Picture 5">
            <a:extLst>
              <a:ext uri="{FF2B5EF4-FFF2-40B4-BE49-F238E27FC236}">
                <a16:creationId xmlns:a16="http://schemas.microsoft.com/office/drawing/2014/main" id="{F1927832-B2F1-B64B-B91D-FA0F0D8E3B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100" b="90900" l="9100" r="90700">
                        <a14:foregroundMark x1="61600" y1="10100" x2="46200" y2="9100"/>
                        <a14:foregroundMark x1="46200" y1="9100" x2="39800" y2="10100"/>
                        <a14:foregroundMark x1="9100" y1="62400" x2="10300" y2="47100"/>
                        <a14:foregroundMark x1="10300" y1="47100" x2="12300" y2="42900"/>
                        <a14:foregroundMark x1="63800" y1="89600" x2="41400" y2="90900"/>
                        <a14:foregroundMark x1="41400" y1="90900" x2="41400" y2="90900"/>
                        <a14:foregroundMark x1="87500" y1="37600" x2="90700" y2="51400"/>
                        <a14:foregroundMark x1="90700" y1="51400" x2="90700" y2="55500"/>
                      </a14:backgroundRemoval>
                    </a14:imgEffect>
                  </a14:imgLayer>
                </a14:imgProps>
              </a:ext>
            </a:extLst>
          </a:blip>
          <a:stretch>
            <a:fillRect/>
          </a:stretch>
        </p:blipFill>
        <p:spPr>
          <a:xfrm>
            <a:off x="4678680" y="0"/>
            <a:ext cx="3429000" cy="3429000"/>
          </a:xfrm>
          <a:prstGeom prst="rect">
            <a:avLst/>
          </a:prstGeom>
        </p:spPr>
      </p:pic>
    </p:spTree>
    <p:extLst>
      <p:ext uri="{BB962C8B-B14F-4D97-AF65-F5344CB8AC3E}">
        <p14:creationId xmlns:p14="http://schemas.microsoft.com/office/powerpoint/2010/main" val="238833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40" y="1038939"/>
            <a:ext cx="10515600" cy="1325563"/>
          </a:xfrm>
        </p:spPr>
        <p:txBody>
          <a:bodyPr/>
          <a:lstStyle/>
          <a:p>
            <a:pPr algn="ctr"/>
            <a:r>
              <a:rPr lang="en-US" b="1" u="sng" dirty="0">
                <a:ln w="0"/>
                <a:effectLst>
                  <a:outerShdw blurRad="38100" dist="19050" dir="2700000" algn="tl" rotWithShape="0">
                    <a:schemeClr val="dk1">
                      <a:alpha val="40000"/>
                    </a:schemeClr>
                  </a:outerShdw>
                </a:effectLst>
              </a:rPr>
              <a:t>Section 1: Practice!</a:t>
            </a:r>
          </a:p>
        </p:txBody>
      </p:sp>
      <p:sp>
        <p:nvSpPr>
          <p:cNvPr id="3" name="Content Placeholder 2"/>
          <p:cNvSpPr>
            <a:spLocks noGrp="1"/>
          </p:cNvSpPr>
          <p:nvPr>
            <p:ph idx="1"/>
          </p:nvPr>
        </p:nvSpPr>
        <p:spPr>
          <a:xfrm>
            <a:off x="838200" y="1382643"/>
            <a:ext cx="10515600" cy="3609010"/>
          </a:xfrm>
        </p:spPr>
        <p:txBody>
          <a:bodyPr>
            <a:normAutofit lnSpcReduction="10000"/>
          </a:bodyPr>
          <a:lstStyle/>
          <a:p>
            <a:pPr marL="0" indent="0" algn="ctr">
              <a:buNone/>
            </a:pPr>
            <a:endParaRPr lang="en-US" dirty="0"/>
          </a:p>
          <a:p>
            <a:pPr marL="0" indent="0" algn="ctr">
              <a:buNone/>
            </a:pPr>
            <a:endParaRPr lang="en-US" dirty="0"/>
          </a:p>
          <a:p>
            <a:pPr marL="0" indent="0" algn="ctr">
              <a:buNone/>
            </a:pPr>
            <a:r>
              <a:rPr lang="en-US" dirty="0"/>
              <a:t>In this section you will learn how to navigate a virtual environment and how to find money within it. </a:t>
            </a:r>
          </a:p>
          <a:p>
            <a:pPr marL="0" indent="0" algn="ctr">
              <a:buNone/>
            </a:pPr>
            <a:endParaRPr lang="en-US" dirty="0"/>
          </a:p>
          <a:p>
            <a:pPr marL="0" indent="0" algn="ctr">
              <a:buNone/>
            </a:pPr>
            <a:r>
              <a:rPr lang="en-US" dirty="0"/>
              <a:t>Use this </a:t>
            </a:r>
            <a:r>
              <a:rPr lang="en-US" b="1" dirty="0"/>
              <a:t>Practice Section</a:t>
            </a:r>
            <a:r>
              <a:rPr lang="en-US" dirty="0"/>
              <a:t> to learn as much as possible about collecting money. This will help you to earn the most </a:t>
            </a:r>
            <a:r>
              <a:rPr lang="en-US" b="1" dirty="0"/>
              <a:t>Bonus Pay </a:t>
            </a:r>
            <a:r>
              <a:rPr lang="en-US" dirty="0"/>
              <a:t>in the next</a:t>
            </a:r>
            <a:r>
              <a:rPr lang="en-US" b="1" dirty="0"/>
              <a:t> Section</a:t>
            </a:r>
            <a:r>
              <a:rPr lang="en-US" dirty="0"/>
              <a:t>!</a:t>
            </a:r>
          </a:p>
        </p:txBody>
      </p:sp>
      <p:sp>
        <p:nvSpPr>
          <p:cNvPr id="4" name="TextBox 3"/>
          <p:cNvSpPr txBox="1"/>
          <p:nvPr/>
        </p:nvSpPr>
        <p:spPr>
          <a:xfrm>
            <a:off x="3641723" y="5973619"/>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Tree>
    <p:extLst>
      <p:ext uri="{BB962C8B-B14F-4D97-AF65-F5344CB8AC3E}">
        <p14:creationId xmlns:p14="http://schemas.microsoft.com/office/powerpoint/2010/main" val="3300112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DC18-37CA-4DD6-9BB9-6160ED6E9BFE}"/>
              </a:ext>
            </a:extLst>
          </p:cNvPr>
          <p:cNvSpPr>
            <a:spLocks noGrp="1"/>
          </p:cNvSpPr>
          <p:nvPr>
            <p:ph type="ctrTitle"/>
          </p:nvPr>
        </p:nvSpPr>
        <p:spPr>
          <a:xfrm>
            <a:off x="0" y="107699"/>
            <a:ext cx="12192000" cy="361517"/>
          </a:xfrm>
        </p:spPr>
        <p:txBody>
          <a:bodyPr>
            <a:normAutofit fontScale="90000"/>
          </a:bodyPr>
          <a:lstStyle/>
          <a:p>
            <a:r>
              <a:rPr lang="en-US" sz="2400" b="1" dirty="0"/>
              <a:t>Section 1: Practice</a:t>
            </a:r>
          </a:p>
        </p:txBody>
      </p:sp>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64477" y="1234222"/>
            <a:ext cx="12063046" cy="1854923"/>
          </a:xfrm>
        </p:spPr>
        <p:txBody>
          <a:bodyPr>
            <a:normAutofit/>
          </a:bodyPr>
          <a:lstStyle/>
          <a:p>
            <a:r>
              <a:rPr lang="en-US" dirty="0"/>
              <a:t>Before looking for money, you will have the opportunity to explore the environment. On each </a:t>
            </a:r>
            <a:r>
              <a:rPr lang="en-US" b="1" dirty="0"/>
              <a:t>Explore Round </a:t>
            </a:r>
            <a:r>
              <a:rPr lang="en-US" dirty="0"/>
              <a:t>you will see the </a:t>
            </a:r>
            <a:r>
              <a:rPr lang="en-US" b="1" dirty="0">
                <a:solidFill>
                  <a:schemeClr val="accent1"/>
                </a:solidFill>
              </a:rPr>
              <a:t>Explore The Environment</a:t>
            </a:r>
            <a:r>
              <a:rPr lang="en-US" dirty="0"/>
              <a:t> screen (left bottom) and then you will be placed into the environment at a random location (right bottom). There is </a:t>
            </a:r>
            <a:r>
              <a:rPr lang="en-US" b="1" dirty="0"/>
              <a:t>no money to collect </a:t>
            </a:r>
            <a:r>
              <a:rPr lang="en-US" dirty="0"/>
              <a:t>in these rounds, so just move around and learn as much as you can about the environment. </a:t>
            </a:r>
          </a:p>
        </p:txBody>
      </p:sp>
      <p:grpSp>
        <p:nvGrpSpPr>
          <p:cNvPr id="6" name="Group 5">
            <a:extLst>
              <a:ext uri="{FF2B5EF4-FFF2-40B4-BE49-F238E27FC236}">
                <a16:creationId xmlns:a16="http://schemas.microsoft.com/office/drawing/2014/main" id="{BBD48F06-E14D-4350-B98E-445ACC805355}"/>
              </a:ext>
            </a:extLst>
          </p:cNvPr>
          <p:cNvGrpSpPr/>
          <p:nvPr/>
        </p:nvGrpSpPr>
        <p:grpSpPr>
          <a:xfrm>
            <a:off x="988004" y="3361196"/>
            <a:ext cx="5873392" cy="2474630"/>
            <a:chOff x="1067783" y="3361196"/>
            <a:chExt cx="5873392" cy="2474630"/>
          </a:xfrm>
        </p:grpSpPr>
        <p:pic>
          <p:nvPicPr>
            <p:cNvPr id="5" name="Picture 4">
              <a:extLst>
                <a:ext uri="{FF2B5EF4-FFF2-40B4-BE49-F238E27FC236}">
                  <a16:creationId xmlns:a16="http://schemas.microsoft.com/office/drawing/2014/main" id="{3BEB536E-F9C7-43F4-B688-B8A2BCAB0464}"/>
                </a:ext>
              </a:extLst>
            </p:cNvPr>
            <p:cNvPicPr>
              <a:picLocks noChangeAspect="1"/>
            </p:cNvPicPr>
            <p:nvPr/>
          </p:nvPicPr>
          <p:blipFill>
            <a:blip r:embed="rId2"/>
            <a:stretch>
              <a:fillRect/>
            </a:stretch>
          </p:blipFill>
          <p:spPr>
            <a:xfrm>
              <a:off x="1067783" y="3361196"/>
              <a:ext cx="4421729" cy="2474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a:extLst>
                <a:ext uri="{FF2B5EF4-FFF2-40B4-BE49-F238E27FC236}">
                  <a16:creationId xmlns:a16="http://schemas.microsoft.com/office/drawing/2014/main" id="{01ABC167-0C82-48A6-85F1-D387E81DD564}"/>
                </a:ext>
              </a:extLst>
            </p:cNvPr>
            <p:cNvCxnSpPr>
              <a:cxnSpLocks/>
            </p:cNvCxnSpPr>
            <p:nvPr/>
          </p:nvCxnSpPr>
          <p:spPr>
            <a:xfrm>
              <a:off x="5568640" y="4598511"/>
              <a:ext cx="137253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3646140" y="6107877"/>
            <a:ext cx="4782193" cy="461665"/>
          </a:xfrm>
          <a:prstGeom prst="rect">
            <a:avLst/>
          </a:prstGeom>
          <a:noFill/>
        </p:spPr>
        <p:txBody>
          <a:bodyPr wrap="square" rtlCol="0">
            <a:spAutoFit/>
          </a:bodyPr>
          <a:lstStyle/>
          <a:p>
            <a:pPr algn="ctr"/>
            <a:r>
              <a:rPr lang="en-US" sz="2400" b="1" dirty="0">
                <a:solidFill>
                  <a:schemeClr val="accent6"/>
                </a:solidFill>
              </a:rPr>
              <a:t>Press Spacebar to continue </a:t>
            </a:r>
            <a:r>
              <a:rPr lang="mr-IN" sz="2400" b="1" dirty="0">
                <a:solidFill>
                  <a:schemeClr val="accent6"/>
                </a:solidFill>
              </a:rPr>
              <a:t>…</a:t>
            </a:r>
            <a:r>
              <a:rPr lang="en-US" sz="2400" b="1" dirty="0">
                <a:solidFill>
                  <a:schemeClr val="accent6"/>
                </a:solidFill>
              </a:rPr>
              <a:t> </a:t>
            </a:r>
          </a:p>
        </p:txBody>
      </p:sp>
      <p:pic>
        <p:nvPicPr>
          <p:cNvPr id="11" name="Picture 10">
            <a:extLst>
              <a:ext uri="{FF2B5EF4-FFF2-40B4-BE49-F238E27FC236}">
                <a16:creationId xmlns:a16="http://schemas.microsoft.com/office/drawing/2014/main" id="{48CCD27A-81E9-4776-9ACA-8E3C831C5369}"/>
              </a:ext>
            </a:extLst>
          </p:cNvPr>
          <p:cNvPicPr>
            <a:picLocks noChangeAspect="1"/>
          </p:cNvPicPr>
          <p:nvPr/>
        </p:nvPicPr>
        <p:blipFill>
          <a:blip r:embed="rId3"/>
          <a:stretch>
            <a:fillRect/>
          </a:stretch>
        </p:blipFill>
        <p:spPr>
          <a:xfrm>
            <a:off x="6940524" y="3361195"/>
            <a:ext cx="4418982" cy="2474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4997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To move around the environment, you can </a:t>
            </a:r>
            <a:r>
              <a:rPr lang="en-US" b="1" dirty="0">
                <a:solidFill>
                  <a:srgbClr val="FC0107"/>
                </a:solidFill>
              </a:rPr>
              <a:t>ONLY</a:t>
            </a:r>
            <a:r>
              <a:rPr lang="en-US" dirty="0"/>
              <a:t> use the </a:t>
            </a:r>
            <a:r>
              <a:rPr lang="en-US" b="1" dirty="0"/>
              <a:t>Up-Arrow to move forward</a:t>
            </a:r>
            <a:r>
              <a:rPr lang="en-US" dirty="0"/>
              <a:t>, and the </a:t>
            </a:r>
            <a:r>
              <a:rPr lang="en-US" b="1" dirty="0"/>
              <a:t>left</a:t>
            </a:r>
            <a:r>
              <a:rPr lang="en-US" dirty="0"/>
              <a:t> and </a:t>
            </a:r>
            <a:r>
              <a:rPr lang="en-US" b="1" dirty="0"/>
              <a:t>right arrow-keys</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8" y="2792103"/>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15" name="Rectangle 14">
            <a:extLst>
              <a:ext uri="{FF2B5EF4-FFF2-40B4-BE49-F238E27FC236}">
                <a16:creationId xmlns:a16="http://schemas.microsoft.com/office/drawing/2014/main" id="{33AF91F7-6AB1-45F4-B1CF-27977EF2D58E}"/>
              </a:ext>
            </a:extLst>
          </p:cNvPr>
          <p:cNvSpPr/>
          <p:nvPr/>
        </p:nvSpPr>
        <p:spPr>
          <a:xfrm>
            <a:off x="5696370" y="4274512"/>
            <a:ext cx="799258" cy="931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641723" y="5973619"/>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16" name="Title 1">
            <a:extLst>
              <a:ext uri="{FF2B5EF4-FFF2-40B4-BE49-F238E27FC236}">
                <a16:creationId xmlns:a16="http://schemas.microsoft.com/office/drawing/2014/main" id="{38D94F58-4C13-4EA1-A53F-8FFD75E497BD}"/>
              </a:ext>
            </a:extLst>
          </p:cNvPr>
          <p:cNvSpPr>
            <a:spLocks noGrp="1"/>
          </p:cNvSpPr>
          <p:nvPr>
            <p:ph type="ctrTitle"/>
          </p:nvPr>
        </p:nvSpPr>
        <p:spPr>
          <a:xfrm>
            <a:off x="0" y="107699"/>
            <a:ext cx="12192000" cy="361517"/>
          </a:xfrm>
        </p:spPr>
        <p:txBody>
          <a:bodyPr>
            <a:normAutofit fontScale="90000"/>
          </a:bodyPr>
          <a:lstStyle/>
          <a:p>
            <a:r>
              <a:rPr lang="en-US" sz="2400" b="1" dirty="0"/>
              <a:t>Section 1: Practice</a:t>
            </a:r>
          </a:p>
        </p:txBody>
      </p:sp>
    </p:spTree>
    <p:extLst>
      <p:ext uri="{BB962C8B-B14F-4D97-AF65-F5344CB8AC3E}">
        <p14:creationId xmlns:p14="http://schemas.microsoft.com/office/powerpoint/2010/main" val="134761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69FCC8-4428-48D8-8EBF-41B1CF035026}"/>
              </a:ext>
            </a:extLst>
          </p:cNvPr>
          <p:cNvPicPr>
            <a:picLocks noChangeAspect="1"/>
          </p:cNvPicPr>
          <p:nvPr/>
        </p:nvPicPr>
        <p:blipFill>
          <a:blip r:embed="rId2"/>
          <a:stretch>
            <a:fillRect/>
          </a:stretch>
        </p:blipFill>
        <p:spPr>
          <a:xfrm>
            <a:off x="3982614" y="1938196"/>
            <a:ext cx="4591050" cy="25735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0430C9B9-EB28-4B64-8460-7E63C35A00D0}"/>
              </a:ext>
            </a:extLst>
          </p:cNvPr>
          <p:cNvSpPr>
            <a:spLocks noGrp="1"/>
          </p:cNvSpPr>
          <p:nvPr>
            <p:ph idx="1"/>
          </p:nvPr>
        </p:nvSpPr>
        <p:spPr>
          <a:xfrm>
            <a:off x="838200" y="404924"/>
            <a:ext cx="10515600" cy="2044897"/>
          </a:xfrm>
        </p:spPr>
        <p:txBody>
          <a:bodyPr>
            <a:normAutofit/>
          </a:bodyPr>
          <a:lstStyle/>
          <a:p>
            <a:pPr marL="0" indent="0" algn="ctr">
              <a:buNone/>
            </a:pPr>
            <a:r>
              <a:rPr lang="en-US" sz="3600" b="1" dirty="0"/>
              <a:t>TOP-DOWN VIEW</a:t>
            </a:r>
          </a:p>
          <a:p>
            <a:pPr marL="0" indent="0" algn="ctr">
              <a:buNone/>
            </a:pPr>
            <a:r>
              <a:rPr lang="en-US" sz="2400" dirty="0"/>
              <a:t>While exploring the environment, you will be asked periodically to locate where you were from a top-down viewpoint like the picture below. </a:t>
            </a:r>
          </a:p>
          <a:p>
            <a:pPr marL="0" indent="0" algn="ctr">
              <a:buNone/>
            </a:pPr>
            <a:endParaRPr lang="en-US" sz="2400" dirty="0"/>
          </a:p>
          <a:p>
            <a:pPr marL="0" indent="0" algn="ctr">
              <a:buNone/>
            </a:pPr>
            <a:endParaRPr lang="en-US" b="1" dirty="0"/>
          </a:p>
          <a:p>
            <a:pPr marL="0" indent="0" algn="ctr">
              <a:buNone/>
            </a:pPr>
            <a:endParaRPr lang="en-US" b="1" dirty="0"/>
          </a:p>
          <a:p>
            <a:pPr marL="0" indent="0" algn="ctr">
              <a:buNone/>
            </a:pPr>
            <a:endParaRPr lang="en-US" dirty="0"/>
          </a:p>
        </p:txBody>
      </p:sp>
      <p:sp>
        <p:nvSpPr>
          <p:cNvPr id="5" name="TextBox 4">
            <a:extLst>
              <a:ext uri="{FF2B5EF4-FFF2-40B4-BE49-F238E27FC236}">
                <a16:creationId xmlns:a16="http://schemas.microsoft.com/office/drawing/2014/main" id="{8C737213-E306-4CF8-8B22-6B22CD5585CB}"/>
              </a:ext>
            </a:extLst>
          </p:cNvPr>
          <p:cNvSpPr txBox="1"/>
          <p:nvPr/>
        </p:nvSpPr>
        <p:spPr>
          <a:xfrm>
            <a:off x="565596" y="4652889"/>
            <a:ext cx="11425086" cy="1569660"/>
          </a:xfrm>
          <a:prstGeom prst="rect">
            <a:avLst/>
          </a:prstGeom>
          <a:noFill/>
        </p:spPr>
        <p:txBody>
          <a:bodyPr wrap="square" rtlCol="0">
            <a:spAutoFit/>
          </a:bodyPr>
          <a:lstStyle/>
          <a:p>
            <a:pPr algn="ctr"/>
            <a:r>
              <a:rPr lang="en-US" sz="2400" dirty="0"/>
              <a:t>The </a:t>
            </a:r>
            <a:r>
              <a:rPr lang="en-US" sz="2400" b="1" dirty="0">
                <a:solidFill>
                  <a:srgbClr val="4A5957"/>
                </a:solidFill>
              </a:rPr>
              <a:t>grey triangle </a:t>
            </a:r>
            <a:r>
              <a:rPr lang="en-US" sz="2400" dirty="0"/>
              <a:t>in the middle shows the direction that you’re facing, and the controls are the same as the 3D environment. Move the </a:t>
            </a:r>
            <a:r>
              <a:rPr lang="en-US" sz="2400" b="1" dirty="0">
                <a:solidFill>
                  <a:srgbClr val="4A5957"/>
                </a:solidFill>
              </a:rPr>
              <a:t>grey triangle </a:t>
            </a:r>
            <a:r>
              <a:rPr lang="en-US" sz="2400" dirty="0"/>
              <a:t>to the </a:t>
            </a:r>
            <a:r>
              <a:rPr lang="en-US" sz="2400" b="1" dirty="0"/>
              <a:t>last position you were in</a:t>
            </a:r>
            <a:r>
              <a:rPr lang="en-US" sz="2400" dirty="0"/>
              <a:t>, in the 3D environment, and then press the </a:t>
            </a:r>
            <a:r>
              <a:rPr lang="en-US" sz="2400" b="1" dirty="0"/>
              <a:t>Spacebar</a:t>
            </a:r>
            <a:r>
              <a:rPr lang="en-US" sz="2400" dirty="0"/>
              <a:t>. This might be difficult at first, but you will get better at it each time!</a:t>
            </a:r>
            <a:endParaRPr lang="en-US" sz="2400" b="1" dirty="0"/>
          </a:p>
        </p:txBody>
      </p:sp>
      <p:sp>
        <p:nvSpPr>
          <p:cNvPr id="7" name="TextBox 6"/>
          <p:cNvSpPr txBox="1"/>
          <p:nvPr/>
        </p:nvSpPr>
        <p:spPr>
          <a:xfrm>
            <a:off x="3704903" y="6264259"/>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cxnSp>
        <p:nvCxnSpPr>
          <p:cNvPr id="4" name="Straight Arrow Connector 3">
            <a:extLst>
              <a:ext uri="{FF2B5EF4-FFF2-40B4-BE49-F238E27FC236}">
                <a16:creationId xmlns:a16="http://schemas.microsoft.com/office/drawing/2014/main" id="{DB2D7575-5FCB-49D0-B849-0440FAE5319B}"/>
              </a:ext>
            </a:extLst>
          </p:cNvPr>
          <p:cNvCxnSpPr>
            <a:cxnSpLocks/>
          </p:cNvCxnSpPr>
          <p:nvPr/>
        </p:nvCxnSpPr>
        <p:spPr>
          <a:xfrm flipV="1">
            <a:off x="2098261" y="3224948"/>
            <a:ext cx="4092989" cy="151491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06CDF321-4251-4516-96F9-B5C512296C4E}"/>
              </a:ext>
            </a:extLst>
          </p:cNvPr>
          <p:cNvSpPr txBox="1">
            <a:spLocks/>
          </p:cNvSpPr>
          <p:nvPr/>
        </p:nvSpPr>
        <p:spPr>
          <a:xfrm>
            <a:off x="0" y="107699"/>
            <a:ext cx="12192000" cy="36151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Section 1: Practice</a:t>
            </a:r>
          </a:p>
        </p:txBody>
      </p:sp>
    </p:spTree>
    <p:extLst>
      <p:ext uri="{BB962C8B-B14F-4D97-AF65-F5344CB8AC3E}">
        <p14:creationId xmlns:p14="http://schemas.microsoft.com/office/powerpoint/2010/main" val="72802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838200" y="1854654"/>
            <a:ext cx="10515600" cy="926584"/>
          </a:xfrm>
        </p:spPr>
        <p:txBody>
          <a:bodyPr/>
          <a:lstStyle/>
          <a:p>
            <a:pPr marL="0" indent="0" algn="ctr">
              <a:buNone/>
            </a:pPr>
            <a:r>
              <a:rPr lang="en-US" dirty="0"/>
              <a:t>When you’re ready, place your right hand on the </a:t>
            </a:r>
            <a:r>
              <a:rPr lang="en-US" b="1" dirty="0"/>
              <a:t>arrow keys </a:t>
            </a:r>
            <a:r>
              <a:rPr lang="en-US" dirty="0"/>
              <a:t>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3055230" y="3092498"/>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650972"/>
              <a:ext cx="1526850" cy="185737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16897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092F-3C3B-45DB-8EB9-2159C0C81B5C}"/>
              </a:ext>
            </a:extLst>
          </p:cNvPr>
          <p:cNvSpPr>
            <a:spLocks noGrp="1"/>
          </p:cNvSpPr>
          <p:nvPr>
            <p:ph type="title"/>
          </p:nvPr>
        </p:nvSpPr>
        <p:spPr>
          <a:xfrm>
            <a:off x="838200" y="2766218"/>
            <a:ext cx="10515600" cy="1325563"/>
          </a:xfrm>
        </p:spPr>
        <p:txBody>
          <a:bodyPr>
            <a:normAutofit/>
          </a:bodyPr>
          <a:lstStyle/>
          <a:p>
            <a:pPr algn="ctr"/>
            <a:r>
              <a:rPr lang="en-US" sz="6600" b="1" dirty="0">
                <a:ln w="0"/>
                <a:solidFill>
                  <a:schemeClr val="accent1"/>
                </a:solidFill>
                <a:effectLst>
                  <a:outerShdw blurRad="38100" dist="19050" dir="2700000" algn="tl" rotWithShape="0">
                    <a:schemeClr val="dk1">
                      <a:alpha val="40000"/>
                    </a:schemeClr>
                  </a:outerShdw>
                </a:effectLst>
              </a:rPr>
              <a:t>Explore The Environment!</a:t>
            </a:r>
          </a:p>
        </p:txBody>
      </p:sp>
      <p:pic>
        <p:nvPicPr>
          <p:cNvPr id="6" name="Graphic 5" descr="Map with pin">
            <a:extLst>
              <a:ext uri="{FF2B5EF4-FFF2-40B4-BE49-F238E27FC236}">
                <a16:creationId xmlns:a16="http://schemas.microsoft.com/office/drawing/2014/main" id="{42FBC949-A5E8-4B11-96F4-0CE4D113DF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39" y="95765"/>
            <a:ext cx="1809725" cy="1809725"/>
          </a:xfrm>
          <a:prstGeom prst="rect">
            <a:avLst/>
          </a:prstGeom>
        </p:spPr>
      </p:pic>
      <p:pic>
        <p:nvPicPr>
          <p:cNvPr id="8" name="Graphic 7" descr="Map with pin">
            <a:extLst>
              <a:ext uri="{FF2B5EF4-FFF2-40B4-BE49-F238E27FC236}">
                <a16:creationId xmlns:a16="http://schemas.microsoft.com/office/drawing/2014/main" id="{3C883705-B0FC-4CDB-9808-8A486B6268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9620" y="4847156"/>
            <a:ext cx="1809725" cy="1809725"/>
          </a:xfrm>
          <a:prstGeom prst="rect">
            <a:avLst/>
          </a:prstGeom>
        </p:spPr>
      </p:pic>
      <p:pic>
        <p:nvPicPr>
          <p:cNvPr id="10" name="Graphic 9" descr="Compass">
            <a:extLst>
              <a:ext uri="{FF2B5EF4-FFF2-40B4-BE49-F238E27FC236}">
                <a16:creationId xmlns:a16="http://schemas.microsoft.com/office/drawing/2014/main" id="{3049A949-9015-43A5-8305-349512EA90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67297" y="293442"/>
            <a:ext cx="1414370" cy="1414370"/>
          </a:xfrm>
          <a:prstGeom prst="rect">
            <a:avLst/>
          </a:prstGeom>
        </p:spPr>
      </p:pic>
      <p:pic>
        <p:nvPicPr>
          <p:cNvPr id="11" name="Graphic 10" descr="Compass">
            <a:extLst>
              <a:ext uri="{FF2B5EF4-FFF2-40B4-BE49-F238E27FC236}">
                <a16:creationId xmlns:a16="http://schemas.microsoft.com/office/drawing/2014/main" id="{9389F839-74D5-4DE0-ADA3-761F34607D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116" y="5044833"/>
            <a:ext cx="1414370" cy="1414370"/>
          </a:xfrm>
          <a:prstGeom prst="rect">
            <a:avLst/>
          </a:prstGeom>
        </p:spPr>
      </p:pic>
    </p:spTree>
    <p:extLst>
      <p:ext uri="{BB962C8B-B14F-4D97-AF65-F5344CB8AC3E}">
        <p14:creationId xmlns:p14="http://schemas.microsoft.com/office/powerpoint/2010/main" val="61681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2257472"/>
            <a:ext cx="10515600" cy="2343056"/>
          </a:xfrm>
        </p:spPr>
        <p:txBody>
          <a:bodyPr>
            <a:normAutofit/>
          </a:bodyPr>
          <a:lstStyle/>
          <a:p>
            <a:pPr algn="ctr"/>
            <a:r>
              <a:rPr lang="en-US" sz="11500" b="1" dirty="0"/>
              <a:t>Great Work!</a:t>
            </a:r>
            <a:br>
              <a:rPr lang="en-US" dirty="0"/>
            </a:br>
            <a:endParaRPr lang="en-US" dirty="0"/>
          </a:p>
        </p:txBody>
      </p:sp>
      <p:sp>
        <p:nvSpPr>
          <p:cNvPr id="3" name="TextBox 2">
            <a:extLst>
              <a:ext uri="{FF2B5EF4-FFF2-40B4-BE49-F238E27FC236}">
                <a16:creationId xmlns:a16="http://schemas.microsoft.com/office/drawing/2014/main" id="{95AE8B83-7E5A-40E4-BE07-BDDEAAF38097}"/>
              </a:ext>
            </a:extLst>
          </p:cNvPr>
          <p:cNvSpPr txBox="1"/>
          <p:nvPr/>
        </p:nvSpPr>
        <p:spPr>
          <a:xfrm>
            <a:off x="2086484" y="4021706"/>
            <a:ext cx="8019033" cy="461665"/>
          </a:xfrm>
          <a:prstGeom prst="rect">
            <a:avLst/>
          </a:prstGeom>
          <a:noFill/>
        </p:spPr>
        <p:txBody>
          <a:bodyPr wrap="square" rtlCol="0">
            <a:spAutoFit/>
          </a:bodyPr>
          <a:lstStyle/>
          <a:p>
            <a:pPr algn="ctr"/>
            <a:r>
              <a:rPr lang="en-US" sz="2400" b="1" dirty="0">
                <a:solidFill>
                  <a:schemeClr val="accent6"/>
                </a:solidFill>
              </a:rPr>
              <a:t>Notify the Experimenter that you’ve completed this section</a:t>
            </a:r>
          </a:p>
        </p:txBody>
      </p:sp>
    </p:spTree>
    <p:extLst>
      <p:ext uri="{BB962C8B-B14F-4D97-AF65-F5344CB8AC3E}">
        <p14:creationId xmlns:p14="http://schemas.microsoft.com/office/powerpoint/2010/main" val="448000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8153</TotalTime>
  <Words>1162</Words>
  <Application>Microsoft Office PowerPoint</Application>
  <PresentationFormat>Widescreen</PresentationFormat>
  <Paragraphs>104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Welcome to Session 1</vt:lpstr>
      <vt:lpstr>Experiment Overview</vt:lpstr>
      <vt:lpstr>Section 1: Practice!</vt:lpstr>
      <vt:lpstr>Section 1: Practice</vt:lpstr>
      <vt:lpstr>Section 1: Practice</vt:lpstr>
      <vt:lpstr>PowerPoint Presentation</vt:lpstr>
      <vt:lpstr>PowerPoint Presentation</vt:lpstr>
      <vt:lpstr>Explore The Environment!</vt:lpstr>
      <vt:lpstr>Great Work! </vt:lpstr>
      <vt:lpstr>PowerPoint Presentation</vt:lpstr>
      <vt:lpstr>You should hear a coin sound every time you collect money. </vt:lpstr>
      <vt:lpstr>PowerPoint Presentation</vt:lpstr>
      <vt:lpstr>PowerPoint Presentation</vt:lpstr>
      <vt:lpstr>PowerPoint Presentation</vt:lpstr>
      <vt:lpstr>PowerPoint Presentation</vt:lpstr>
      <vt:lpstr>PowerPoint Presentation</vt:lpstr>
      <vt:lpstr>Search For Money!</vt:lpstr>
      <vt:lpstr>Search For Money! NO FEEDBACK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157</cp:revision>
  <dcterms:created xsi:type="dcterms:W3CDTF">2020-01-09T14:24:19Z</dcterms:created>
  <dcterms:modified xsi:type="dcterms:W3CDTF">2020-06-11T20:05:07Z</dcterms:modified>
</cp:coreProperties>
</file>