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5" r:id="rId4"/>
    <p:sldId id="273" r:id="rId5"/>
    <p:sldId id="281" r:id="rId6"/>
    <p:sldId id="268" r:id="rId7"/>
    <p:sldId id="275" r:id="rId8"/>
    <p:sldId id="274" r:id="rId9"/>
    <p:sldId id="270" r:id="rId10"/>
    <p:sldId id="262" r:id="rId11"/>
    <p:sldId id="271"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6/11/2020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6/11/2020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Welcome!</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1524000" y="1894083"/>
            <a:ext cx="9144000" cy="889398"/>
          </a:xfrm>
        </p:spPr>
        <p:txBody>
          <a:bodyPr>
            <a:normAutofit fontScale="92500" lnSpcReduction="20000"/>
          </a:bodyPr>
          <a:lstStyle/>
          <a:p>
            <a:r>
              <a:rPr lang="en-US" dirty="0"/>
              <a:t>In this final session of the experiment, your job is to find as much money as possible in the environments that you’ve learned over the course of this experiment. </a:t>
            </a:r>
          </a:p>
        </p:txBody>
      </p:sp>
      <p:sp>
        <p:nvSpPr>
          <p:cNvPr id="7" name="TextBox 6">
            <a:extLst>
              <a:ext uri="{FF2B5EF4-FFF2-40B4-BE49-F238E27FC236}">
                <a16:creationId xmlns:a16="http://schemas.microsoft.com/office/drawing/2014/main" id="{0EAEA1B9-DAD6-4FEC-A28C-35A13E42A005}"/>
              </a:ext>
            </a:extLst>
          </p:cNvPr>
          <p:cNvSpPr txBox="1"/>
          <p:nvPr/>
        </p:nvSpPr>
        <p:spPr>
          <a:xfrm>
            <a:off x="11392452" y="106362"/>
            <a:ext cx="470000" cy="769441"/>
          </a:xfrm>
          <a:prstGeom prst="rect">
            <a:avLst/>
          </a:prstGeom>
          <a:noFill/>
        </p:spPr>
        <p:txBody>
          <a:bodyPr wrap="none" rtlCol="0">
            <a:spAutoFit/>
          </a:bodyPr>
          <a:lstStyle/>
          <a:p>
            <a:r>
              <a:rPr lang="en-US" sz="4400" dirty="0">
                <a:solidFill>
                  <a:schemeClr val="bg2">
                    <a:lumMod val="75000"/>
                  </a:schemeClr>
                </a:solidFill>
              </a:rPr>
              <a:t>1</a:t>
            </a:r>
          </a:p>
        </p:txBody>
      </p:sp>
      <p:pic>
        <p:nvPicPr>
          <p:cNvPr id="8" name="Picture 7">
            <a:extLst>
              <a:ext uri="{FF2B5EF4-FFF2-40B4-BE49-F238E27FC236}">
                <a16:creationId xmlns:a16="http://schemas.microsoft.com/office/drawing/2014/main" id="{5C99C549-07EA-445C-9134-FBDBAA5ED561}"/>
              </a:ext>
            </a:extLst>
          </p:cNvPr>
          <p:cNvPicPr>
            <a:picLocks noChangeAspect="1"/>
          </p:cNvPicPr>
          <p:nvPr/>
        </p:nvPicPr>
        <p:blipFill>
          <a:blip r:embed="rId2"/>
          <a:stretch>
            <a:fillRect/>
          </a:stretch>
        </p:blipFill>
        <p:spPr>
          <a:xfrm>
            <a:off x="1283769" y="3620275"/>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1B433185-21ED-4151-A630-F6E28BD8C8F2}"/>
              </a:ext>
            </a:extLst>
          </p:cNvPr>
          <p:cNvSpPr/>
          <p:nvPr/>
        </p:nvSpPr>
        <p:spPr>
          <a:xfrm>
            <a:off x="3300884" y="3637503"/>
            <a:ext cx="557683" cy="1356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8F194D-80AE-43BF-B19D-2119A24489BE}"/>
              </a:ext>
            </a:extLst>
          </p:cNvPr>
          <p:cNvSpPr txBox="1"/>
          <p:nvPr/>
        </p:nvSpPr>
        <p:spPr>
          <a:xfrm>
            <a:off x="3033347" y="3597607"/>
            <a:ext cx="1011114" cy="215444"/>
          </a:xfrm>
          <a:prstGeom prst="rect">
            <a:avLst/>
          </a:prstGeom>
          <a:noFill/>
        </p:spPr>
        <p:txBody>
          <a:bodyPr wrap="square" rtlCol="0">
            <a:spAutoFit/>
          </a:bodyPr>
          <a:lstStyle/>
          <a:p>
            <a:r>
              <a:rPr lang="en-US" sz="800" dirty="0">
                <a:solidFill>
                  <a:schemeClr val="bg1"/>
                </a:solidFill>
              </a:rPr>
              <a:t>Search For Money</a:t>
            </a:r>
          </a:p>
        </p:txBody>
      </p:sp>
      <p:pic>
        <p:nvPicPr>
          <p:cNvPr id="11" name="Picture 10">
            <a:extLst>
              <a:ext uri="{FF2B5EF4-FFF2-40B4-BE49-F238E27FC236}">
                <a16:creationId xmlns:a16="http://schemas.microsoft.com/office/drawing/2014/main" id="{84391884-1BB3-4D59-B3A4-A0E972FC73C9}"/>
              </a:ext>
            </a:extLst>
          </p:cNvPr>
          <p:cNvPicPr>
            <a:picLocks noChangeAspect="1"/>
          </p:cNvPicPr>
          <p:nvPr/>
        </p:nvPicPr>
        <p:blipFill>
          <a:blip r:embed="rId3"/>
          <a:stretch>
            <a:fillRect/>
          </a:stretch>
        </p:blipFill>
        <p:spPr>
          <a:xfrm>
            <a:off x="6620699" y="3620274"/>
            <a:ext cx="4650077" cy="23870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7ACEE705-7A74-4287-9518-01458A73F9AC}"/>
              </a:ext>
            </a:extLst>
          </p:cNvPr>
          <p:cNvSpPr/>
          <p:nvPr/>
        </p:nvSpPr>
        <p:spPr>
          <a:xfrm>
            <a:off x="8680311" y="3637503"/>
            <a:ext cx="557683" cy="13565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4B10273-2490-4798-92F7-4CDB253F382F}"/>
              </a:ext>
            </a:extLst>
          </p:cNvPr>
          <p:cNvSpPr txBox="1"/>
          <p:nvPr/>
        </p:nvSpPr>
        <p:spPr>
          <a:xfrm>
            <a:off x="8412774" y="3597607"/>
            <a:ext cx="1011114" cy="215444"/>
          </a:xfrm>
          <a:prstGeom prst="rect">
            <a:avLst/>
          </a:prstGeom>
          <a:noFill/>
        </p:spPr>
        <p:txBody>
          <a:bodyPr wrap="square" rtlCol="0">
            <a:spAutoFit/>
          </a:bodyPr>
          <a:lstStyle/>
          <a:p>
            <a:r>
              <a:rPr lang="en-US" sz="800" dirty="0">
                <a:solidFill>
                  <a:schemeClr val="bg1"/>
                </a:solidFill>
              </a:rPr>
              <a:t>Search For Money</a:t>
            </a:r>
          </a:p>
        </p:txBody>
      </p:sp>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fontScale="90000"/>
          </a:bodyPr>
          <a:lstStyle/>
          <a:p>
            <a:pPr algn="ctr"/>
            <a:r>
              <a:rPr lang="en-US" b="1" dirty="0"/>
              <a:t>Great Work!</a:t>
            </a:r>
            <a:br>
              <a:rPr lang="en-US" dirty="0"/>
            </a:br>
            <a:br>
              <a:rPr lang="en-US" dirty="0"/>
            </a:br>
            <a:r>
              <a:rPr lang="en-US" dirty="0"/>
              <a:t>Please notify the experimenter that you have completed this portion of the experiment.</a:t>
            </a:r>
          </a:p>
        </p:txBody>
      </p:sp>
    </p:spTree>
    <p:extLst>
      <p:ext uri="{BB962C8B-B14F-4D97-AF65-F5344CB8AC3E}">
        <p14:creationId xmlns:p14="http://schemas.microsoft.com/office/powerpoint/2010/main" val="44800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149469" y="991737"/>
            <a:ext cx="11750919" cy="4371833"/>
          </a:xfrm>
        </p:spPr>
        <p:txBody>
          <a:bodyPr>
            <a:normAutofit fontScale="92500" lnSpcReduction="10000"/>
          </a:bodyPr>
          <a:lstStyle/>
          <a:p>
            <a:pPr marL="0" indent="0" algn="ctr">
              <a:buNone/>
            </a:pPr>
            <a:r>
              <a:rPr lang="en-US" sz="3900" b="1" dirty="0"/>
              <a:t>VARIATION COLLECTION ROUNDS</a:t>
            </a:r>
          </a:p>
          <a:p>
            <a:pPr marL="0" indent="0" algn="ctr">
              <a:buNone/>
            </a:pPr>
            <a:r>
              <a:rPr lang="en-US" sz="2400" dirty="0"/>
              <a:t>In this next section of the experiment you will be placed in several variations of the environments that you have learned. </a:t>
            </a:r>
          </a:p>
          <a:p>
            <a:pPr marL="0" indent="0" algn="ctr">
              <a:buNone/>
            </a:pPr>
            <a:endParaRPr lang="en-US" sz="2400" dirty="0"/>
          </a:p>
          <a:p>
            <a:pPr marL="0" indent="0" algn="ctr">
              <a:buNone/>
            </a:pPr>
            <a:r>
              <a:rPr lang="en-US" sz="2400" dirty="0"/>
              <a:t>Again, you won’t receive any feedback when you collect money, so you will have to </a:t>
            </a:r>
            <a:r>
              <a:rPr lang="en-US" sz="2400" b="1" dirty="0"/>
              <a:t>use what you learned in previous sessions to guide your search!</a:t>
            </a:r>
          </a:p>
          <a:p>
            <a:pPr marL="0" indent="0" algn="ctr">
              <a:buNone/>
            </a:pPr>
            <a:endParaRPr lang="en-US" sz="2400" b="1" dirty="0"/>
          </a:p>
          <a:p>
            <a:pPr marL="0" indent="0" algn="ctr">
              <a:buNone/>
            </a:pPr>
            <a:r>
              <a:rPr lang="en-US" sz="2400" b="1" dirty="0"/>
              <a:t>You will receive a bonus payment equal to the amount that you collect, but you won’t find out how much you’ve collected until the end of the experiment!</a:t>
            </a:r>
          </a:p>
          <a:p>
            <a:pPr marL="0" indent="0" algn="ctr">
              <a:buNone/>
            </a:pPr>
            <a:endParaRPr lang="en-US" sz="2400" b="1" dirty="0"/>
          </a:p>
          <a:p>
            <a:pPr marL="0" indent="0" algn="ctr">
              <a:buNone/>
            </a:pPr>
            <a:r>
              <a:rPr lang="en-US" sz="3200" b="1" dirty="0"/>
              <a:t>Good Luck!!</a:t>
            </a:r>
          </a:p>
        </p:txBody>
      </p:sp>
    </p:spTree>
    <p:extLst>
      <p:ext uri="{BB962C8B-B14F-4D97-AF65-F5344CB8AC3E}">
        <p14:creationId xmlns:p14="http://schemas.microsoft.com/office/powerpoint/2010/main" val="210493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0C9B9-EB28-4B64-8460-7E63C35A00D0}"/>
              </a:ext>
            </a:extLst>
          </p:cNvPr>
          <p:cNvSpPr>
            <a:spLocks noGrp="1"/>
          </p:cNvSpPr>
          <p:nvPr>
            <p:ph idx="1"/>
          </p:nvPr>
        </p:nvSpPr>
        <p:spPr>
          <a:xfrm>
            <a:off x="838200" y="725075"/>
            <a:ext cx="10515600" cy="1271382"/>
          </a:xfrm>
        </p:spPr>
        <p:txBody>
          <a:bodyPr>
            <a:normAutofit/>
          </a:bodyPr>
          <a:lstStyle/>
          <a:p>
            <a:pPr marL="0" indent="0" algn="ctr">
              <a:buNone/>
            </a:pPr>
            <a:r>
              <a:rPr lang="en-US" sz="2400" dirty="0"/>
              <a:t>While refamiliarizing yourself with the environments, you will be asked periodically to locate your position from a top-down viewpoint like the ones pictured below. </a:t>
            </a:r>
          </a:p>
          <a:p>
            <a:pPr marL="0" indent="0" algn="ctr">
              <a:buNone/>
            </a:pPr>
            <a:endParaRPr lang="en-US" sz="2400" dirty="0"/>
          </a:p>
          <a:p>
            <a:pPr marL="0" indent="0" algn="ctr">
              <a:buNone/>
            </a:pPr>
            <a:endParaRPr lang="en-US" b="1" dirty="0"/>
          </a:p>
          <a:p>
            <a:pPr marL="0" indent="0" algn="ctr">
              <a:buNone/>
            </a:pPr>
            <a:endParaRPr lang="en-US" b="1" dirty="0"/>
          </a:p>
          <a:p>
            <a:pPr marL="0" indent="0" algn="ctr">
              <a:buNone/>
            </a:pPr>
            <a:endParaRPr lang="en-US" dirty="0"/>
          </a:p>
        </p:txBody>
      </p:sp>
      <p:sp>
        <p:nvSpPr>
          <p:cNvPr id="5" name="TextBox 4">
            <a:extLst>
              <a:ext uri="{FF2B5EF4-FFF2-40B4-BE49-F238E27FC236}">
                <a16:creationId xmlns:a16="http://schemas.microsoft.com/office/drawing/2014/main" id="{8C737213-E306-4CF8-8B22-6B22CD5585CB}"/>
              </a:ext>
            </a:extLst>
          </p:cNvPr>
          <p:cNvSpPr txBox="1"/>
          <p:nvPr/>
        </p:nvSpPr>
        <p:spPr>
          <a:xfrm>
            <a:off x="-139430" y="4690154"/>
            <a:ext cx="12470860" cy="1569660"/>
          </a:xfrm>
          <a:prstGeom prst="rect">
            <a:avLst/>
          </a:prstGeom>
          <a:noFill/>
        </p:spPr>
        <p:txBody>
          <a:bodyPr wrap="square" rtlCol="0">
            <a:spAutoFit/>
          </a:bodyPr>
          <a:lstStyle/>
          <a:p>
            <a:pPr algn="ctr"/>
            <a:r>
              <a:rPr lang="en-US" sz="2400" dirty="0"/>
              <a:t>The </a:t>
            </a:r>
            <a:r>
              <a:rPr lang="en-US" sz="2400" b="1" dirty="0">
                <a:solidFill>
                  <a:srgbClr val="4A5957"/>
                </a:solidFill>
              </a:rPr>
              <a:t>grey triangle </a:t>
            </a:r>
            <a:r>
              <a:rPr lang="en-US" sz="2400" dirty="0"/>
              <a:t>in the middle shows the direction that you’re facing, and the controls are the same as the 3D environment. Move the </a:t>
            </a:r>
            <a:r>
              <a:rPr lang="en-US" sz="2400" b="1" dirty="0">
                <a:solidFill>
                  <a:srgbClr val="4A5957"/>
                </a:solidFill>
              </a:rPr>
              <a:t>grey triangle </a:t>
            </a:r>
            <a:r>
              <a:rPr lang="en-US" sz="2400" dirty="0"/>
              <a:t>to the last position you were in, in the 3D environment and then press the </a:t>
            </a:r>
            <a:r>
              <a:rPr lang="en-US" sz="2400" b="1" dirty="0"/>
              <a:t>Spacebar</a:t>
            </a:r>
            <a:r>
              <a:rPr lang="en-US" sz="2400" dirty="0"/>
              <a:t>.</a:t>
            </a:r>
            <a:endParaRPr lang="en-US" sz="2400" b="1" dirty="0"/>
          </a:p>
          <a:p>
            <a:pPr algn="ctr"/>
            <a:endParaRPr lang="en-US" sz="2400" b="1" dirty="0"/>
          </a:p>
        </p:txBody>
      </p:sp>
      <p:grpSp>
        <p:nvGrpSpPr>
          <p:cNvPr id="4" name="Group 3">
            <a:extLst>
              <a:ext uri="{FF2B5EF4-FFF2-40B4-BE49-F238E27FC236}">
                <a16:creationId xmlns:a16="http://schemas.microsoft.com/office/drawing/2014/main" id="{FC026872-0453-4D20-A4A9-1D714AA237FD}"/>
              </a:ext>
            </a:extLst>
          </p:cNvPr>
          <p:cNvGrpSpPr/>
          <p:nvPr/>
        </p:nvGrpSpPr>
        <p:grpSpPr>
          <a:xfrm>
            <a:off x="1254303" y="2099896"/>
            <a:ext cx="9683394" cy="2102140"/>
            <a:chOff x="1307869" y="2099896"/>
            <a:chExt cx="9683394" cy="2102140"/>
          </a:xfrm>
        </p:grpSpPr>
        <p:pic>
          <p:nvPicPr>
            <p:cNvPr id="2" name="Picture 1">
              <a:extLst>
                <a:ext uri="{FF2B5EF4-FFF2-40B4-BE49-F238E27FC236}">
                  <a16:creationId xmlns:a16="http://schemas.microsoft.com/office/drawing/2014/main" id="{8FAF11BA-DD3D-4FB2-9B2A-4C3073F9782C}"/>
                </a:ext>
              </a:extLst>
            </p:cNvPr>
            <p:cNvPicPr>
              <a:picLocks noChangeAspect="1"/>
            </p:cNvPicPr>
            <p:nvPr/>
          </p:nvPicPr>
          <p:blipFill>
            <a:blip r:embed="rId2"/>
            <a:stretch>
              <a:fillRect/>
            </a:stretch>
          </p:blipFill>
          <p:spPr>
            <a:xfrm>
              <a:off x="6766072" y="2099896"/>
              <a:ext cx="4225191" cy="2102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0708BAF-82B2-45EE-924C-EDDDEB14C1CB}"/>
                </a:ext>
              </a:extLst>
            </p:cNvPr>
            <p:cNvPicPr>
              <a:picLocks noChangeAspect="1"/>
            </p:cNvPicPr>
            <p:nvPr/>
          </p:nvPicPr>
          <p:blipFill>
            <a:blip r:embed="rId3"/>
            <a:stretch>
              <a:fillRect/>
            </a:stretch>
          </p:blipFill>
          <p:spPr>
            <a:xfrm>
              <a:off x="1307869" y="2099896"/>
              <a:ext cx="4241838" cy="2102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72802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Welcome!</a:t>
            </a:r>
          </a:p>
        </p:txBody>
      </p:sp>
      <p:sp>
        <p:nvSpPr>
          <p:cNvPr id="7" name="TextBox 6">
            <a:extLst>
              <a:ext uri="{FF2B5EF4-FFF2-40B4-BE49-F238E27FC236}">
                <a16:creationId xmlns:a16="http://schemas.microsoft.com/office/drawing/2014/main" id="{0EAEA1B9-DAD6-4FEC-A28C-35A13E42A005}"/>
              </a:ext>
            </a:extLst>
          </p:cNvPr>
          <p:cNvSpPr txBox="1"/>
          <p:nvPr/>
        </p:nvSpPr>
        <p:spPr>
          <a:xfrm>
            <a:off x="11392452" y="106362"/>
            <a:ext cx="470000" cy="769441"/>
          </a:xfrm>
          <a:prstGeom prst="rect">
            <a:avLst/>
          </a:prstGeom>
          <a:noFill/>
        </p:spPr>
        <p:txBody>
          <a:bodyPr wrap="none" rtlCol="0">
            <a:spAutoFit/>
          </a:bodyPr>
          <a:lstStyle/>
          <a:p>
            <a:r>
              <a:rPr lang="en-US" sz="4400" dirty="0">
                <a:solidFill>
                  <a:schemeClr val="bg2">
                    <a:lumMod val="75000"/>
                  </a:schemeClr>
                </a:solidFill>
              </a:rPr>
              <a:t>2</a:t>
            </a:r>
          </a:p>
        </p:txBody>
      </p:sp>
    </p:spTree>
    <p:extLst>
      <p:ext uri="{BB962C8B-B14F-4D97-AF65-F5344CB8AC3E}">
        <p14:creationId xmlns:p14="http://schemas.microsoft.com/office/powerpoint/2010/main" val="4023285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132944" y="855160"/>
            <a:ext cx="11926111" cy="3265628"/>
          </a:xfrm>
        </p:spPr>
        <p:txBody>
          <a:bodyPr>
            <a:normAutofit/>
          </a:bodyPr>
          <a:lstStyle/>
          <a:p>
            <a:pPr marL="0" indent="0" algn="ctr">
              <a:buNone/>
            </a:pPr>
            <a:r>
              <a:rPr lang="en-US" sz="2400" dirty="0"/>
              <a:t>Your first task is to collect as much as possible in each of the following </a:t>
            </a:r>
            <a:r>
              <a:rPr lang="en-US" sz="2400" b="1" i="1" dirty="0"/>
              <a:t>Money</a:t>
            </a:r>
            <a:r>
              <a:rPr lang="en-US" sz="2400" dirty="0"/>
              <a:t> </a:t>
            </a:r>
            <a:r>
              <a:rPr lang="en-US" sz="2400" b="1" i="1" dirty="0"/>
              <a:t>Collection Rounds</a:t>
            </a:r>
            <a:r>
              <a:rPr lang="en-US" sz="2400" dirty="0"/>
              <a:t>. On each round, you will be placed into one of the environments that you learned in the previous sessions Once in the environment you will have </a:t>
            </a:r>
            <a:r>
              <a:rPr lang="en-US" sz="2400" b="1" dirty="0"/>
              <a:t>1-minute</a:t>
            </a:r>
            <a:r>
              <a:rPr lang="en-US" sz="2400" dirty="0"/>
              <a:t> to </a:t>
            </a:r>
            <a:r>
              <a:rPr lang="en-US" sz="2400" b="1" dirty="0"/>
              <a:t>collect as much money as possible!!</a:t>
            </a:r>
            <a:r>
              <a:rPr lang="en-US" sz="2400" dirty="0"/>
              <a:t> </a:t>
            </a:r>
          </a:p>
          <a:p>
            <a:pPr marL="0" indent="0" algn="ctr">
              <a:buNone/>
            </a:pPr>
            <a:endParaRPr lang="en-US" sz="2400" dirty="0"/>
          </a:p>
        </p:txBody>
      </p:sp>
      <p:sp>
        <p:nvSpPr>
          <p:cNvPr id="8" name="TextBox 7">
            <a:extLst>
              <a:ext uri="{FF2B5EF4-FFF2-40B4-BE49-F238E27FC236}">
                <a16:creationId xmlns:a16="http://schemas.microsoft.com/office/drawing/2014/main" id="{6D69B7DF-CC2C-9344-8F1E-4820BF36D0B5}"/>
              </a:ext>
            </a:extLst>
          </p:cNvPr>
          <p:cNvSpPr txBox="1"/>
          <p:nvPr/>
        </p:nvSpPr>
        <p:spPr>
          <a:xfrm>
            <a:off x="3886467" y="6182211"/>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sp>
        <p:nvSpPr>
          <p:cNvPr id="7" name="Content Placeholder 2">
            <a:extLst>
              <a:ext uri="{FF2B5EF4-FFF2-40B4-BE49-F238E27FC236}">
                <a16:creationId xmlns:a16="http://schemas.microsoft.com/office/drawing/2014/main" id="{C7EB23E6-7245-433A-8E56-C24BA717D822}"/>
              </a:ext>
            </a:extLst>
          </p:cNvPr>
          <p:cNvSpPr txBox="1">
            <a:spLocks/>
          </p:cNvSpPr>
          <p:nvPr/>
        </p:nvSpPr>
        <p:spPr>
          <a:xfrm>
            <a:off x="132943" y="12478"/>
            <a:ext cx="11926111" cy="5760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t>Welcome to the Final </a:t>
            </a:r>
          </a:p>
          <a:p>
            <a:pPr marL="0" indent="0" algn="ctr">
              <a:buFont typeface="Arial" panose="020B0604020202020204" pitchFamily="34" charset="0"/>
              <a:buNone/>
            </a:pPr>
            <a:endParaRPr lang="en-US" sz="2400" dirty="0"/>
          </a:p>
        </p:txBody>
      </p:sp>
      <p:pic>
        <p:nvPicPr>
          <p:cNvPr id="6" name="Graphic 5" descr="Stopwatch">
            <a:extLst>
              <a:ext uri="{FF2B5EF4-FFF2-40B4-BE49-F238E27FC236}">
                <a16:creationId xmlns:a16="http://schemas.microsoft.com/office/drawing/2014/main" id="{1E51FC29-E721-4A09-BAF0-6F4583799B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657" y="2732167"/>
            <a:ext cx="1870348" cy="1870348"/>
          </a:xfrm>
          <a:prstGeom prst="rect">
            <a:avLst/>
          </a:prstGeom>
        </p:spPr>
      </p:pic>
      <p:sp>
        <p:nvSpPr>
          <p:cNvPr id="12" name="TextBox 11">
            <a:extLst>
              <a:ext uri="{FF2B5EF4-FFF2-40B4-BE49-F238E27FC236}">
                <a16:creationId xmlns:a16="http://schemas.microsoft.com/office/drawing/2014/main" id="{3B1B4EB8-231C-4CDC-9CB4-23D1783581F6}"/>
              </a:ext>
            </a:extLst>
          </p:cNvPr>
          <p:cNvSpPr txBox="1"/>
          <p:nvPr/>
        </p:nvSpPr>
        <p:spPr>
          <a:xfrm>
            <a:off x="211648" y="4520163"/>
            <a:ext cx="2152365" cy="523220"/>
          </a:xfrm>
          <a:prstGeom prst="rect">
            <a:avLst/>
          </a:prstGeom>
          <a:noFill/>
        </p:spPr>
        <p:txBody>
          <a:bodyPr wrap="square" rtlCol="0">
            <a:spAutoFit/>
          </a:bodyPr>
          <a:lstStyle/>
          <a:p>
            <a:pPr algn="ctr"/>
            <a:r>
              <a:rPr lang="en-US" sz="2800" b="1" dirty="0"/>
              <a:t>1 Minute</a:t>
            </a:r>
          </a:p>
        </p:txBody>
      </p:sp>
      <p:pic>
        <p:nvPicPr>
          <p:cNvPr id="14" name="Graphic 13" descr="Coins">
            <a:extLst>
              <a:ext uri="{FF2B5EF4-FFF2-40B4-BE49-F238E27FC236}">
                <a16:creationId xmlns:a16="http://schemas.microsoft.com/office/drawing/2014/main" id="{99F62EEF-56BC-4D70-B937-C52380739C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83045" y="3207074"/>
            <a:ext cx="1736954" cy="1736954"/>
          </a:xfrm>
          <a:prstGeom prst="rect">
            <a:avLst/>
          </a:prstGeom>
        </p:spPr>
      </p:pic>
      <p:grpSp>
        <p:nvGrpSpPr>
          <p:cNvPr id="2" name="Group 1">
            <a:extLst>
              <a:ext uri="{FF2B5EF4-FFF2-40B4-BE49-F238E27FC236}">
                <a16:creationId xmlns:a16="http://schemas.microsoft.com/office/drawing/2014/main" id="{50ED87E2-76B9-4476-BF0C-D2459AF633C4}"/>
              </a:ext>
            </a:extLst>
          </p:cNvPr>
          <p:cNvGrpSpPr/>
          <p:nvPr/>
        </p:nvGrpSpPr>
        <p:grpSpPr>
          <a:xfrm>
            <a:off x="2662061" y="3132941"/>
            <a:ext cx="6867878" cy="1811735"/>
            <a:chOff x="2934238" y="3132941"/>
            <a:chExt cx="6867878" cy="1811735"/>
          </a:xfrm>
        </p:grpSpPr>
        <p:pic>
          <p:nvPicPr>
            <p:cNvPr id="11" name="Picture 10">
              <a:extLst>
                <a:ext uri="{FF2B5EF4-FFF2-40B4-BE49-F238E27FC236}">
                  <a16:creationId xmlns:a16="http://schemas.microsoft.com/office/drawing/2014/main" id="{EB37D226-A9C6-4E97-A320-FB553FF88D8A}"/>
                </a:ext>
              </a:extLst>
            </p:cNvPr>
            <p:cNvPicPr>
              <a:picLocks noChangeAspect="1"/>
            </p:cNvPicPr>
            <p:nvPr/>
          </p:nvPicPr>
          <p:blipFill>
            <a:blip r:embed="rId6"/>
            <a:stretch>
              <a:fillRect/>
            </a:stretch>
          </p:blipFill>
          <p:spPr>
            <a:xfrm>
              <a:off x="2934238" y="3132941"/>
              <a:ext cx="3257386" cy="1811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30CFFC8-D8A0-4B0F-92A6-D155EDBC863A}"/>
                </a:ext>
              </a:extLst>
            </p:cNvPr>
            <p:cNvPicPr>
              <a:picLocks noChangeAspect="1"/>
            </p:cNvPicPr>
            <p:nvPr/>
          </p:nvPicPr>
          <p:blipFill>
            <a:blip r:embed="rId7"/>
            <a:stretch>
              <a:fillRect/>
            </a:stretch>
          </p:blipFill>
          <p:spPr>
            <a:xfrm>
              <a:off x="6544730" y="3132941"/>
              <a:ext cx="3257386" cy="18110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186062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The controls are the same as previous sessions: use the </a:t>
            </a:r>
            <a:r>
              <a:rPr lang="en-US" b="1" dirty="0"/>
              <a:t>Up-Arrow to move forward</a:t>
            </a:r>
            <a:r>
              <a:rPr lang="en-US" dirty="0"/>
              <a:t>, and the </a:t>
            </a:r>
            <a:r>
              <a:rPr lang="en-US" b="1" dirty="0"/>
              <a:t>left</a:t>
            </a:r>
            <a:r>
              <a:rPr lang="en-US" dirty="0"/>
              <a:t> and </a:t>
            </a:r>
            <a:r>
              <a:rPr lang="en-US" b="1" dirty="0"/>
              <a:t>right arrow-keys</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15" name="Rectangle 14">
            <a:extLst>
              <a:ext uri="{FF2B5EF4-FFF2-40B4-BE49-F238E27FC236}">
                <a16:creationId xmlns:a16="http://schemas.microsoft.com/office/drawing/2014/main" id="{33AF91F7-6AB1-45F4-B1CF-27977EF2D58E}"/>
              </a:ext>
            </a:extLst>
          </p:cNvPr>
          <p:cNvSpPr/>
          <p:nvPr/>
        </p:nvSpPr>
        <p:spPr>
          <a:xfrm>
            <a:off x="5696370" y="4274512"/>
            <a:ext cx="799258" cy="93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5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0" y="650839"/>
            <a:ext cx="12192000" cy="1879704"/>
          </a:xfrm>
        </p:spPr>
        <p:txBody>
          <a:bodyPr>
            <a:normAutofit/>
          </a:bodyPr>
          <a:lstStyle/>
          <a:p>
            <a:pPr marL="0" indent="0" algn="ctr">
              <a:buNone/>
            </a:pPr>
            <a:r>
              <a:rPr lang="en-US" sz="2400" dirty="0"/>
              <a:t>Unlike previous sessions, </a:t>
            </a:r>
            <a:r>
              <a:rPr lang="en-US" sz="2400" b="1" dirty="0"/>
              <a:t>ALL</a:t>
            </a:r>
            <a:r>
              <a:rPr lang="en-US" sz="2400" dirty="0"/>
              <a:t> rounds in this session are </a:t>
            </a:r>
            <a:r>
              <a:rPr lang="en-US" sz="2400" b="1" dirty="0"/>
              <a:t>NO FEEDBACK</a:t>
            </a:r>
            <a:r>
              <a:rPr lang="en-US" sz="2400" dirty="0"/>
              <a:t> rounds! </a:t>
            </a:r>
          </a:p>
          <a:p>
            <a:pPr marL="0" indent="0" algn="ctr">
              <a:buNone/>
            </a:pPr>
            <a:r>
              <a:rPr lang="en-US" sz="2400" dirty="0"/>
              <a:t>At the start of every round “</a:t>
            </a:r>
            <a:r>
              <a:rPr lang="en-US" sz="2400" dirty="0">
                <a:solidFill>
                  <a:schemeClr val="accent6"/>
                </a:solidFill>
              </a:rPr>
              <a:t>Search For Money!</a:t>
            </a:r>
            <a:r>
              <a:rPr lang="en-US" sz="2400" dirty="0"/>
              <a:t> </a:t>
            </a:r>
            <a:r>
              <a:rPr lang="en-US" sz="2400" dirty="0">
                <a:solidFill>
                  <a:srgbClr val="FF0000"/>
                </a:solidFill>
              </a:rPr>
              <a:t>NO FEEDBACK</a:t>
            </a:r>
            <a:r>
              <a:rPr lang="en-US" sz="2400" dirty="0"/>
              <a:t>” screen.</a:t>
            </a:r>
          </a:p>
          <a:p>
            <a:pPr marL="0" indent="0" algn="ctr">
              <a:buNone/>
            </a:pPr>
            <a:r>
              <a:rPr lang="en-US" sz="2400" dirty="0"/>
              <a:t>During these rounds you will </a:t>
            </a:r>
            <a:r>
              <a:rPr lang="en-US" sz="2400" b="1" dirty="0">
                <a:solidFill>
                  <a:srgbClr val="FF0000"/>
                </a:solidFill>
              </a:rPr>
              <a:t>NOT</a:t>
            </a:r>
            <a:r>
              <a:rPr lang="en-US" sz="2400" dirty="0"/>
              <a:t> hear a </a:t>
            </a:r>
            <a:r>
              <a:rPr lang="en-US" sz="2400" b="1" dirty="0"/>
              <a:t>coin sound</a:t>
            </a:r>
            <a:r>
              <a:rPr lang="en-US" sz="2400" dirty="0"/>
              <a:t> when you collect money and you will </a:t>
            </a:r>
            <a:r>
              <a:rPr lang="en-US" sz="2400" b="1" dirty="0">
                <a:solidFill>
                  <a:srgbClr val="FF0000"/>
                </a:solidFill>
              </a:rPr>
              <a:t>NOT</a:t>
            </a:r>
            <a:r>
              <a:rPr lang="en-US" sz="2400" dirty="0"/>
              <a:t> be able to see how much you’ve collected! </a:t>
            </a:r>
          </a:p>
        </p:txBody>
      </p:sp>
      <p:pic>
        <p:nvPicPr>
          <p:cNvPr id="4" name="Picture 3">
            <a:extLst>
              <a:ext uri="{FF2B5EF4-FFF2-40B4-BE49-F238E27FC236}">
                <a16:creationId xmlns:a16="http://schemas.microsoft.com/office/drawing/2014/main" id="{E5DCCA30-A3E7-46E5-8AF6-43AE8B9B087A}"/>
              </a:ext>
            </a:extLst>
          </p:cNvPr>
          <p:cNvPicPr>
            <a:picLocks noChangeAspect="1"/>
          </p:cNvPicPr>
          <p:nvPr/>
        </p:nvPicPr>
        <p:blipFill>
          <a:blip r:embed="rId2"/>
          <a:stretch>
            <a:fillRect/>
          </a:stretch>
        </p:blipFill>
        <p:spPr>
          <a:xfrm>
            <a:off x="204232" y="2436786"/>
            <a:ext cx="3445407" cy="1929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5C1E2B64-52EA-4223-9D60-0402676DB44A}"/>
              </a:ext>
            </a:extLst>
          </p:cNvPr>
          <p:cNvSpPr txBox="1"/>
          <p:nvPr/>
        </p:nvSpPr>
        <p:spPr>
          <a:xfrm>
            <a:off x="0" y="4674684"/>
            <a:ext cx="12192000" cy="1938992"/>
          </a:xfrm>
          <a:prstGeom prst="rect">
            <a:avLst/>
          </a:prstGeom>
          <a:noFill/>
        </p:spPr>
        <p:txBody>
          <a:bodyPr wrap="square" rtlCol="0">
            <a:spAutoFit/>
          </a:bodyPr>
          <a:lstStyle/>
          <a:p>
            <a:pPr algn="ctr"/>
            <a:r>
              <a:rPr lang="en-US" sz="2400" dirty="0"/>
              <a:t>When you reach </a:t>
            </a:r>
            <a:r>
              <a:rPr lang="en-US" sz="2400" b="1" dirty="0">
                <a:solidFill>
                  <a:schemeClr val="accent6"/>
                </a:solidFill>
              </a:rPr>
              <a:t>10¢</a:t>
            </a:r>
            <a:r>
              <a:rPr lang="en-US" sz="2400" dirty="0"/>
              <a:t> the text </a:t>
            </a:r>
            <a:r>
              <a:rPr lang="en-US" sz="2400" b="1" dirty="0"/>
              <a:t>will</a:t>
            </a:r>
            <a:r>
              <a:rPr lang="en-US" sz="2400" dirty="0"/>
              <a:t> </a:t>
            </a:r>
            <a:r>
              <a:rPr lang="en-US" sz="2400" b="1" dirty="0"/>
              <a:t>not change color</a:t>
            </a:r>
            <a:r>
              <a:rPr lang="en-US" sz="2400" dirty="0"/>
              <a:t> and will remain </a:t>
            </a:r>
            <a:r>
              <a:rPr lang="en-US" sz="2400" b="1" dirty="0">
                <a:solidFill>
                  <a:srgbClr val="FF0000"/>
                </a:solidFill>
              </a:rPr>
              <a:t>Red. </a:t>
            </a:r>
            <a:r>
              <a:rPr lang="en-US" sz="2400" dirty="0"/>
              <a:t>This means that you will not know whether you have collected more than </a:t>
            </a:r>
            <a:r>
              <a:rPr lang="en-US" sz="2400" b="1" dirty="0">
                <a:solidFill>
                  <a:schemeClr val="accent6"/>
                </a:solidFill>
              </a:rPr>
              <a:t>10¢</a:t>
            </a:r>
            <a:r>
              <a:rPr lang="en-US" sz="2400" dirty="0"/>
              <a:t>.</a:t>
            </a:r>
            <a:r>
              <a:rPr lang="en-US" sz="2400" b="1" dirty="0">
                <a:solidFill>
                  <a:srgbClr val="FF0000"/>
                </a:solidFill>
              </a:rPr>
              <a:t> </a:t>
            </a:r>
            <a:r>
              <a:rPr lang="en-US" sz="2400" dirty="0"/>
              <a:t>However, if you do collect more than </a:t>
            </a:r>
            <a:r>
              <a:rPr lang="en-US" sz="2400" b="1" dirty="0">
                <a:solidFill>
                  <a:schemeClr val="accent6"/>
                </a:solidFill>
              </a:rPr>
              <a:t>10¢ </a:t>
            </a:r>
            <a:r>
              <a:rPr lang="en-US" sz="2400" dirty="0"/>
              <a:t>by the end of the round the money will be added to your </a:t>
            </a:r>
            <a:r>
              <a:rPr lang="en-US" sz="2400" b="1" dirty="0"/>
              <a:t>Total Bonus Payment</a:t>
            </a:r>
            <a:r>
              <a:rPr lang="en-US" sz="2400" dirty="0"/>
              <a:t>.</a:t>
            </a:r>
            <a:r>
              <a:rPr lang="en-US" sz="2400" b="1" dirty="0"/>
              <a:t> </a:t>
            </a:r>
            <a:endParaRPr lang="en-US" sz="2400" b="1" dirty="0">
              <a:solidFill>
                <a:srgbClr val="FF0000"/>
              </a:solidFill>
            </a:endParaRPr>
          </a:p>
          <a:p>
            <a:pPr algn="ctr"/>
            <a:r>
              <a:rPr lang="en-US" sz="2400" b="1" dirty="0">
                <a:solidFill>
                  <a:srgbClr val="FF0000"/>
                </a:solidFill>
              </a:rPr>
              <a:t>HINT:</a:t>
            </a:r>
            <a:r>
              <a:rPr lang="en-US" sz="2400" b="1" i="1" dirty="0">
                <a:solidFill>
                  <a:srgbClr val="FF0000"/>
                </a:solidFill>
              </a:rPr>
              <a:t> </a:t>
            </a:r>
            <a:r>
              <a:rPr lang="en-US" sz="2400" dirty="0">
                <a:solidFill>
                  <a:srgbClr val="FF0000"/>
                </a:solidFill>
              </a:rPr>
              <a:t>Use what you’ve learned from the </a:t>
            </a:r>
            <a:r>
              <a:rPr lang="en-US" sz="2400" b="1" dirty="0">
                <a:solidFill>
                  <a:srgbClr val="FF0000"/>
                </a:solidFill>
              </a:rPr>
              <a:t>Feedback Rounds </a:t>
            </a:r>
            <a:r>
              <a:rPr lang="en-US" sz="2400" dirty="0">
                <a:solidFill>
                  <a:srgbClr val="FF0000"/>
                </a:solidFill>
              </a:rPr>
              <a:t>to guide your search!</a:t>
            </a:r>
            <a:endParaRPr lang="en-US" sz="2400" dirty="0"/>
          </a:p>
          <a:p>
            <a:pPr algn="ctr"/>
            <a:endParaRPr lang="en-US" sz="2400" dirty="0"/>
          </a:p>
        </p:txBody>
      </p:sp>
      <p:sp>
        <p:nvSpPr>
          <p:cNvPr id="10" name="TextBox 9">
            <a:extLst>
              <a:ext uri="{FF2B5EF4-FFF2-40B4-BE49-F238E27FC236}">
                <a16:creationId xmlns:a16="http://schemas.microsoft.com/office/drawing/2014/main" id="{BBB9FC54-0FF1-413F-9D5B-B107CB9B2E18}"/>
              </a:ext>
            </a:extLst>
          </p:cNvPr>
          <p:cNvSpPr txBox="1"/>
          <p:nvPr/>
        </p:nvSpPr>
        <p:spPr>
          <a:xfrm>
            <a:off x="3649639" y="6381999"/>
            <a:ext cx="4782193" cy="461665"/>
          </a:xfrm>
          <a:prstGeom prst="rect">
            <a:avLst/>
          </a:prstGeom>
          <a:noFill/>
        </p:spPr>
        <p:txBody>
          <a:bodyPr wrap="square" rtlCol="0">
            <a:spAutoFit/>
          </a:bodyPr>
          <a:lstStyle/>
          <a:p>
            <a:pPr algn="ctr"/>
            <a:r>
              <a:rPr lang="en-US" sz="2400" b="1" dirty="0">
                <a:solidFill>
                  <a:schemeClr val="accent6"/>
                </a:solidFill>
              </a:rPr>
              <a:t>Do you have any questions?</a:t>
            </a:r>
          </a:p>
        </p:txBody>
      </p:sp>
      <p:grpSp>
        <p:nvGrpSpPr>
          <p:cNvPr id="23" name="Group 22">
            <a:extLst>
              <a:ext uri="{FF2B5EF4-FFF2-40B4-BE49-F238E27FC236}">
                <a16:creationId xmlns:a16="http://schemas.microsoft.com/office/drawing/2014/main" id="{BAB099CB-C9C8-4D4E-BB43-B4BA6AE84FE6}"/>
              </a:ext>
            </a:extLst>
          </p:cNvPr>
          <p:cNvGrpSpPr/>
          <p:nvPr/>
        </p:nvGrpSpPr>
        <p:grpSpPr>
          <a:xfrm>
            <a:off x="8356170" y="2440225"/>
            <a:ext cx="3407527" cy="1922550"/>
            <a:chOff x="4892696" y="2740564"/>
            <a:chExt cx="3407527" cy="1922550"/>
          </a:xfrm>
        </p:grpSpPr>
        <p:pic>
          <p:nvPicPr>
            <p:cNvPr id="24" name="Picture 23">
              <a:extLst>
                <a:ext uri="{FF2B5EF4-FFF2-40B4-BE49-F238E27FC236}">
                  <a16:creationId xmlns:a16="http://schemas.microsoft.com/office/drawing/2014/main" id="{A3AFD2DC-4710-403E-8B1B-4241E6E5B9DE}"/>
                </a:ext>
              </a:extLst>
            </p:cNvPr>
            <p:cNvPicPr>
              <a:picLocks noChangeAspect="1"/>
            </p:cNvPicPr>
            <p:nvPr/>
          </p:nvPicPr>
          <p:blipFill>
            <a:blip r:embed="rId3"/>
            <a:stretch>
              <a:fillRect/>
            </a:stretch>
          </p:blipFill>
          <p:spPr>
            <a:xfrm>
              <a:off x="4892696" y="2767872"/>
              <a:ext cx="3407527" cy="1895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TextBox 25">
              <a:extLst>
                <a:ext uri="{FF2B5EF4-FFF2-40B4-BE49-F238E27FC236}">
                  <a16:creationId xmlns:a16="http://schemas.microsoft.com/office/drawing/2014/main" id="{6D9CCC06-D700-49AF-8697-703C456466F9}"/>
                </a:ext>
              </a:extLst>
            </p:cNvPr>
            <p:cNvSpPr txBox="1"/>
            <p:nvPr/>
          </p:nvSpPr>
          <p:spPr>
            <a:xfrm>
              <a:off x="6079889" y="2740564"/>
              <a:ext cx="1106392" cy="338554"/>
            </a:xfrm>
            <a:prstGeom prst="rect">
              <a:avLst/>
            </a:prstGeom>
            <a:noFill/>
          </p:spPr>
          <p:txBody>
            <a:bodyPr wrap="square" rtlCol="0">
              <a:spAutoFit/>
            </a:bodyPr>
            <a:lstStyle/>
            <a:p>
              <a:pPr algn="ctr"/>
              <a:r>
                <a:rPr lang="en-US" sz="800" b="1" dirty="0">
                  <a:solidFill>
                    <a:srgbClr val="FF0000"/>
                  </a:solidFill>
                </a:rPr>
                <a:t>Search For Money!</a:t>
              </a:r>
            </a:p>
            <a:p>
              <a:pPr algn="ctr"/>
              <a:r>
                <a:rPr lang="en-US" sz="800" b="1" dirty="0">
                  <a:solidFill>
                    <a:srgbClr val="FF0000"/>
                  </a:solidFill>
                </a:rPr>
                <a:t>No Feedback Round</a:t>
              </a:r>
            </a:p>
          </p:txBody>
        </p:sp>
      </p:grpSp>
      <p:pic>
        <p:nvPicPr>
          <p:cNvPr id="29" name="Picture 28">
            <a:extLst>
              <a:ext uri="{FF2B5EF4-FFF2-40B4-BE49-F238E27FC236}">
                <a16:creationId xmlns:a16="http://schemas.microsoft.com/office/drawing/2014/main" id="{F981EC59-D4CB-4418-8736-46944604C1BB}"/>
              </a:ext>
            </a:extLst>
          </p:cNvPr>
          <p:cNvPicPr>
            <a:picLocks noChangeAspect="1"/>
          </p:cNvPicPr>
          <p:nvPr/>
        </p:nvPicPr>
        <p:blipFill>
          <a:blip r:embed="rId3"/>
          <a:stretch>
            <a:fillRect/>
          </a:stretch>
        </p:blipFill>
        <p:spPr>
          <a:xfrm>
            <a:off x="4299141" y="2467533"/>
            <a:ext cx="3407527" cy="1895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1" name="TextBox 30">
            <a:extLst>
              <a:ext uri="{FF2B5EF4-FFF2-40B4-BE49-F238E27FC236}">
                <a16:creationId xmlns:a16="http://schemas.microsoft.com/office/drawing/2014/main" id="{93F509D6-59BC-4D09-801A-BE6972116268}"/>
              </a:ext>
            </a:extLst>
          </p:cNvPr>
          <p:cNvSpPr txBox="1"/>
          <p:nvPr/>
        </p:nvSpPr>
        <p:spPr>
          <a:xfrm>
            <a:off x="5486334" y="2440225"/>
            <a:ext cx="1106392" cy="338554"/>
          </a:xfrm>
          <a:prstGeom prst="rect">
            <a:avLst/>
          </a:prstGeom>
          <a:noFill/>
        </p:spPr>
        <p:txBody>
          <a:bodyPr wrap="square" rtlCol="0">
            <a:spAutoFit/>
          </a:bodyPr>
          <a:lstStyle/>
          <a:p>
            <a:pPr algn="ctr"/>
            <a:r>
              <a:rPr lang="en-US" sz="800" b="1" dirty="0">
                <a:solidFill>
                  <a:srgbClr val="FF0000"/>
                </a:solidFill>
              </a:rPr>
              <a:t>Search For Money!</a:t>
            </a:r>
          </a:p>
          <a:p>
            <a:pPr algn="ctr"/>
            <a:r>
              <a:rPr lang="en-US" sz="800" b="1" dirty="0">
                <a:solidFill>
                  <a:srgbClr val="FF0000"/>
                </a:solidFill>
              </a:rPr>
              <a:t>No Feedback Round</a:t>
            </a:r>
          </a:p>
        </p:txBody>
      </p:sp>
      <p:cxnSp>
        <p:nvCxnSpPr>
          <p:cNvPr id="32" name="Straight Arrow Connector 31">
            <a:extLst>
              <a:ext uri="{FF2B5EF4-FFF2-40B4-BE49-F238E27FC236}">
                <a16:creationId xmlns:a16="http://schemas.microsoft.com/office/drawing/2014/main" id="{F1E9885A-A79E-4FC6-8E04-6C820EEFAD79}"/>
              </a:ext>
            </a:extLst>
          </p:cNvPr>
          <p:cNvCxnSpPr>
            <a:cxnSpLocks/>
          </p:cNvCxnSpPr>
          <p:nvPr/>
        </p:nvCxnSpPr>
        <p:spPr>
          <a:xfrm>
            <a:off x="3756252" y="3401500"/>
            <a:ext cx="462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E5B017-BF46-4BD5-965D-3D11DEEAFA41}"/>
              </a:ext>
            </a:extLst>
          </p:cNvPr>
          <p:cNvCxnSpPr>
            <a:cxnSpLocks/>
          </p:cNvCxnSpPr>
          <p:nvPr/>
        </p:nvCxnSpPr>
        <p:spPr>
          <a:xfrm>
            <a:off x="7807098" y="3401500"/>
            <a:ext cx="46296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92705AA5-79BC-4B12-B759-D46A79EBE748}"/>
              </a:ext>
            </a:extLst>
          </p:cNvPr>
          <p:cNvSpPr txBox="1">
            <a:spLocks/>
          </p:cNvSpPr>
          <p:nvPr/>
        </p:nvSpPr>
        <p:spPr>
          <a:xfrm>
            <a:off x="186012" y="74741"/>
            <a:ext cx="11926111" cy="5760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t>NO FEEDBACK ROUNDS</a:t>
            </a:r>
          </a:p>
          <a:p>
            <a:pPr marL="0" indent="0" algn="ctr">
              <a:buFont typeface="Arial" panose="020B0604020202020204" pitchFamily="34" charset="0"/>
              <a:buNone/>
            </a:pPr>
            <a:endParaRPr lang="en-US" sz="2400" dirty="0"/>
          </a:p>
        </p:txBody>
      </p:sp>
      <p:sp>
        <p:nvSpPr>
          <p:cNvPr id="19" name="Rectangle 18">
            <a:extLst>
              <a:ext uri="{FF2B5EF4-FFF2-40B4-BE49-F238E27FC236}">
                <a16:creationId xmlns:a16="http://schemas.microsoft.com/office/drawing/2014/main" id="{5FBCED2C-0CD2-42CB-A67D-BF914B2CE496}"/>
              </a:ext>
            </a:extLst>
          </p:cNvPr>
          <p:cNvSpPr/>
          <p:nvPr/>
        </p:nvSpPr>
        <p:spPr>
          <a:xfrm>
            <a:off x="5288980" y="2071706"/>
            <a:ext cx="1514723" cy="3327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08F4FF4-74B5-42F3-9DBD-6C0957CE7569}"/>
              </a:ext>
            </a:extLst>
          </p:cNvPr>
          <p:cNvSpPr txBox="1"/>
          <p:nvPr/>
        </p:nvSpPr>
        <p:spPr>
          <a:xfrm>
            <a:off x="5288980" y="2053427"/>
            <a:ext cx="1514723" cy="369332"/>
          </a:xfrm>
          <a:prstGeom prst="rect">
            <a:avLst/>
          </a:prstGeom>
          <a:noFill/>
          <a:ln>
            <a:noFill/>
          </a:ln>
        </p:spPr>
        <p:txBody>
          <a:bodyPr wrap="square" rtlCol="0">
            <a:spAutoFit/>
          </a:bodyPr>
          <a:lstStyle/>
          <a:p>
            <a:pPr algn="ctr"/>
            <a:r>
              <a:rPr lang="en-US" b="1" dirty="0">
                <a:solidFill>
                  <a:schemeClr val="bg1"/>
                </a:solidFill>
              </a:rPr>
              <a:t>Less than </a:t>
            </a:r>
            <a:r>
              <a:rPr lang="en-US" b="1" dirty="0">
                <a:solidFill>
                  <a:schemeClr val="accent6"/>
                </a:solidFill>
              </a:rPr>
              <a:t>10¢</a:t>
            </a:r>
            <a:endParaRPr lang="en-US" dirty="0"/>
          </a:p>
        </p:txBody>
      </p:sp>
      <p:sp>
        <p:nvSpPr>
          <p:cNvPr id="21" name="Rectangle 20">
            <a:extLst>
              <a:ext uri="{FF2B5EF4-FFF2-40B4-BE49-F238E27FC236}">
                <a16:creationId xmlns:a16="http://schemas.microsoft.com/office/drawing/2014/main" id="{B39F2160-20D3-4D7D-971C-9F4CBC0B928A}"/>
              </a:ext>
            </a:extLst>
          </p:cNvPr>
          <p:cNvSpPr/>
          <p:nvPr/>
        </p:nvSpPr>
        <p:spPr>
          <a:xfrm>
            <a:off x="5316805" y="2379358"/>
            <a:ext cx="1459065" cy="38728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7F10125-C85C-4410-ADEA-0D40C609ACA3}"/>
              </a:ext>
            </a:extLst>
          </p:cNvPr>
          <p:cNvSpPr/>
          <p:nvPr/>
        </p:nvSpPr>
        <p:spPr>
          <a:xfrm>
            <a:off x="9373834" y="2075073"/>
            <a:ext cx="1514723" cy="3327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3764A5A-8AA6-4B02-85DA-B1277127D6D8}"/>
              </a:ext>
            </a:extLst>
          </p:cNvPr>
          <p:cNvSpPr txBox="1"/>
          <p:nvPr/>
        </p:nvSpPr>
        <p:spPr>
          <a:xfrm>
            <a:off x="9373834" y="2056794"/>
            <a:ext cx="1514723" cy="369332"/>
          </a:xfrm>
          <a:prstGeom prst="rect">
            <a:avLst/>
          </a:prstGeom>
          <a:noFill/>
          <a:ln>
            <a:noFill/>
          </a:ln>
        </p:spPr>
        <p:txBody>
          <a:bodyPr wrap="square" rtlCol="0">
            <a:spAutoFit/>
          </a:bodyPr>
          <a:lstStyle/>
          <a:p>
            <a:pPr algn="ctr"/>
            <a:r>
              <a:rPr lang="en-US" b="1" dirty="0">
                <a:solidFill>
                  <a:schemeClr val="accent6"/>
                </a:solidFill>
              </a:rPr>
              <a:t>10¢</a:t>
            </a:r>
            <a:r>
              <a:rPr lang="en-US" b="1" dirty="0">
                <a:solidFill>
                  <a:schemeClr val="bg1"/>
                </a:solidFill>
              </a:rPr>
              <a:t> or more </a:t>
            </a:r>
            <a:endParaRPr lang="en-US" dirty="0"/>
          </a:p>
        </p:txBody>
      </p:sp>
      <p:sp>
        <p:nvSpPr>
          <p:cNvPr id="35" name="Rectangle 34">
            <a:extLst>
              <a:ext uri="{FF2B5EF4-FFF2-40B4-BE49-F238E27FC236}">
                <a16:creationId xmlns:a16="http://schemas.microsoft.com/office/drawing/2014/main" id="{E868778A-64D5-42F3-AAEC-0BB764763FDC}"/>
              </a:ext>
            </a:extLst>
          </p:cNvPr>
          <p:cNvSpPr/>
          <p:nvPr/>
        </p:nvSpPr>
        <p:spPr>
          <a:xfrm>
            <a:off x="9401659" y="2382725"/>
            <a:ext cx="1459065" cy="38728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91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24AF1-4C98-47B6-90F9-12C57415B17F}"/>
              </a:ext>
            </a:extLst>
          </p:cNvPr>
          <p:cNvSpPr>
            <a:spLocks noGrp="1"/>
          </p:cNvSpPr>
          <p:nvPr>
            <p:ph idx="1"/>
          </p:nvPr>
        </p:nvSpPr>
        <p:spPr>
          <a:xfrm>
            <a:off x="60080" y="148909"/>
            <a:ext cx="12071839" cy="3047095"/>
          </a:xfrm>
        </p:spPr>
        <p:txBody>
          <a:bodyPr>
            <a:normAutofit lnSpcReduction="10000"/>
          </a:bodyPr>
          <a:lstStyle/>
          <a:p>
            <a:pPr marL="0" indent="0" algn="ctr">
              <a:buNone/>
            </a:pPr>
            <a:r>
              <a:rPr lang="en-US" sz="3600" b="1" dirty="0"/>
              <a:t>MONEY COLLECTION ROUNDS</a:t>
            </a:r>
          </a:p>
          <a:p>
            <a:pPr marL="0" indent="0" algn="ctr">
              <a:buNone/>
            </a:pPr>
            <a:r>
              <a:rPr lang="en-US" dirty="0"/>
              <a:t>In this session, </a:t>
            </a:r>
            <a:r>
              <a:rPr lang="en-US" b="1" dirty="0"/>
              <a:t>all </a:t>
            </a:r>
            <a:r>
              <a:rPr lang="en-US" dirty="0"/>
              <a:t>rounds are </a:t>
            </a:r>
            <a:r>
              <a:rPr lang="en-US" b="1" dirty="0"/>
              <a:t>No Feedback Rounds:</a:t>
            </a:r>
          </a:p>
          <a:p>
            <a:pPr marL="0" indent="0" algn="ctr">
              <a:buNone/>
            </a:pPr>
            <a:r>
              <a:rPr lang="en-US" b="1" dirty="0"/>
              <a:t>no sound </a:t>
            </a:r>
            <a:r>
              <a:rPr lang="en-US" dirty="0"/>
              <a:t>and </a:t>
            </a:r>
            <a:r>
              <a:rPr lang="en-US" b="1" dirty="0"/>
              <a:t>no collection total</a:t>
            </a:r>
            <a:r>
              <a:rPr lang="en-US" dirty="0"/>
              <a:t>! </a:t>
            </a:r>
          </a:p>
          <a:p>
            <a:pPr marL="0" indent="0" algn="ctr">
              <a:buNone/>
            </a:pPr>
            <a:r>
              <a:rPr lang="en-US" dirty="0"/>
              <a:t>you will see the “</a:t>
            </a:r>
            <a:r>
              <a:rPr lang="en-US" dirty="0">
                <a:solidFill>
                  <a:schemeClr val="accent6"/>
                </a:solidFill>
              </a:rPr>
              <a:t>Search For Money!</a:t>
            </a:r>
            <a:r>
              <a:rPr lang="en-US" dirty="0"/>
              <a:t> </a:t>
            </a:r>
            <a:r>
              <a:rPr lang="en-US" dirty="0">
                <a:solidFill>
                  <a:srgbClr val="FF0000"/>
                </a:solidFill>
              </a:rPr>
              <a:t>NO FEEDBACK</a:t>
            </a:r>
            <a:r>
              <a:rPr lang="en-US" dirty="0"/>
              <a:t>” screen before being placed into the environment. Once in the environment you will have </a:t>
            </a:r>
            <a:r>
              <a:rPr lang="en-US" b="1" dirty="0"/>
              <a:t>1 minute </a:t>
            </a:r>
            <a:r>
              <a:rPr lang="en-US" dirty="0"/>
              <a:t>to collect as much money as possible! You won't find out how much you’ve collected until the </a:t>
            </a:r>
            <a:r>
              <a:rPr lang="en-US" b="1" dirty="0"/>
              <a:t>end of this session!</a:t>
            </a:r>
            <a:r>
              <a:rPr lang="en-US" dirty="0"/>
              <a:t> </a:t>
            </a:r>
          </a:p>
        </p:txBody>
      </p:sp>
      <p:grpSp>
        <p:nvGrpSpPr>
          <p:cNvPr id="13" name="Group 12">
            <a:extLst>
              <a:ext uri="{FF2B5EF4-FFF2-40B4-BE49-F238E27FC236}">
                <a16:creationId xmlns:a16="http://schemas.microsoft.com/office/drawing/2014/main" id="{A66CC59F-F6B9-49C3-B83E-5BFBE0D76078}"/>
              </a:ext>
            </a:extLst>
          </p:cNvPr>
          <p:cNvGrpSpPr/>
          <p:nvPr/>
        </p:nvGrpSpPr>
        <p:grpSpPr>
          <a:xfrm>
            <a:off x="2642822" y="3429000"/>
            <a:ext cx="7270372" cy="3280704"/>
            <a:chOff x="1787290" y="3030054"/>
            <a:chExt cx="7963380" cy="3593419"/>
          </a:xfrm>
        </p:grpSpPr>
        <p:grpSp>
          <p:nvGrpSpPr>
            <p:cNvPr id="4" name="Group 3">
              <a:extLst>
                <a:ext uri="{FF2B5EF4-FFF2-40B4-BE49-F238E27FC236}">
                  <a16:creationId xmlns:a16="http://schemas.microsoft.com/office/drawing/2014/main" id="{3E266C0E-2BEA-4BAE-80A6-7161DA572F03}"/>
                </a:ext>
              </a:extLst>
            </p:cNvPr>
            <p:cNvGrpSpPr/>
            <p:nvPr/>
          </p:nvGrpSpPr>
          <p:grpSpPr>
            <a:xfrm>
              <a:off x="5440527" y="3233243"/>
              <a:ext cx="4310143" cy="3390230"/>
              <a:chOff x="4752131" y="2215900"/>
              <a:chExt cx="5290550" cy="4161388"/>
            </a:xfrm>
          </p:grpSpPr>
          <p:cxnSp>
            <p:nvCxnSpPr>
              <p:cNvPr id="6" name="Straight Arrow Connector 5">
                <a:extLst>
                  <a:ext uri="{FF2B5EF4-FFF2-40B4-BE49-F238E27FC236}">
                    <a16:creationId xmlns:a16="http://schemas.microsoft.com/office/drawing/2014/main" id="{D749AAA7-46E6-49C6-8952-5B6317B423E0}"/>
                  </a:ext>
                </a:extLst>
              </p:cNvPr>
              <p:cNvCxnSpPr>
                <a:cxnSpLocks/>
              </p:cNvCxnSpPr>
              <p:nvPr/>
            </p:nvCxnSpPr>
            <p:spPr>
              <a:xfrm flipV="1">
                <a:off x="4752131" y="3069570"/>
                <a:ext cx="2131151" cy="1030914"/>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B133DB7-68AB-428A-9563-448ED83A8A92}"/>
                  </a:ext>
                </a:extLst>
              </p:cNvPr>
              <p:cNvPicPr>
                <a:picLocks noChangeAspect="1"/>
              </p:cNvPicPr>
              <p:nvPr/>
            </p:nvPicPr>
            <p:blipFill>
              <a:blip r:embed="rId2"/>
              <a:stretch>
                <a:fillRect/>
              </a:stretch>
            </p:blipFill>
            <p:spPr>
              <a:xfrm>
                <a:off x="6973875" y="2215900"/>
                <a:ext cx="3045494" cy="170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ABDE9C79-9042-4B63-A364-2DF74A39E5A2}"/>
                  </a:ext>
                </a:extLst>
              </p:cNvPr>
              <p:cNvPicPr>
                <a:picLocks noChangeAspect="1"/>
              </p:cNvPicPr>
              <p:nvPr/>
            </p:nvPicPr>
            <p:blipFill>
              <a:blip r:embed="rId3"/>
              <a:stretch>
                <a:fillRect/>
              </a:stretch>
            </p:blipFill>
            <p:spPr>
              <a:xfrm>
                <a:off x="6973877" y="4669947"/>
                <a:ext cx="3068804" cy="1707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9" name="Straight Arrow Connector 8">
                <a:extLst>
                  <a:ext uri="{FF2B5EF4-FFF2-40B4-BE49-F238E27FC236}">
                    <a16:creationId xmlns:a16="http://schemas.microsoft.com/office/drawing/2014/main" id="{609E10A6-48BE-4590-89F4-205AFA9E0032}"/>
                  </a:ext>
                </a:extLst>
              </p:cNvPr>
              <p:cNvCxnSpPr>
                <a:cxnSpLocks/>
              </p:cNvCxnSpPr>
              <p:nvPr/>
            </p:nvCxnSpPr>
            <p:spPr>
              <a:xfrm>
                <a:off x="4765779" y="4136164"/>
                <a:ext cx="2131151" cy="1030914"/>
              </a:xfrm>
              <a:prstGeom prst="straightConnector1">
                <a:avLst/>
              </a:prstGeom>
              <a:ln w="762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C60A4D3A-6C29-4F7B-8461-4FFDDE9A7927}"/>
                </a:ext>
              </a:extLst>
            </p:cNvPr>
            <p:cNvPicPr>
              <a:picLocks noChangeAspect="1"/>
            </p:cNvPicPr>
            <p:nvPr/>
          </p:nvPicPr>
          <p:blipFill>
            <a:blip r:embed="rId4"/>
            <a:stretch>
              <a:fillRect/>
            </a:stretch>
          </p:blipFill>
          <p:spPr>
            <a:xfrm>
              <a:off x="1787290" y="3810587"/>
              <a:ext cx="3525253" cy="1974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Multiplication Sign 10">
              <a:extLst>
                <a:ext uri="{FF2B5EF4-FFF2-40B4-BE49-F238E27FC236}">
                  <a16:creationId xmlns:a16="http://schemas.microsoft.com/office/drawing/2014/main" id="{B361D6B6-CC72-472B-9C76-7C16A38BDE64}"/>
                </a:ext>
              </a:extLst>
            </p:cNvPr>
            <p:cNvSpPr/>
            <p:nvPr/>
          </p:nvSpPr>
          <p:spPr>
            <a:xfrm>
              <a:off x="8149317" y="3030054"/>
              <a:ext cx="702589" cy="4701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ication Sign 11">
              <a:extLst>
                <a:ext uri="{FF2B5EF4-FFF2-40B4-BE49-F238E27FC236}">
                  <a16:creationId xmlns:a16="http://schemas.microsoft.com/office/drawing/2014/main" id="{E56B6308-6BE3-416D-BAB1-FABF03AB56DE}"/>
                </a:ext>
              </a:extLst>
            </p:cNvPr>
            <p:cNvSpPr/>
            <p:nvPr/>
          </p:nvSpPr>
          <p:spPr>
            <a:xfrm>
              <a:off x="8139820" y="5066574"/>
              <a:ext cx="702589" cy="470116"/>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897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CF4C7-88AC-4C0C-82FC-A71F5AFC0F44}"/>
              </a:ext>
            </a:extLst>
          </p:cNvPr>
          <p:cNvSpPr>
            <a:spLocks noGrp="1"/>
          </p:cNvSpPr>
          <p:nvPr>
            <p:ph idx="1"/>
          </p:nvPr>
        </p:nvSpPr>
        <p:spPr>
          <a:xfrm>
            <a:off x="838200" y="357126"/>
            <a:ext cx="10515600" cy="1698673"/>
          </a:xfrm>
        </p:spPr>
        <p:txBody>
          <a:bodyPr>
            <a:normAutofit/>
          </a:bodyPr>
          <a:lstStyle/>
          <a:p>
            <a:pPr marL="0" indent="0" algn="ctr">
              <a:buNone/>
            </a:pPr>
            <a:r>
              <a:rPr lang="en-US" sz="3600" b="1" dirty="0"/>
              <a:t>BONUS PAYMENT</a:t>
            </a:r>
          </a:p>
          <a:p>
            <a:pPr marL="0" indent="0" algn="ctr">
              <a:buNone/>
            </a:pPr>
            <a:r>
              <a:rPr lang="en-US" sz="2400" dirty="0"/>
              <a:t>There is an </a:t>
            </a:r>
            <a:r>
              <a:rPr lang="en-US" sz="2400" b="1" dirty="0"/>
              <a:t>UNLIMITED</a:t>
            </a:r>
            <a:r>
              <a:rPr lang="en-US" sz="2400" dirty="0"/>
              <a:t> amount of money to collect in each round and any money you collect you will receive as a </a:t>
            </a:r>
            <a:r>
              <a:rPr lang="en-US" sz="2400" b="1" dirty="0">
                <a:solidFill>
                  <a:schemeClr val="accent6"/>
                </a:solidFill>
              </a:rPr>
              <a:t>BONUS PAYMENT </a:t>
            </a:r>
            <a:r>
              <a:rPr lang="en-US" sz="2400" dirty="0"/>
              <a:t>at the end of the experiment! </a:t>
            </a:r>
          </a:p>
          <a:p>
            <a:pPr marL="0" indent="0" algn="ctr">
              <a:buNone/>
            </a:pPr>
            <a:endParaRPr lang="en-US" sz="2400" dirty="0"/>
          </a:p>
        </p:txBody>
      </p:sp>
      <p:pic>
        <p:nvPicPr>
          <p:cNvPr id="4" name="Graphic 3">
            <a:extLst>
              <a:ext uri="{FF2B5EF4-FFF2-40B4-BE49-F238E27FC236}">
                <a16:creationId xmlns:a16="http://schemas.microsoft.com/office/drawing/2014/main" id="{30B4095E-A768-4F7D-AE1E-19AFE70C96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36894" y="2055799"/>
            <a:ext cx="4190512" cy="4345062"/>
          </a:xfrm>
          <a:prstGeom prst="rect">
            <a:avLst/>
          </a:prstGeom>
        </p:spPr>
      </p:pic>
    </p:spTree>
    <p:extLst>
      <p:ext uri="{BB962C8B-B14F-4D97-AF65-F5344CB8AC3E}">
        <p14:creationId xmlns:p14="http://schemas.microsoft.com/office/powerpoint/2010/main" val="362087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4B35-A993-4E22-A969-0E3C103C553E}"/>
              </a:ext>
            </a:extLst>
          </p:cNvPr>
          <p:cNvSpPr>
            <a:spLocks noGrp="1"/>
          </p:cNvSpPr>
          <p:nvPr>
            <p:ph type="title"/>
          </p:nvPr>
        </p:nvSpPr>
        <p:spPr>
          <a:xfrm>
            <a:off x="798635" y="2062040"/>
            <a:ext cx="10515600" cy="1325563"/>
          </a:xfrm>
        </p:spPr>
        <p:txBody>
          <a:bodyPr>
            <a:normAutofit/>
          </a:bodyPr>
          <a:lstStyle/>
          <a:p>
            <a:pPr algn="ctr"/>
            <a:r>
              <a:rPr lang="en-US" sz="6600" b="1" dirty="0"/>
              <a:t>HINT!!</a:t>
            </a:r>
          </a:p>
        </p:txBody>
      </p:sp>
      <p:sp>
        <p:nvSpPr>
          <p:cNvPr id="3" name="Content Placeholder 2">
            <a:extLst>
              <a:ext uri="{FF2B5EF4-FFF2-40B4-BE49-F238E27FC236}">
                <a16:creationId xmlns:a16="http://schemas.microsoft.com/office/drawing/2014/main" id="{10841293-2A56-4DF4-9A52-474518E65089}"/>
              </a:ext>
            </a:extLst>
          </p:cNvPr>
          <p:cNvSpPr>
            <a:spLocks noGrp="1"/>
          </p:cNvSpPr>
          <p:nvPr>
            <p:ph idx="1"/>
          </p:nvPr>
        </p:nvSpPr>
        <p:spPr>
          <a:xfrm>
            <a:off x="290146" y="3522540"/>
            <a:ext cx="11649807" cy="662598"/>
          </a:xfrm>
        </p:spPr>
        <p:txBody>
          <a:bodyPr/>
          <a:lstStyle/>
          <a:p>
            <a:pPr marL="0" indent="0" algn="ctr">
              <a:buNone/>
            </a:pPr>
            <a:r>
              <a:rPr lang="en-US" b="1" dirty="0"/>
              <a:t>Use what you’ve learned from previous sessions to guide your search!</a:t>
            </a:r>
          </a:p>
        </p:txBody>
      </p:sp>
    </p:spTree>
    <p:extLst>
      <p:ext uri="{BB962C8B-B14F-4D97-AF65-F5344CB8AC3E}">
        <p14:creationId xmlns:p14="http://schemas.microsoft.com/office/powerpoint/2010/main" val="414819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2800" b="1" dirty="0"/>
              <a:t>Do you have any questions about this portion of the experiment?</a:t>
            </a:r>
            <a:br>
              <a:rPr lang="en-US" sz="2800" dirty="0"/>
            </a:br>
            <a:br>
              <a:rPr lang="en-US" sz="2800" dirty="0"/>
            </a:br>
            <a:r>
              <a:rPr lang="en-US" sz="2800" dirty="0"/>
              <a:t>The experimenter will now leave the room and let you continue on your own. When this portion of the experiment is over you will be asked to notify the experimenter. </a:t>
            </a:r>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9149</TotalTime>
  <Words>668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Welcome!</vt:lpstr>
      <vt:lpstr>Welcome!</vt:lpstr>
      <vt:lpstr>PowerPoint Presentation</vt:lpstr>
      <vt:lpstr>PowerPoint Presentation</vt:lpstr>
      <vt:lpstr>PowerPoint Presentation</vt:lpstr>
      <vt:lpstr>PowerPoint Presentation</vt:lpstr>
      <vt:lpstr>PowerPoint Presentation</vt:lpstr>
      <vt:lpstr>HINT!!</vt:lpstr>
      <vt:lpstr>Do you have any questions about this portion of the experiment?  The experimenter will now leave the room and let you continue on your own. When this portion of the experiment is over you will be asked to notify the experimenter. </vt:lpstr>
      <vt:lpstr>Great Work!  Please notify the experimenter that you have completed this portion of the experiment.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42</cp:revision>
  <dcterms:created xsi:type="dcterms:W3CDTF">2020-01-10T13:29:58Z</dcterms:created>
  <dcterms:modified xsi:type="dcterms:W3CDTF">2020-06-11T20:05:15Z</dcterms:modified>
</cp:coreProperties>
</file>