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89" r:id="rId3"/>
    <p:sldId id="278" r:id="rId4"/>
    <p:sldId id="277" r:id="rId5"/>
    <p:sldId id="271" r:id="rId6"/>
    <p:sldId id="282" r:id="rId7"/>
    <p:sldId id="262" r:id="rId8"/>
    <p:sldId id="279" r:id="rId9"/>
    <p:sldId id="298" r:id="rId10"/>
    <p:sldId id="280" r:id="rId11"/>
    <p:sldId id="297" r:id="rId12"/>
    <p:sldId id="292" r:id="rId13"/>
    <p:sldId id="281" r:id="rId14"/>
    <p:sldId id="295" r:id="rId15"/>
    <p:sldId id="286" r:id="rId16"/>
    <p:sldId id="287" r:id="rId17"/>
    <p:sldId id="283" r:id="rId18"/>
    <p:sldId id="266" r:id="rId19"/>
    <p:sldId id="269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107"/>
    <a:srgbClr val="04ED08"/>
    <a:srgbClr val="2DD415"/>
    <a:srgbClr val="5C739C"/>
    <a:srgbClr val="FD6666"/>
    <a:srgbClr val="4A5957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4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19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9796-9316-426F-95EC-63106F5B0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5529E-4C3F-4C87-9FF0-BD85DB749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EC74-F5B8-4A6B-AB1B-BFC2683C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2288F-51E8-41A0-BFF7-395732F1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C1DED-9345-46C8-BEEE-64D38380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F1FC-277B-4E25-88AC-8ABEDC52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D02E8-5F26-483F-9D52-86E83CE2C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CF07-1737-471F-9A4E-09135951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229F5-9680-4D82-890E-F7696684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CEC0-28D1-4068-8B9A-ABA499E2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5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AFA7B-F839-424A-B233-E543A5980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93F56-889D-4A95-9686-DE117C37A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61FAF-754C-4EFC-8314-040950AD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0F47-B3E5-491C-94D8-F8941FC9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305C-A53A-48B7-9525-029853A0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2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32B3-BFB4-4945-86A6-10BF6027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2E197-6E6C-4ACA-8C76-BEBC6368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BDF7-361D-44D9-97C1-00B2E603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8E63-4202-4F87-958C-13F2C561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970BB-6348-4621-A662-E93D7EAF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D5E3-2B6F-43EF-9044-C32F1467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40049-0927-4A5C-9080-5395B5C80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932CA-379F-41C3-BE42-A006CA8B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FAABF-DE68-4C29-A831-6F3736B7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9AAFA-D4A8-4F25-9AE3-63459D51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6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2712-83DA-4FDE-81E9-D67F9AEB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F926-9738-4D2D-9E2D-53F1EC7C6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64D8-68B0-4927-A7CF-ABEE75C7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450C1-6A8E-40D5-BB18-E2E9283E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960E5-B985-4847-8103-C7E0FD61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E14AC-87ED-457C-87CF-88002022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0E63-EB86-45C6-805A-63FBB35D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092B7-FF3C-44B2-995E-001E29738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B30BF-54FB-4BDC-8A0B-96E9D2FF6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3EAC2-ED4B-4095-A4CC-B719CC23B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570CB-BD03-47A7-B680-991F3D625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02683-BDE6-4302-8D24-AE40B692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A7A48-72D9-447E-8188-7BAFB6F3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83B1D-05E2-44BD-BF25-2F67940F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6505-7150-4EB4-8828-D7582498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0F59E-36CD-472A-A918-B5B1FD43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A6B45-7C6D-44C5-9FB4-0224BF7D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DEBE3-1D90-4DD0-9396-953CF07B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5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3C5C3-0440-4EAF-927C-A04F7DE5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E54B4-1D98-4B18-953F-E497F365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88A15-27AF-454B-9788-4102D4F0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5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4300-415A-476D-9D22-A0415317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F330-ED97-49B4-8EF7-3F122B7DC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CA2DF-8067-4F44-B874-DE8CD808B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D1285-FD25-4A24-B4FF-849D0103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42A1C-1177-48BE-B636-C1C024BC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713E4-EA49-4189-AAC8-64F3B047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7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15BC-277B-4F23-A00D-BDD4D49D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6067E-E5B6-494F-A124-2E072EF6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0162B-2262-4785-BAC0-76733E63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53D0C-D130-4DAA-8D90-27E55356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1CE72-7CC6-4638-AD5E-690427D7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C149E-A51F-4F40-B94D-FF0535D5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4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83275-164B-410A-B049-31F1FC64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7C43D-7D90-43DB-B541-947AA1DD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1FDA0-BA1A-4CE3-A8A3-604966E28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5A23-D275-4D5C-A163-A5AA11A9E6C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5C214-5A12-4A29-9CFB-B487B7BEB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BBE98-DE89-44B9-BED2-8488CE5C5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019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Session 1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124"/>
            <a:ext cx="10515600" cy="4728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session has </a:t>
            </a:r>
            <a:r>
              <a:rPr lang="en-US" b="1" dirty="0"/>
              <a:t>2 main sections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Practice – </a:t>
            </a:r>
            <a:r>
              <a:rPr lang="en-US" dirty="0"/>
              <a:t>Learn how to navigate in a virtual environment and collect money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Bonus Pay – </a:t>
            </a:r>
            <a:r>
              <a:rPr lang="en-US" dirty="0"/>
              <a:t>All the money you collect in this section you will keep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Please make sure to listen to each instruction carefully and </a:t>
            </a:r>
            <a:r>
              <a:rPr lang="en-US" b="1" dirty="0">
                <a:solidFill>
                  <a:srgbClr val="FF0000"/>
                </a:solidFill>
              </a:rPr>
              <a:t>wait for the experimenter to instruct you</a:t>
            </a:r>
            <a:r>
              <a:rPr lang="en-US" dirty="0">
                <a:solidFill>
                  <a:srgbClr val="FF0000"/>
                </a:solidFill>
              </a:rPr>
              <a:t> to proceed to the next instruction. 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accent6"/>
                </a:solidFill>
              </a:rPr>
              <a:t>Don’t be afraid to ask questions if you need clarification!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FBE3F-ABD1-49DE-8A21-3409211CF6A4}"/>
              </a:ext>
            </a:extLst>
          </p:cNvPr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91897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31" y="783730"/>
            <a:ext cx="10932078" cy="19236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Your next task is to collect as much as possible in each of the following </a:t>
            </a:r>
            <a:r>
              <a:rPr lang="en-US" sz="2400" b="1" i="1" dirty="0"/>
              <a:t>Money</a:t>
            </a:r>
            <a:r>
              <a:rPr lang="en-US" sz="2400" dirty="0"/>
              <a:t> </a:t>
            </a:r>
            <a:r>
              <a:rPr lang="en-US" sz="2400" b="1" i="1" dirty="0"/>
              <a:t>Collection Rounds</a:t>
            </a:r>
            <a:r>
              <a:rPr lang="en-US" sz="2400" dirty="0"/>
              <a:t>. On each round, you will be placed into the environment at a random location. </a:t>
            </a:r>
          </a:p>
          <a:p>
            <a:pPr marL="0" indent="0" algn="ctr">
              <a:buNone/>
            </a:pPr>
            <a:r>
              <a:rPr lang="en-US" sz="2400" dirty="0"/>
              <a:t>Once you’re in the environment you will have </a:t>
            </a:r>
            <a:r>
              <a:rPr lang="en-US" sz="2400" b="1" dirty="0"/>
              <a:t>1-minute</a:t>
            </a:r>
            <a:r>
              <a:rPr lang="en-US" sz="2400" dirty="0"/>
              <a:t> to </a:t>
            </a:r>
            <a:r>
              <a:rPr lang="en-US" sz="2400" b="1" dirty="0"/>
              <a:t>collect as much money as possible!!</a:t>
            </a:r>
            <a:r>
              <a:rPr lang="en-US" sz="2400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4899" y="6074270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4A87687-6AB1-4813-A9D6-AFDD378CE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904" y="3001153"/>
            <a:ext cx="4872185" cy="27222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Graphic 15" descr="Stopwatch">
            <a:extLst>
              <a:ext uri="{FF2B5EF4-FFF2-40B4-BE49-F238E27FC236}">
                <a16:creationId xmlns:a16="http://schemas.microsoft.com/office/drawing/2014/main" id="{A545513F-9DEF-4B4E-86A5-B607C4D44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088" y="3001153"/>
            <a:ext cx="2483796" cy="24837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1A3882-CE08-489C-978F-A00BB8D023C2}"/>
              </a:ext>
            </a:extLst>
          </p:cNvPr>
          <p:cNvSpPr txBox="1"/>
          <p:nvPr/>
        </p:nvSpPr>
        <p:spPr>
          <a:xfrm>
            <a:off x="529831" y="5428667"/>
            <a:ext cx="2858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 Minute</a:t>
            </a:r>
          </a:p>
        </p:txBody>
      </p:sp>
      <p:pic>
        <p:nvPicPr>
          <p:cNvPr id="18" name="Graphic 17" descr="Coins">
            <a:extLst>
              <a:ext uri="{FF2B5EF4-FFF2-40B4-BE49-F238E27FC236}">
                <a16:creationId xmlns:a16="http://schemas.microsoft.com/office/drawing/2014/main" id="{174BD500-5021-4F2D-BC15-81998F0B25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6037" y="3622133"/>
            <a:ext cx="1736954" cy="1736954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B4BB0C5-BC80-41EF-96C9-CF1669DDABD0}"/>
              </a:ext>
            </a:extLst>
          </p:cNvPr>
          <p:cNvSpPr txBox="1">
            <a:spLocks/>
          </p:cNvSpPr>
          <p:nvPr/>
        </p:nvSpPr>
        <p:spPr>
          <a:xfrm>
            <a:off x="132939" y="207632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Money Collection Rounds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89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57970" y="6191153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2146C4-0907-4124-A464-DC1E73A25CAF}"/>
              </a:ext>
            </a:extLst>
          </p:cNvPr>
          <p:cNvSpPr/>
          <p:nvPr/>
        </p:nvSpPr>
        <p:spPr>
          <a:xfrm>
            <a:off x="278697" y="874555"/>
            <a:ext cx="117407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In order to move on to the </a:t>
            </a:r>
            <a:r>
              <a:rPr lang="en-US" sz="2400" b="1" dirty="0"/>
              <a:t>Bonus Section</a:t>
            </a:r>
            <a:r>
              <a:rPr lang="en-US" sz="2400" dirty="0"/>
              <a:t>, you will need to find at least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in </a:t>
            </a:r>
            <a:r>
              <a:rPr lang="en-US" sz="2400" b="1" dirty="0"/>
              <a:t>4</a:t>
            </a:r>
            <a:r>
              <a:rPr lang="en-US" sz="2400" dirty="0"/>
              <a:t> of the next </a:t>
            </a:r>
            <a:r>
              <a:rPr lang="en-US" sz="2400" b="1" dirty="0"/>
              <a:t>16 rounds</a:t>
            </a:r>
            <a:r>
              <a:rPr lang="en-US" altLang="zh-CN" sz="2400" dirty="0"/>
              <a:t>. Whenever you reach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during a round a point will be added to your </a:t>
            </a:r>
            <a:r>
              <a:rPr lang="en-US" sz="2400" b="1" dirty="0"/>
              <a:t>Rounds Complete</a:t>
            </a:r>
            <a:r>
              <a:rPr lang="en-US" sz="2400" dirty="0"/>
              <a:t> total at the bottom of the screen, and the text will change from </a:t>
            </a:r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chemeClr val="accent6"/>
                </a:solidFill>
              </a:rPr>
              <a:t>Green</a:t>
            </a:r>
            <a:r>
              <a:rPr lang="en-US" sz="2400" dirty="0"/>
              <a:t> </a:t>
            </a:r>
          </a:p>
          <a:p>
            <a:pPr algn="ctr"/>
            <a:endParaRPr lang="en-US" altLang="zh-C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FDA752-EBA1-4BD4-A722-4466D3DD0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383" y="2974585"/>
            <a:ext cx="3525501" cy="19704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F52AAF-C638-48F1-861A-027EB4744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314" y="2974585"/>
            <a:ext cx="3512988" cy="19704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5DD55D4-6BDA-4392-882F-9911D7738A6A}"/>
              </a:ext>
            </a:extLst>
          </p:cNvPr>
          <p:cNvSpPr/>
          <p:nvPr/>
        </p:nvSpPr>
        <p:spPr>
          <a:xfrm>
            <a:off x="3180522" y="4663379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E431AF3-3B6E-4E33-A59D-24F77867EFB5}"/>
              </a:ext>
            </a:extLst>
          </p:cNvPr>
          <p:cNvSpPr txBox="1">
            <a:spLocks/>
          </p:cNvSpPr>
          <p:nvPr/>
        </p:nvSpPr>
        <p:spPr>
          <a:xfrm>
            <a:off x="186010" y="231067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Your Goal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D8291B-8AC4-41D4-860B-90FFED900A8A}"/>
              </a:ext>
            </a:extLst>
          </p:cNvPr>
          <p:cNvSpPr/>
          <p:nvPr/>
        </p:nvSpPr>
        <p:spPr>
          <a:xfrm>
            <a:off x="3151842" y="5032384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A90E93-1307-4E41-8A3E-B1AD9A0B3AFF}"/>
              </a:ext>
            </a:extLst>
          </p:cNvPr>
          <p:cNvSpPr txBox="1"/>
          <p:nvPr/>
        </p:nvSpPr>
        <p:spPr>
          <a:xfrm>
            <a:off x="3151842" y="5014105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Less than </a:t>
            </a:r>
            <a:r>
              <a:rPr lang="en-US" b="1" dirty="0">
                <a:solidFill>
                  <a:schemeClr val="accent6"/>
                </a:solidFill>
              </a:rPr>
              <a:t>10¢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0A6366-E321-4D0A-BAD1-28780B5DC6C9}"/>
              </a:ext>
            </a:extLst>
          </p:cNvPr>
          <p:cNvSpPr/>
          <p:nvPr/>
        </p:nvSpPr>
        <p:spPr>
          <a:xfrm>
            <a:off x="7882805" y="5026806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190040-239D-43F6-84C3-2079E8B6D8AB}"/>
              </a:ext>
            </a:extLst>
          </p:cNvPr>
          <p:cNvSpPr/>
          <p:nvPr/>
        </p:nvSpPr>
        <p:spPr>
          <a:xfrm>
            <a:off x="7910633" y="4672653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631BFF-50EA-4894-97B5-82B45C8A609E}"/>
              </a:ext>
            </a:extLst>
          </p:cNvPr>
          <p:cNvSpPr txBox="1"/>
          <p:nvPr/>
        </p:nvSpPr>
        <p:spPr>
          <a:xfrm>
            <a:off x="7938884" y="5000576"/>
            <a:ext cx="140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10¢ </a:t>
            </a:r>
            <a:r>
              <a:rPr lang="en-US" b="1" dirty="0">
                <a:solidFill>
                  <a:schemeClr val="bg1"/>
                </a:solidFill>
              </a:rPr>
              <a:t>or more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57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EF12C1-0294-4EE1-B7A5-93770AC97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095" y="3154995"/>
            <a:ext cx="3525501" cy="1977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" y="897322"/>
            <a:ext cx="12192000" cy="18399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At the start of </a:t>
            </a:r>
            <a:r>
              <a:rPr lang="en-US" sz="2400" b="1" i="1" dirty="0"/>
              <a:t>most</a:t>
            </a:r>
            <a:r>
              <a:rPr lang="en-US" sz="2400" dirty="0"/>
              <a:t> rounds you will see the </a:t>
            </a:r>
            <a:r>
              <a:rPr lang="en-US" sz="2400" dirty="0">
                <a:solidFill>
                  <a:schemeClr val="accent6"/>
                </a:solidFill>
              </a:rPr>
              <a:t>“Search For Money” </a:t>
            </a:r>
            <a:r>
              <a:rPr lang="en-US" sz="2400" dirty="0"/>
              <a:t>screen. </a:t>
            </a:r>
          </a:p>
          <a:p>
            <a:pPr marL="0" indent="0" algn="ctr">
              <a:buNone/>
            </a:pPr>
            <a:r>
              <a:rPr lang="en-US" sz="2400" dirty="0"/>
              <a:t>During these rounds you will hear a </a:t>
            </a:r>
            <a:r>
              <a:rPr lang="en-US" sz="2400" b="1" dirty="0"/>
              <a:t>coin sound</a:t>
            </a:r>
            <a:r>
              <a:rPr lang="en-US" sz="2400" dirty="0"/>
              <a:t> every time you collect money and you will see your </a:t>
            </a:r>
            <a:r>
              <a:rPr lang="en-US" sz="2400" b="1" dirty="0"/>
              <a:t>Money Collected</a:t>
            </a:r>
            <a:r>
              <a:rPr lang="en-US" sz="2400" dirty="0"/>
              <a:t> at the top of the screen. When you reach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on these rounds the </a:t>
            </a:r>
            <a:r>
              <a:rPr lang="en-US" sz="2400" b="1" dirty="0"/>
              <a:t>Money Collected </a:t>
            </a:r>
            <a:r>
              <a:rPr lang="en-US" sz="2400" dirty="0"/>
              <a:t>text will change from </a:t>
            </a:r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chemeClr val="accent6"/>
                </a:solidFill>
              </a:rPr>
              <a:t>Green </a:t>
            </a:r>
            <a:r>
              <a:rPr lang="en-US" sz="2400" dirty="0"/>
              <a:t>and you will receive a </a:t>
            </a:r>
            <a:r>
              <a:rPr lang="en-US" sz="2400" b="1" dirty="0"/>
              <a:t>Rounds Complete </a:t>
            </a:r>
            <a:r>
              <a:rPr lang="en-US" sz="2400" dirty="0"/>
              <a:t>point.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11E53C-10D4-49EE-AA35-EAE1FC664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74" y="3139310"/>
            <a:ext cx="3583328" cy="20088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44C5A5-7EC8-47B8-8DAE-087F655B0217}"/>
              </a:ext>
            </a:extLst>
          </p:cNvPr>
          <p:cNvCxnSpPr>
            <a:cxnSpLocks/>
          </p:cNvCxnSpPr>
          <p:nvPr/>
        </p:nvCxnSpPr>
        <p:spPr>
          <a:xfrm>
            <a:off x="3772460" y="4077616"/>
            <a:ext cx="49739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04900" y="6097846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BD4BF64-1570-4821-ABB8-61E7B5516262}"/>
              </a:ext>
            </a:extLst>
          </p:cNvPr>
          <p:cNvSpPr txBox="1">
            <a:spLocks/>
          </p:cNvSpPr>
          <p:nvPr/>
        </p:nvSpPr>
        <p:spPr>
          <a:xfrm>
            <a:off x="186010" y="231067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Feedback Rounds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9E334B-EA64-4E93-A6FD-6531262EF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248" y="3158505"/>
            <a:ext cx="3525501" cy="19704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153721-1F7C-4922-A8C9-133187FDBCEA}"/>
              </a:ext>
            </a:extLst>
          </p:cNvPr>
          <p:cNvCxnSpPr>
            <a:cxnSpLocks/>
          </p:cNvCxnSpPr>
          <p:nvPr/>
        </p:nvCxnSpPr>
        <p:spPr>
          <a:xfrm>
            <a:off x="7928342" y="4077616"/>
            <a:ext cx="49739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1533C7F-0E0B-43CA-8E80-08F411098BB3}"/>
              </a:ext>
            </a:extLst>
          </p:cNvPr>
          <p:cNvSpPr/>
          <p:nvPr/>
        </p:nvSpPr>
        <p:spPr>
          <a:xfrm>
            <a:off x="9519629" y="2748274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8CC105-C3D0-40A9-A5BF-33A730AF3260}"/>
              </a:ext>
            </a:extLst>
          </p:cNvPr>
          <p:cNvSpPr/>
          <p:nvPr/>
        </p:nvSpPr>
        <p:spPr>
          <a:xfrm>
            <a:off x="5338638" y="2748273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BC3338-2A56-4847-9CAF-436E02823012}"/>
              </a:ext>
            </a:extLst>
          </p:cNvPr>
          <p:cNvSpPr txBox="1"/>
          <p:nvPr/>
        </p:nvSpPr>
        <p:spPr>
          <a:xfrm>
            <a:off x="9575708" y="2726019"/>
            <a:ext cx="140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10¢ </a:t>
            </a:r>
            <a:r>
              <a:rPr lang="en-US" b="1" dirty="0">
                <a:solidFill>
                  <a:schemeClr val="bg1"/>
                </a:solidFill>
              </a:rPr>
              <a:t>or more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4C4DD2-3806-4ECB-BFEF-646F706EE47C}"/>
              </a:ext>
            </a:extLst>
          </p:cNvPr>
          <p:cNvSpPr txBox="1"/>
          <p:nvPr/>
        </p:nvSpPr>
        <p:spPr>
          <a:xfrm>
            <a:off x="5338638" y="2729994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Less than </a:t>
            </a:r>
            <a:r>
              <a:rPr lang="en-US" b="1" dirty="0">
                <a:solidFill>
                  <a:schemeClr val="accent6"/>
                </a:solidFill>
              </a:rPr>
              <a:t>10¢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02BBBA-2EEC-4B1D-829F-35F9358B70E1}"/>
              </a:ext>
            </a:extLst>
          </p:cNvPr>
          <p:cNvSpPr/>
          <p:nvPr/>
        </p:nvSpPr>
        <p:spPr>
          <a:xfrm>
            <a:off x="5367280" y="3055925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DA9CC2-8A0C-4CB8-A9F2-5B8984BB3398}"/>
              </a:ext>
            </a:extLst>
          </p:cNvPr>
          <p:cNvSpPr/>
          <p:nvPr/>
        </p:nvSpPr>
        <p:spPr>
          <a:xfrm>
            <a:off x="9548274" y="3055924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90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1D620AF-B2B8-4A86-B18A-668FA24CBCF2}"/>
              </a:ext>
            </a:extLst>
          </p:cNvPr>
          <p:cNvSpPr/>
          <p:nvPr/>
        </p:nvSpPr>
        <p:spPr>
          <a:xfrm>
            <a:off x="9515648" y="2630792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EE303-6DC9-4A45-9D8E-8FC2ACC8825C}"/>
              </a:ext>
            </a:extLst>
          </p:cNvPr>
          <p:cNvSpPr/>
          <p:nvPr/>
        </p:nvSpPr>
        <p:spPr>
          <a:xfrm>
            <a:off x="5298878" y="2638709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C9A24DB-7DA1-4428-9E1B-09EFED786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66" y="3045552"/>
            <a:ext cx="3525253" cy="1965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CA9CAB-E4E5-4879-87B3-44647A376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994" y="3045552"/>
            <a:ext cx="3525253" cy="1965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3700"/>
            <a:ext cx="12192000" cy="1879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At the start of </a:t>
            </a:r>
            <a:r>
              <a:rPr lang="en-US" sz="2400" b="1" i="1" dirty="0"/>
              <a:t>some </a:t>
            </a:r>
            <a:r>
              <a:rPr lang="en-US" sz="2400" dirty="0"/>
              <a:t>rounds you will see the “</a:t>
            </a:r>
            <a:r>
              <a:rPr lang="en-US" sz="2400" dirty="0">
                <a:solidFill>
                  <a:schemeClr val="accent6"/>
                </a:solidFill>
              </a:rPr>
              <a:t>Search For Money!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 FEEDBACK</a:t>
            </a:r>
            <a:r>
              <a:rPr lang="en-US" sz="2400" dirty="0"/>
              <a:t>” screen.</a:t>
            </a:r>
          </a:p>
          <a:p>
            <a:pPr marL="0" indent="0" algn="ctr">
              <a:buNone/>
            </a:pPr>
            <a:r>
              <a:rPr lang="en-US" sz="2400" dirty="0"/>
              <a:t>During these rounds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hear a </a:t>
            </a:r>
            <a:r>
              <a:rPr lang="en-US" sz="2400" b="1" dirty="0"/>
              <a:t>coin sound</a:t>
            </a:r>
            <a:r>
              <a:rPr lang="en-US" sz="2400" dirty="0"/>
              <a:t> when you collect money and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be able to see how much you’ve collected! When you reach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on these rounds the </a:t>
            </a:r>
            <a:r>
              <a:rPr lang="en-US" sz="2400" b="1" dirty="0"/>
              <a:t>Money Collected </a:t>
            </a:r>
            <a:r>
              <a:rPr lang="en-US" sz="2400" dirty="0"/>
              <a:t>text will remain </a:t>
            </a:r>
            <a:r>
              <a:rPr lang="en-US" sz="2400" b="1" dirty="0">
                <a:solidFill>
                  <a:srgbClr val="FF0000"/>
                </a:solidFill>
              </a:rPr>
              <a:t>Red </a:t>
            </a:r>
            <a:r>
              <a:rPr lang="en-US" sz="2400" dirty="0"/>
              <a:t>and a point will be added to your </a:t>
            </a:r>
            <a:r>
              <a:rPr lang="en-US" sz="2400" b="1" dirty="0">
                <a:solidFill>
                  <a:schemeClr val="accent6"/>
                </a:solidFill>
              </a:rPr>
              <a:t>Rounds Complete </a:t>
            </a:r>
            <a:r>
              <a:rPr lang="en-US" sz="2400" dirty="0"/>
              <a:t>total.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CCA30-A3E7-46E5-8AF6-43AE8B9B0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51" y="3055069"/>
            <a:ext cx="3476540" cy="19468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1E2B64-52EA-4223-9D60-0402676DB44A}"/>
              </a:ext>
            </a:extLst>
          </p:cNvPr>
          <p:cNvSpPr txBox="1"/>
          <p:nvPr/>
        </p:nvSpPr>
        <p:spPr>
          <a:xfrm>
            <a:off x="0" y="552483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HINT: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Use what you’ve learned from the </a:t>
            </a:r>
            <a:r>
              <a:rPr lang="en-US" sz="2400" b="1" dirty="0">
                <a:solidFill>
                  <a:srgbClr val="FF0000"/>
                </a:solidFill>
              </a:rPr>
              <a:t>Feedback Rounds </a:t>
            </a:r>
            <a:r>
              <a:rPr lang="en-US" sz="2400" dirty="0">
                <a:solidFill>
                  <a:srgbClr val="FF0000"/>
                </a:solidFill>
              </a:rPr>
              <a:t>to guide your search!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9FC54-0FF1-413F-9D5B-B107CB9B2E18}"/>
              </a:ext>
            </a:extLst>
          </p:cNvPr>
          <p:cNvSpPr txBox="1"/>
          <p:nvPr/>
        </p:nvSpPr>
        <p:spPr>
          <a:xfrm>
            <a:off x="3649639" y="630404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637A50-5C7C-40DB-A2A7-2D7AA67D4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818" y="4773758"/>
            <a:ext cx="1102072" cy="186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BF556E-E748-43EE-8F80-0B5CF90C8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6277" y="4786165"/>
            <a:ext cx="1127010" cy="175028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F9822FA-C423-4A07-B1FD-3013048263B1}"/>
              </a:ext>
            </a:extLst>
          </p:cNvPr>
          <p:cNvSpPr txBox="1">
            <a:spLocks/>
          </p:cNvSpPr>
          <p:nvPr/>
        </p:nvSpPr>
        <p:spPr>
          <a:xfrm>
            <a:off x="193967" y="108863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No Feedback Rounds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46F822-D773-4574-BDFD-E9B345D3F028}"/>
              </a:ext>
            </a:extLst>
          </p:cNvPr>
          <p:cNvCxnSpPr>
            <a:cxnSpLocks/>
          </p:cNvCxnSpPr>
          <p:nvPr/>
        </p:nvCxnSpPr>
        <p:spPr>
          <a:xfrm>
            <a:off x="3716801" y="4021392"/>
            <a:ext cx="49739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1E3D50-C288-45A3-9E04-FE03E6C3AD78}"/>
              </a:ext>
            </a:extLst>
          </p:cNvPr>
          <p:cNvCxnSpPr>
            <a:cxnSpLocks/>
          </p:cNvCxnSpPr>
          <p:nvPr/>
        </p:nvCxnSpPr>
        <p:spPr>
          <a:xfrm>
            <a:off x="7872683" y="4021392"/>
            <a:ext cx="49739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68A4211-EFD8-4792-8089-6BF6D64120A8}"/>
              </a:ext>
            </a:extLst>
          </p:cNvPr>
          <p:cNvSpPr txBox="1"/>
          <p:nvPr/>
        </p:nvSpPr>
        <p:spPr>
          <a:xfrm>
            <a:off x="9571727" y="2612513"/>
            <a:ext cx="140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10¢ </a:t>
            </a:r>
            <a:r>
              <a:rPr lang="en-US" b="1" dirty="0">
                <a:solidFill>
                  <a:schemeClr val="bg1"/>
                </a:solidFill>
              </a:rPr>
              <a:t>or more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57AB01-AC9C-4179-8472-1DC86E757DFD}"/>
              </a:ext>
            </a:extLst>
          </p:cNvPr>
          <p:cNvSpPr txBox="1"/>
          <p:nvPr/>
        </p:nvSpPr>
        <p:spPr>
          <a:xfrm>
            <a:off x="5298878" y="2620430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Less than </a:t>
            </a:r>
            <a:r>
              <a:rPr lang="en-US" b="1" dirty="0">
                <a:solidFill>
                  <a:schemeClr val="accent6"/>
                </a:solidFill>
              </a:rPr>
              <a:t>10¢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D2714D-55DD-4243-8E10-4085EB4C39C6}"/>
              </a:ext>
            </a:extLst>
          </p:cNvPr>
          <p:cNvSpPr/>
          <p:nvPr/>
        </p:nvSpPr>
        <p:spPr>
          <a:xfrm>
            <a:off x="5317997" y="2940796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A09523-A4AD-4F3A-B0A3-8D8D8CE9C2DF}"/>
              </a:ext>
            </a:extLst>
          </p:cNvPr>
          <p:cNvSpPr/>
          <p:nvPr/>
        </p:nvSpPr>
        <p:spPr>
          <a:xfrm>
            <a:off x="9543476" y="2940795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11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B419D1-CEA4-4D21-B3AC-C5697A71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18668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Let’s try doing a </a:t>
            </a:r>
            <a:r>
              <a:rPr lang="en-US" b="1" dirty="0"/>
              <a:t>Feedback Round </a:t>
            </a:r>
            <a:r>
              <a:rPr lang="en-US" dirty="0"/>
              <a:t>and a </a:t>
            </a:r>
            <a:r>
              <a:rPr lang="en-US" b="1" dirty="0"/>
              <a:t>No Feedback Round</a:t>
            </a:r>
            <a:r>
              <a:rPr lang="en-US" dirty="0"/>
              <a:t> together!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/>
              <a:t>When you’re ready, place your right hand on the </a:t>
            </a:r>
            <a:r>
              <a:rPr lang="en-US" b="1" dirty="0"/>
              <a:t>arrow keys </a:t>
            </a:r>
            <a:r>
              <a:rPr lang="en-US" dirty="0"/>
              <a:t>and press the </a:t>
            </a:r>
            <a:r>
              <a:rPr lang="en-US" b="1" dirty="0"/>
              <a:t>Spacebar</a:t>
            </a:r>
            <a:r>
              <a:rPr lang="en-US" dirty="0"/>
              <a:t>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0766C1-2846-4ABE-89DE-DA2D914D1CF9}"/>
              </a:ext>
            </a:extLst>
          </p:cNvPr>
          <p:cNvGrpSpPr/>
          <p:nvPr/>
        </p:nvGrpSpPr>
        <p:grpSpPr>
          <a:xfrm>
            <a:off x="3055230" y="3092498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F7BE81-98BC-40AC-97EA-E390D7B3FAF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63E58290-2CDE-4DC6-BF37-D21C30098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8A02BCD-2805-458F-B69C-527FDEEBAA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29547855-D3C9-473C-A45D-D8ED685A49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50972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98904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6" y="132583"/>
            <a:ext cx="11305309" cy="36754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Do you have any questions about the </a:t>
            </a:r>
            <a:r>
              <a:rPr lang="en-US" sz="2400" b="1" dirty="0"/>
              <a:t>Feedback</a:t>
            </a:r>
            <a:r>
              <a:rPr lang="en-US" sz="2400" dirty="0"/>
              <a:t> and </a:t>
            </a:r>
            <a:r>
              <a:rPr lang="en-US" sz="2400" b="1" dirty="0"/>
              <a:t>No Feedback </a:t>
            </a:r>
            <a:r>
              <a:rPr lang="en-US" sz="2400" dirty="0"/>
              <a:t>rounds?</a:t>
            </a:r>
          </a:p>
          <a:p>
            <a:pPr marL="0" indent="0" algn="ctr">
              <a:buNone/>
            </a:pPr>
            <a:r>
              <a:rPr lang="en-US" sz="2400" dirty="0"/>
              <a:t>You will now complete the remaining rounds on your own. </a:t>
            </a:r>
            <a:r>
              <a:rPr lang="en-US" altLang="zh-CN" sz="2400" b="1" dirty="0"/>
              <a:t>Remember,</a:t>
            </a:r>
            <a:r>
              <a:rPr lang="en-US" altLang="zh-CN" sz="2400" dirty="0"/>
              <a:t> you must collect </a:t>
            </a:r>
            <a:r>
              <a:rPr lang="en-US" altLang="zh-CN" sz="2400" i="1" dirty="0"/>
              <a:t>at least</a:t>
            </a:r>
            <a:r>
              <a:rPr lang="en-US" altLang="zh-CN" sz="2400" dirty="0"/>
              <a:t>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b="1" dirty="0">
                <a:solidFill>
                  <a:srgbClr val="2DD415"/>
                </a:solidFill>
              </a:rPr>
              <a:t> </a:t>
            </a:r>
            <a:r>
              <a:rPr lang="en-US" sz="2400" dirty="0"/>
              <a:t>on </a:t>
            </a:r>
            <a:r>
              <a:rPr lang="en-US" sz="2400" b="1" dirty="0"/>
              <a:t>4 rounds </a:t>
            </a:r>
            <a:r>
              <a:rPr lang="en-US" sz="2400" dirty="0"/>
              <a:t>in order to move on to the </a:t>
            </a:r>
            <a:r>
              <a:rPr lang="en-US" sz="2400" b="1" dirty="0"/>
              <a:t>Bonus Section </a:t>
            </a:r>
            <a:r>
              <a:rPr lang="en-US" sz="2400" dirty="0"/>
              <a:t>of the experiment.</a:t>
            </a:r>
          </a:p>
          <a:p>
            <a:pPr marL="0" indent="0" algn="ctr">
              <a:buNone/>
            </a:pPr>
            <a:r>
              <a:rPr lang="en-US" sz="2400" dirty="0"/>
              <a:t>However, there is an </a:t>
            </a:r>
            <a:r>
              <a:rPr lang="en-US" sz="2400" b="1" dirty="0"/>
              <a:t>unlimited amount of money </a:t>
            </a:r>
            <a:r>
              <a:rPr lang="en-US" sz="2400" dirty="0"/>
              <a:t>in each round so try to collect </a:t>
            </a:r>
            <a:r>
              <a:rPr lang="en-US" sz="2400" b="1" dirty="0"/>
              <a:t>as much as possible! </a:t>
            </a:r>
            <a:r>
              <a:rPr lang="en-US" sz="2400" dirty="0"/>
              <a:t>the better you do during this </a:t>
            </a:r>
            <a:r>
              <a:rPr lang="en-US" sz="2400" b="1" i="1" dirty="0"/>
              <a:t>Practice Section</a:t>
            </a:r>
            <a:r>
              <a:rPr lang="en-US" sz="2400" dirty="0"/>
              <a:t>, the better you will do in the </a:t>
            </a:r>
            <a:r>
              <a:rPr lang="en-US" sz="2400" b="1" i="1" dirty="0"/>
              <a:t>Bonus Section</a:t>
            </a:r>
            <a:r>
              <a:rPr lang="en-US" sz="2400" dirty="0"/>
              <a:t>.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81241" y="6164951"/>
            <a:ext cx="822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72F656-A259-4B6B-88C9-B0F0A1133651}"/>
              </a:ext>
            </a:extLst>
          </p:cNvPr>
          <p:cNvSpPr/>
          <p:nvPr/>
        </p:nvSpPr>
        <p:spPr>
          <a:xfrm>
            <a:off x="0" y="5436791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At the end of this section you will be instructed to notify the experimenter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246534-EBD9-427C-9B49-3CC5FED46139}"/>
              </a:ext>
            </a:extLst>
          </p:cNvPr>
          <p:cNvGrpSpPr/>
          <p:nvPr/>
        </p:nvGrpSpPr>
        <p:grpSpPr>
          <a:xfrm>
            <a:off x="1889760" y="3208813"/>
            <a:ext cx="8412480" cy="2103120"/>
            <a:chOff x="1894859" y="3208813"/>
            <a:chExt cx="8412480" cy="210312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0326CA2-EFC0-47EC-98D6-E37ECE9DE4F4}"/>
                </a:ext>
              </a:extLst>
            </p:cNvPr>
            <p:cNvGrpSpPr/>
            <p:nvPr/>
          </p:nvGrpSpPr>
          <p:grpSpPr>
            <a:xfrm>
              <a:off x="1894859" y="3208813"/>
              <a:ext cx="6309360" cy="2103120"/>
              <a:chOff x="2893819" y="2851463"/>
              <a:chExt cx="6309360" cy="2103120"/>
            </a:xfrm>
          </p:grpSpPr>
          <p:pic>
            <p:nvPicPr>
              <p:cNvPr id="6" name="Picture 2" descr="Check Mark Vector Icon - Download Free Vectors, Clipart Graphics ...">
                <a:extLst>
                  <a:ext uri="{FF2B5EF4-FFF2-40B4-BE49-F238E27FC236}">
                    <a16:creationId xmlns:a16="http://schemas.microsoft.com/office/drawing/2014/main" id="{423FB583-5D88-4319-919F-833610147B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3819" y="2851463"/>
                <a:ext cx="2103120" cy="2103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Check Mark Vector Icon - Download Free Vectors, Clipart Graphics ...">
                <a:extLst>
                  <a:ext uri="{FF2B5EF4-FFF2-40B4-BE49-F238E27FC236}">
                    <a16:creationId xmlns:a16="http://schemas.microsoft.com/office/drawing/2014/main" id="{D008F0A9-359D-41C1-802C-1E60E6875A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6939" y="2851463"/>
                <a:ext cx="2103120" cy="2103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Check Mark Vector Icon - Download Free Vectors, Clipart Graphics ...">
                <a:extLst>
                  <a:ext uri="{FF2B5EF4-FFF2-40B4-BE49-F238E27FC236}">
                    <a16:creationId xmlns:a16="http://schemas.microsoft.com/office/drawing/2014/main" id="{626E368C-DC27-4D0B-B516-DD357D9EED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00059" y="2851463"/>
                <a:ext cx="2103120" cy="2103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" name="Picture 6" descr="Check Mark Vector Icon - Download Free Vectors, Clipart Graphics ...">
              <a:extLst>
                <a:ext uri="{FF2B5EF4-FFF2-40B4-BE49-F238E27FC236}">
                  <a16:creationId xmlns:a16="http://schemas.microsoft.com/office/drawing/2014/main" id="{4BD646D9-7BEA-4917-8426-B78F9554D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4219" y="3208813"/>
              <a:ext cx="2103120" cy="210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9832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0911"/>
            <a:ext cx="10515600" cy="5353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Great job!</a:t>
            </a:r>
          </a:p>
          <a:p>
            <a:pPr marL="0" indent="0" algn="ctr">
              <a:buNone/>
            </a:pPr>
            <a:r>
              <a:rPr lang="en-US" sz="4400" dirty="0"/>
              <a:t>You’ve completed the </a:t>
            </a:r>
            <a:r>
              <a:rPr lang="en-US" sz="4400" b="1" dirty="0"/>
              <a:t>PRACTICE </a:t>
            </a:r>
            <a:r>
              <a:rPr lang="en-US" sz="4400" dirty="0"/>
              <a:t>section!</a:t>
            </a:r>
          </a:p>
          <a:p>
            <a:pPr marL="0" indent="0" algn="ctr">
              <a:buNone/>
            </a:pPr>
            <a:r>
              <a:rPr lang="en-US" sz="4400" b="1" u="sng" dirty="0">
                <a:solidFill>
                  <a:srgbClr val="FF0000"/>
                </a:solidFill>
              </a:rPr>
              <a:t>PLEASE NOTIFY THE EXPERIMENTER!!!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3000" dirty="0"/>
              <a:t>let’s move on to the </a:t>
            </a:r>
            <a:r>
              <a:rPr lang="en-US" sz="3000" b="1" dirty="0"/>
              <a:t>BONUS PAY </a:t>
            </a:r>
            <a:r>
              <a:rPr lang="en-US" sz="3000" dirty="0"/>
              <a:t>section!</a:t>
            </a:r>
            <a:endParaRPr lang="en-US" sz="3000" b="1" dirty="0"/>
          </a:p>
          <a:p>
            <a:pPr marL="4400550" lvl="8" indent="-742950">
              <a:buFont typeface="+mj-lt"/>
              <a:buAutoNum type="arabicPeriod"/>
            </a:pPr>
            <a:r>
              <a:rPr lang="en-US" sz="3000" strike="sngStrike" dirty="0"/>
              <a:t>Practice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b="1" dirty="0"/>
              <a:t>Bonus Pay</a:t>
            </a:r>
            <a:endParaRPr lang="en-US" b="1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2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3EF7AB-6B09-DC45-A1DD-430C8E156651}"/>
              </a:ext>
            </a:extLst>
          </p:cNvPr>
          <p:cNvSpPr txBox="1">
            <a:spLocks/>
          </p:cNvSpPr>
          <p:nvPr/>
        </p:nvSpPr>
        <p:spPr>
          <a:xfrm>
            <a:off x="838200" y="3243362"/>
            <a:ext cx="10515600" cy="2044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3200" dirty="0"/>
              <a:t>Unfortunately, you did not complete enough rounds to move on to the </a:t>
            </a:r>
            <a:r>
              <a:rPr lang="en-CA" sz="3200" b="1" dirty="0"/>
              <a:t>Bonus Section</a:t>
            </a:r>
            <a:endParaRPr lang="en-CA" sz="3200" dirty="0"/>
          </a:p>
          <a:p>
            <a:pPr marL="0" indent="0" algn="ctr">
              <a:buNone/>
            </a:pPr>
            <a:r>
              <a:rPr lang="en-CA" sz="3200" b="1" dirty="0">
                <a:solidFill>
                  <a:srgbClr val="C00000"/>
                </a:solidFill>
              </a:rPr>
              <a:t>Please notify the Experimenter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927832-B2F1-B64B-B91D-FA0F0D8E3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0" b="90900" l="9100" r="90700">
                        <a14:foregroundMark x1="61600" y1="10100" x2="46200" y2="9100"/>
                        <a14:foregroundMark x1="46200" y1="9100" x2="39800" y2="10100"/>
                        <a14:foregroundMark x1="9100" y1="62400" x2="10300" y2="47100"/>
                        <a14:foregroundMark x1="10300" y1="47100" x2="12300" y2="42900"/>
                        <a14:foregroundMark x1="63800" y1="89600" x2="41400" y2="90900"/>
                        <a14:foregroundMark x1="41400" y1="90900" x2="41400" y2="90900"/>
                        <a14:foregroundMark x1="87500" y1="37600" x2="90700" y2="51400"/>
                        <a14:foregroundMark x1="90700" y1="51400" x2="90700" y2="55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1500" y="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35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4454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  <a:br>
              <a:rPr lang="en-US" sz="8000" b="1" dirty="0">
                <a:solidFill>
                  <a:schemeClr val="accent6"/>
                </a:solidFill>
              </a:rPr>
            </a:br>
            <a:r>
              <a:rPr lang="en-US" sz="8000" b="1" dirty="0">
                <a:solidFill>
                  <a:srgbClr val="FF0000"/>
                </a:solidFill>
              </a:rPr>
              <a:t>NO FEEDBACK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028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240" y="1038939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Section 1: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5060"/>
            <a:ext cx="10515600" cy="1016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In this section you will explore a 3D environment and learn how to find hidden money!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300112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72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Welcome!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959" y="1158288"/>
            <a:ext cx="10774082" cy="49187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Please make sure: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dirty="0"/>
              <a:t>You will </a:t>
            </a:r>
            <a:r>
              <a:rPr lang="en-US" sz="2800" b="1" dirty="0"/>
              <a:t>Not be distracted </a:t>
            </a:r>
            <a:r>
              <a:rPr lang="en-US" sz="2800" dirty="0"/>
              <a:t>for the entire duration of the session</a:t>
            </a:r>
            <a:endParaRPr lang="en-US" sz="2800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dirty="0"/>
              <a:t>Your cell phone is </a:t>
            </a:r>
            <a:r>
              <a:rPr lang="en-US" sz="2800" b="1" dirty="0"/>
              <a:t>turned off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dirty="0"/>
              <a:t>Your computer is </a:t>
            </a:r>
            <a:r>
              <a:rPr lang="en-US" sz="2800" b="1" dirty="0"/>
              <a:t>plugged in</a:t>
            </a:r>
          </a:p>
          <a:p>
            <a:pPr marL="914400" lvl="2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dirty="0"/>
              <a:t>Please confirm your </a:t>
            </a:r>
            <a:r>
              <a:rPr lang="en-US" b="1" dirty="0"/>
              <a:t>Participant ID</a:t>
            </a:r>
            <a:r>
              <a:rPr lang="en-US" dirty="0"/>
              <a:t> and </a:t>
            </a:r>
            <a:r>
              <a:rPr lang="en-US" b="1" dirty="0"/>
              <a:t>Session #</a:t>
            </a:r>
            <a:r>
              <a:rPr lang="en-US" dirty="0"/>
              <a:t> with the experimenter before pressing the </a:t>
            </a:r>
            <a:r>
              <a:rPr lang="en-US" b="1" dirty="0"/>
              <a:t>Start Experiment </a:t>
            </a:r>
            <a:r>
              <a:rPr lang="en-US" dirty="0"/>
              <a:t>button.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4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9" y="1117766"/>
            <a:ext cx="12164291" cy="2062599"/>
          </a:xfrm>
        </p:spPr>
        <p:txBody>
          <a:bodyPr>
            <a:normAutofit/>
          </a:bodyPr>
          <a:lstStyle/>
          <a:p>
            <a:r>
              <a:rPr lang="en-US" dirty="0"/>
              <a:t>The movement controls are very easy!</a:t>
            </a:r>
          </a:p>
          <a:p>
            <a:r>
              <a:rPr lang="en-US" dirty="0"/>
              <a:t>You’ll use the </a:t>
            </a:r>
            <a:r>
              <a:rPr lang="en-US" b="1" dirty="0"/>
              <a:t>Up-Arrow </a:t>
            </a:r>
            <a:r>
              <a:rPr lang="en-US" dirty="0"/>
              <a:t>to move forward, and the </a:t>
            </a:r>
            <a:r>
              <a:rPr lang="en-US" b="1" dirty="0"/>
              <a:t>left</a:t>
            </a:r>
            <a:r>
              <a:rPr lang="en-US" dirty="0"/>
              <a:t> and </a:t>
            </a:r>
            <a:r>
              <a:rPr lang="en-US" b="1" dirty="0"/>
              <a:t>right arrow-keys</a:t>
            </a:r>
            <a:r>
              <a:rPr lang="en-US" dirty="0"/>
              <a:t> to </a:t>
            </a:r>
            <a:r>
              <a:rPr lang="en-US" b="1" dirty="0"/>
              <a:t>rotate</a:t>
            </a:r>
            <a:r>
              <a:rPr lang="en-US" dirty="0"/>
              <a:t>.</a:t>
            </a:r>
            <a:r>
              <a:rPr lang="en-US" b="1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BB7903-5AED-4A5E-9E3A-8ECC7F2C32B2}"/>
              </a:ext>
            </a:extLst>
          </p:cNvPr>
          <p:cNvGrpSpPr/>
          <p:nvPr/>
        </p:nvGrpSpPr>
        <p:grpSpPr>
          <a:xfrm>
            <a:off x="3946598" y="2507095"/>
            <a:ext cx="4053385" cy="2817974"/>
            <a:chOff x="4069308" y="3429000"/>
            <a:chExt cx="4053385" cy="2817974"/>
          </a:xfrm>
        </p:grpSpPr>
        <p:pic>
          <p:nvPicPr>
            <p:cNvPr id="11" name="Picture 2" descr="Image result for arrow keys keyboard">
              <a:extLst>
                <a:ext uri="{FF2B5EF4-FFF2-40B4-BE49-F238E27FC236}">
                  <a16:creationId xmlns:a16="http://schemas.microsoft.com/office/drawing/2014/main" id="{4A4E17FA-5C08-4188-8056-6C6BA927F7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435" y="3575845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31F61-589B-4799-934B-275B6EF30B25}"/>
                </a:ext>
              </a:extLst>
            </p:cNvPr>
            <p:cNvSpPr txBox="1"/>
            <p:nvPr/>
          </p:nvSpPr>
          <p:spPr>
            <a:xfrm>
              <a:off x="5615282" y="3429000"/>
              <a:ext cx="9625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Move </a:t>
              </a:r>
              <a:br>
                <a:rPr lang="en-US" dirty="0">
                  <a:solidFill>
                    <a:schemeClr val="accent1"/>
                  </a:solidFill>
                </a:rPr>
              </a:br>
              <a:r>
                <a:rPr lang="en-US" dirty="0">
                  <a:solidFill>
                    <a:schemeClr val="accent1"/>
                  </a:solidFill>
                </a:rPr>
                <a:t>Forward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91A77D-1E2E-4B96-BF57-36C9373A1EE2}"/>
                </a:ext>
              </a:extLst>
            </p:cNvPr>
            <p:cNvSpPr txBox="1"/>
            <p:nvPr/>
          </p:nvSpPr>
          <p:spPr>
            <a:xfrm>
              <a:off x="4069308" y="5024458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Left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7D6FC9-2777-4538-ACF6-216EC769D206}"/>
                </a:ext>
              </a:extLst>
            </p:cNvPr>
            <p:cNvSpPr txBox="1"/>
            <p:nvPr/>
          </p:nvSpPr>
          <p:spPr>
            <a:xfrm>
              <a:off x="7323435" y="5015450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Right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F91F7-6AB1-45F4-B1CF-27977EF2D58E}"/>
              </a:ext>
            </a:extLst>
          </p:cNvPr>
          <p:cNvSpPr/>
          <p:nvPr/>
        </p:nvSpPr>
        <p:spPr>
          <a:xfrm>
            <a:off x="5573660" y="3989504"/>
            <a:ext cx="799258" cy="931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55F980E-2C0B-4BDE-BCEE-16FF72B809E2}"/>
              </a:ext>
            </a:extLst>
          </p:cNvPr>
          <p:cNvSpPr txBox="1">
            <a:spLocks/>
          </p:cNvSpPr>
          <p:nvPr/>
        </p:nvSpPr>
        <p:spPr>
          <a:xfrm>
            <a:off x="186010" y="231067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Movement Controls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761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31" y="727456"/>
            <a:ext cx="12063046" cy="26323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Let’s practice moving around the environment by doing some </a:t>
            </a:r>
            <a:r>
              <a:rPr lang="en-US" b="1" dirty="0"/>
              <a:t>Explore Rounds</a:t>
            </a:r>
            <a:r>
              <a:rPr lang="en-US" dirty="0"/>
              <a:t> (There is no hidden money in these rounds!).</a:t>
            </a:r>
          </a:p>
          <a:p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 At the start of each round you will see the </a:t>
            </a:r>
            <a:r>
              <a:rPr lang="en-US" b="1" dirty="0">
                <a:solidFill>
                  <a:schemeClr val="accent1"/>
                </a:solidFill>
              </a:rPr>
              <a:t>Explore The Environment</a:t>
            </a:r>
            <a:r>
              <a:rPr lang="en-US" dirty="0"/>
              <a:t> screen. Then you will have 30 seconds to explore the </a:t>
            </a:r>
            <a:r>
              <a:rPr lang="en-US" b="1" dirty="0"/>
              <a:t>3D Environment</a:t>
            </a:r>
            <a:r>
              <a:rPr lang="en-US" dirty="0"/>
              <a:t>. After 30 seconds a </a:t>
            </a:r>
            <a:r>
              <a:rPr lang="en-US" b="1" dirty="0"/>
              <a:t>Top-Down Map </a:t>
            </a:r>
            <a:r>
              <a:rPr lang="en-US" dirty="0"/>
              <a:t>will appear. Move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gray triangle </a:t>
            </a:r>
            <a:r>
              <a:rPr lang="en-US" dirty="0"/>
              <a:t>on the map to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/>
              <a:t>where you </a:t>
            </a:r>
            <a:r>
              <a:rPr lang="en-US" i="1" dirty="0"/>
              <a:t>think</a:t>
            </a:r>
            <a:r>
              <a:rPr lang="en-US" dirty="0"/>
              <a:t> you were using the </a:t>
            </a:r>
            <a:r>
              <a:rPr lang="en-US" b="1" dirty="0"/>
              <a:t>same controls</a:t>
            </a:r>
            <a:r>
              <a:rPr lang="en-US" dirty="0"/>
              <a:t>. then press the </a:t>
            </a:r>
            <a:r>
              <a:rPr lang="en-US" u="sng" dirty="0"/>
              <a:t>Spacebar</a:t>
            </a:r>
            <a:r>
              <a:rPr lang="en-US" dirty="0"/>
              <a:t> to begin the next round! 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43984" y="6271180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E2A47DB-BAC4-4D71-89D3-5B3B87F3444E}"/>
              </a:ext>
            </a:extLst>
          </p:cNvPr>
          <p:cNvGrpSpPr/>
          <p:nvPr/>
        </p:nvGrpSpPr>
        <p:grpSpPr>
          <a:xfrm>
            <a:off x="233542" y="3608786"/>
            <a:ext cx="11724916" cy="1905094"/>
            <a:chOff x="233542" y="2844172"/>
            <a:chExt cx="11724916" cy="190509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EB536E-F9C7-43F4-B688-B8A2BCAB0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542" y="2850141"/>
              <a:ext cx="3382736" cy="189315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8CCD27A-81E9-4776-9ACA-8E3C831C5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7736" y="2850141"/>
              <a:ext cx="3380636" cy="189315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F127EA8-1DE8-45C3-BC7B-C4228715F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9831" y="2844172"/>
              <a:ext cx="3398627" cy="190509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A814184-DB60-4967-B143-BD82F8D3FCD6}"/>
              </a:ext>
            </a:extLst>
          </p:cNvPr>
          <p:cNvSpPr/>
          <p:nvPr/>
        </p:nvSpPr>
        <p:spPr>
          <a:xfrm>
            <a:off x="9502684" y="5652874"/>
            <a:ext cx="1651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Top-Down Map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A9581F-29D7-43BF-B3D4-F769604EA5B9}"/>
              </a:ext>
            </a:extLst>
          </p:cNvPr>
          <p:cNvSpPr/>
          <p:nvPr/>
        </p:nvSpPr>
        <p:spPr>
          <a:xfrm>
            <a:off x="4599308" y="5643937"/>
            <a:ext cx="2993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3D Environment (30 Seconds)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31568B-DE1D-4003-A03C-0CA0D7950A87}"/>
              </a:ext>
            </a:extLst>
          </p:cNvPr>
          <p:cNvCxnSpPr>
            <a:cxnSpLocks/>
          </p:cNvCxnSpPr>
          <p:nvPr/>
        </p:nvCxnSpPr>
        <p:spPr>
          <a:xfrm>
            <a:off x="3643984" y="4561333"/>
            <a:ext cx="6944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DC48EE-554D-4910-8525-ED02E8D0BAFC}"/>
              </a:ext>
            </a:extLst>
          </p:cNvPr>
          <p:cNvCxnSpPr>
            <a:cxnSpLocks/>
          </p:cNvCxnSpPr>
          <p:nvPr/>
        </p:nvCxnSpPr>
        <p:spPr>
          <a:xfrm>
            <a:off x="7825785" y="4561333"/>
            <a:ext cx="6944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626FB9-2741-4CDD-9925-296BE06818D5}"/>
              </a:ext>
            </a:extLst>
          </p:cNvPr>
          <p:cNvSpPr txBox="1"/>
          <p:nvPr/>
        </p:nvSpPr>
        <p:spPr>
          <a:xfrm>
            <a:off x="3227540" y="69920"/>
            <a:ext cx="5806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EXPLORE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174997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B419D1-CEA4-4D21-B3AC-C5697A71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654"/>
            <a:ext cx="10515600" cy="9265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When you’re ready, place your right hand on the </a:t>
            </a:r>
            <a:r>
              <a:rPr lang="en-US" b="1" dirty="0"/>
              <a:t>arrow keys </a:t>
            </a:r>
            <a:r>
              <a:rPr lang="en-US" dirty="0"/>
              <a:t>and press the </a:t>
            </a:r>
            <a:r>
              <a:rPr lang="en-US" b="1" dirty="0"/>
              <a:t>Spacebar</a:t>
            </a:r>
            <a:r>
              <a:rPr lang="en-US" dirty="0"/>
              <a:t>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0766C1-2846-4ABE-89DE-DA2D914D1CF9}"/>
              </a:ext>
            </a:extLst>
          </p:cNvPr>
          <p:cNvGrpSpPr/>
          <p:nvPr/>
        </p:nvGrpSpPr>
        <p:grpSpPr>
          <a:xfrm>
            <a:off x="3055230" y="3092498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F7BE81-98BC-40AC-97EA-E390D7B3FAF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63E58290-2CDE-4DC6-BF37-D21C30098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8A02BCD-2805-458F-B69C-527FDEEBAA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29547855-D3C9-473C-A45D-D8ED685A49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50972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C9CAB7-CFA8-4978-8250-EC8E7B3B2F28}"/>
              </a:ext>
            </a:extLst>
          </p:cNvPr>
          <p:cNvSpPr txBox="1">
            <a:spLocks/>
          </p:cNvSpPr>
          <p:nvPr/>
        </p:nvSpPr>
        <p:spPr>
          <a:xfrm>
            <a:off x="132944" y="846816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Ready?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897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092F-3C3B-45DB-8EB9-2159C0C8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Explore The Environment!</a:t>
            </a:r>
          </a:p>
        </p:txBody>
      </p:sp>
      <p:pic>
        <p:nvPicPr>
          <p:cNvPr id="6" name="Graphic 5" descr="Map with pin">
            <a:extLst>
              <a:ext uri="{FF2B5EF4-FFF2-40B4-BE49-F238E27FC236}">
                <a16:creationId xmlns:a16="http://schemas.microsoft.com/office/drawing/2014/main" id="{42FBC949-A5E8-4B11-96F4-0CE4D113D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439" y="95765"/>
            <a:ext cx="1809725" cy="1809725"/>
          </a:xfrm>
          <a:prstGeom prst="rect">
            <a:avLst/>
          </a:prstGeom>
        </p:spPr>
      </p:pic>
      <p:pic>
        <p:nvPicPr>
          <p:cNvPr id="8" name="Graphic 7" descr="Map with pin">
            <a:extLst>
              <a:ext uri="{FF2B5EF4-FFF2-40B4-BE49-F238E27FC236}">
                <a16:creationId xmlns:a16="http://schemas.microsoft.com/office/drawing/2014/main" id="{3C883705-B0FC-4CDB-9808-8A486B626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9620" y="4847156"/>
            <a:ext cx="1809725" cy="1809725"/>
          </a:xfrm>
          <a:prstGeom prst="rect">
            <a:avLst/>
          </a:prstGeom>
        </p:spPr>
      </p:pic>
      <p:pic>
        <p:nvPicPr>
          <p:cNvPr id="10" name="Graphic 9" descr="Compass">
            <a:extLst>
              <a:ext uri="{FF2B5EF4-FFF2-40B4-BE49-F238E27FC236}">
                <a16:creationId xmlns:a16="http://schemas.microsoft.com/office/drawing/2014/main" id="{3049A949-9015-43A5-8305-349512EA9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7297" y="293442"/>
            <a:ext cx="1414370" cy="1414370"/>
          </a:xfrm>
          <a:prstGeom prst="rect">
            <a:avLst/>
          </a:prstGeom>
        </p:spPr>
      </p:pic>
      <p:pic>
        <p:nvPicPr>
          <p:cNvPr id="11" name="Graphic 10" descr="Compass">
            <a:extLst>
              <a:ext uri="{FF2B5EF4-FFF2-40B4-BE49-F238E27FC236}">
                <a16:creationId xmlns:a16="http://schemas.microsoft.com/office/drawing/2014/main" id="{9389F839-74D5-4DE0-ADA3-761F34607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116" y="5044833"/>
            <a:ext cx="1414370" cy="141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1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7472"/>
            <a:ext cx="10515600" cy="2343056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/>
              <a:t>Great Work!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E8B83-7E5A-40E4-BE07-BDDEAAF38097}"/>
              </a:ext>
            </a:extLst>
          </p:cNvPr>
          <p:cNvSpPr txBox="1"/>
          <p:nvPr/>
        </p:nvSpPr>
        <p:spPr>
          <a:xfrm>
            <a:off x="2086484" y="4021706"/>
            <a:ext cx="801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Notify the Experimenter that you’ve completed this section</a:t>
            </a:r>
          </a:p>
        </p:txBody>
      </p:sp>
    </p:spTree>
    <p:extLst>
      <p:ext uri="{BB962C8B-B14F-4D97-AF65-F5344CB8AC3E}">
        <p14:creationId xmlns:p14="http://schemas.microsoft.com/office/powerpoint/2010/main" val="44800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EDFA87-D904-4172-9BC3-2A82B116D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906" y="2456489"/>
            <a:ext cx="4872185" cy="27222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59" y="1022760"/>
            <a:ext cx="12027877" cy="12419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Now you will </a:t>
            </a:r>
            <a:r>
              <a:rPr lang="en-US" sz="2400" b="1" dirty="0"/>
              <a:t>practice</a:t>
            </a:r>
            <a:r>
              <a:rPr lang="en-US" sz="2400" dirty="0"/>
              <a:t> collecting money! The money will be invisible but when you find it you will hear a </a:t>
            </a:r>
            <a:r>
              <a:rPr lang="en-US" sz="2400" b="1" dirty="0"/>
              <a:t>coin sound</a:t>
            </a:r>
            <a:r>
              <a:rPr lang="en-US" sz="2400" dirty="0"/>
              <a:t> and it will be added to your </a:t>
            </a:r>
            <a:r>
              <a:rPr lang="en-US" sz="2400" b="1" dirty="0">
                <a:solidFill>
                  <a:srgbClr val="FF0000"/>
                </a:solidFill>
              </a:rPr>
              <a:t>Money </a:t>
            </a:r>
            <a:r>
              <a:rPr lang="en-US" altLang="zh-CN" sz="2400" b="1" dirty="0">
                <a:solidFill>
                  <a:srgbClr val="FF0000"/>
                </a:solidFill>
              </a:rPr>
              <a:t>Collected </a:t>
            </a:r>
            <a:r>
              <a:rPr lang="en-US" sz="2400" dirty="0"/>
              <a:t>at the top of the screen</a:t>
            </a:r>
          </a:p>
        </p:txBody>
      </p:sp>
      <p:pic>
        <p:nvPicPr>
          <p:cNvPr id="11" name="Graphic 10" descr="Volume">
            <a:extLst>
              <a:ext uri="{FF2B5EF4-FFF2-40B4-BE49-F238E27FC236}">
                <a16:creationId xmlns:a16="http://schemas.microsoft.com/office/drawing/2014/main" id="{061C02B1-6CD4-48AE-A338-39EB8F52D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6467" y="4077238"/>
            <a:ext cx="914400" cy="914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6027B3-F75E-41A8-957B-FC0CC40FD314}"/>
              </a:ext>
            </a:extLst>
          </p:cNvPr>
          <p:cNvSpPr/>
          <p:nvPr/>
        </p:nvSpPr>
        <p:spPr>
          <a:xfrm>
            <a:off x="5100452" y="2521524"/>
            <a:ext cx="1991096" cy="3226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2E9EC5-12DD-4994-AEC2-7F9901DC24DA}"/>
              </a:ext>
            </a:extLst>
          </p:cNvPr>
          <p:cNvSpPr txBox="1">
            <a:spLocks/>
          </p:cNvSpPr>
          <p:nvPr/>
        </p:nvSpPr>
        <p:spPr>
          <a:xfrm>
            <a:off x="132941" y="258319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Collecting Money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27BED2-A9B6-44E5-9217-8CF36078F968}"/>
              </a:ext>
            </a:extLst>
          </p:cNvPr>
          <p:cNvCxnSpPr>
            <a:cxnSpLocks/>
          </p:cNvCxnSpPr>
          <p:nvPr/>
        </p:nvCxnSpPr>
        <p:spPr>
          <a:xfrm flipH="1">
            <a:off x="6679096" y="1746696"/>
            <a:ext cx="834887" cy="6185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304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C0F8-5600-4D8B-A02D-D6C1043B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463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Please make sure your headphones or speakers are on. You should hear a </a:t>
            </a:r>
            <a:r>
              <a:rPr lang="en-US" b="1" dirty="0"/>
              <a:t>coin sound </a:t>
            </a:r>
            <a:r>
              <a:rPr lang="en-US" dirty="0"/>
              <a:t>every time you collect money. </a:t>
            </a:r>
          </a:p>
        </p:txBody>
      </p:sp>
      <p:pic>
        <p:nvPicPr>
          <p:cNvPr id="5" name="Content Placeholder 4" descr="Headphones">
            <a:extLst>
              <a:ext uri="{FF2B5EF4-FFF2-40B4-BE49-F238E27FC236}">
                <a16:creationId xmlns:a16="http://schemas.microsoft.com/office/drawing/2014/main" id="{BAC4AA59-684F-40DD-B59D-4D2F59E87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819" y="1422011"/>
            <a:ext cx="3186363" cy="31863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A63355-E0E1-4CB2-A82C-3125CB97D2B3}"/>
              </a:ext>
            </a:extLst>
          </p:cNvPr>
          <p:cNvSpPr/>
          <p:nvPr/>
        </p:nvSpPr>
        <p:spPr>
          <a:xfrm>
            <a:off x="644940" y="509069"/>
            <a:ext cx="109021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Let’s make sure everything is working correctly! Keep moving around the environment until you collect </a:t>
            </a:r>
            <a:r>
              <a:rPr lang="en-US" sz="3200" b="1" dirty="0">
                <a:solidFill>
                  <a:schemeClr val="accent6"/>
                </a:solidFill>
              </a:rPr>
              <a:t>10¢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B4DEE-15A4-1649-86DB-CFFD40E1D0B6}"/>
              </a:ext>
            </a:extLst>
          </p:cNvPr>
          <p:cNvSpPr txBox="1"/>
          <p:nvPr/>
        </p:nvSpPr>
        <p:spPr>
          <a:xfrm>
            <a:off x="3704904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883698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9207</TotalTime>
  <Words>962</Words>
  <Application>Microsoft Office PowerPoint</Application>
  <PresentationFormat>Widescreen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Session 1 Overview</vt:lpstr>
      <vt:lpstr>Section 1: Practice</vt:lpstr>
      <vt:lpstr>PowerPoint Presentation</vt:lpstr>
      <vt:lpstr>PowerPoint Presentation</vt:lpstr>
      <vt:lpstr>PowerPoint Presentation</vt:lpstr>
      <vt:lpstr>Explore The Environment!</vt:lpstr>
      <vt:lpstr>Great Work! </vt:lpstr>
      <vt:lpstr>PowerPoint Presentation</vt:lpstr>
      <vt:lpstr>Please make sure your headphones or speakers are on. You should hear a coin sound every time you collect money.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 For Money!</vt:lpstr>
      <vt:lpstr>Search For Money! NO FEEDBACK</vt:lpstr>
      <vt:lpstr>Welcome!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Kyle Nealy</dc:creator>
  <cp:lastModifiedBy>Kyle Nealy</cp:lastModifiedBy>
  <cp:revision>216</cp:revision>
  <dcterms:created xsi:type="dcterms:W3CDTF">2020-01-09T14:24:19Z</dcterms:created>
  <dcterms:modified xsi:type="dcterms:W3CDTF">2020-06-12T00:57:25Z</dcterms:modified>
</cp:coreProperties>
</file>