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3" r:id="rId4"/>
    <p:sldId id="268" r:id="rId5"/>
    <p:sldId id="275" r:id="rId6"/>
    <p:sldId id="274" r:id="rId7"/>
    <p:sldId id="270" r:id="rId8"/>
    <p:sldId id="262" r:id="rId9"/>
    <p:sldId id="271"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1/25/2020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1/25/2020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1524000" y="1894083"/>
            <a:ext cx="9144000" cy="889398"/>
          </a:xfrm>
        </p:spPr>
        <p:txBody>
          <a:bodyPr>
            <a:normAutofit/>
          </a:bodyPr>
          <a:lstStyle/>
          <a:p>
            <a:r>
              <a:rPr lang="en-US" dirty="0"/>
              <a:t>In this first section, your job is to find as much money as possible in the environments that you’ve learned over the course of this experiment. </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1</a:t>
            </a:r>
          </a:p>
        </p:txBody>
      </p:sp>
      <p:pic>
        <p:nvPicPr>
          <p:cNvPr id="8" name="Picture 7">
            <a:extLst>
              <a:ext uri="{FF2B5EF4-FFF2-40B4-BE49-F238E27FC236}">
                <a16:creationId xmlns:a16="http://schemas.microsoft.com/office/drawing/2014/main" id="{5C99C549-07EA-445C-9134-FBDBAA5ED561}"/>
              </a:ext>
            </a:extLst>
          </p:cNvPr>
          <p:cNvPicPr>
            <a:picLocks noChangeAspect="1"/>
          </p:cNvPicPr>
          <p:nvPr/>
        </p:nvPicPr>
        <p:blipFill>
          <a:blip r:embed="rId2"/>
          <a:stretch>
            <a:fillRect/>
          </a:stretch>
        </p:blipFill>
        <p:spPr>
          <a:xfrm>
            <a:off x="1283769" y="3620275"/>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1B433185-21ED-4151-A630-F6E28BD8C8F2}"/>
              </a:ext>
            </a:extLst>
          </p:cNvPr>
          <p:cNvSpPr/>
          <p:nvPr/>
        </p:nvSpPr>
        <p:spPr>
          <a:xfrm>
            <a:off x="3300884"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8F194D-80AE-43BF-B19D-2119A24489BE}"/>
              </a:ext>
            </a:extLst>
          </p:cNvPr>
          <p:cNvSpPr txBox="1"/>
          <p:nvPr/>
        </p:nvSpPr>
        <p:spPr>
          <a:xfrm>
            <a:off x="3033347" y="3597607"/>
            <a:ext cx="1011114" cy="215444"/>
          </a:xfrm>
          <a:prstGeom prst="rect">
            <a:avLst/>
          </a:prstGeom>
          <a:noFill/>
        </p:spPr>
        <p:txBody>
          <a:bodyPr wrap="square" rtlCol="0">
            <a:spAutoFit/>
          </a:bodyPr>
          <a:lstStyle/>
          <a:p>
            <a:r>
              <a:rPr lang="en-US" sz="800" dirty="0">
                <a:solidFill>
                  <a:schemeClr val="bg1"/>
                </a:solidFill>
              </a:rPr>
              <a:t>Search For Money</a:t>
            </a:r>
          </a:p>
        </p:txBody>
      </p:sp>
      <p:pic>
        <p:nvPicPr>
          <p:cNvPr id="11" name="Picture 10">
            <a:extLst>
              <a:ext uri="{FF2B5EF4-FFF2-40B4-BE49-F238E27FC236}">
                <a16:creationId xmlns:a16="http://schemas.microsoft.com/office/drawing/2014/main" id="{84391884-1BB3-4D59-B3A4-A0E972FC73C9}"/>
              </a:ext>
            </a:extLst>
          </p:cNvPr>
          <p:cNvPicPr>
            <a:picLocks noChangeAspect="1"/>
          </p:cNvPicPr>
          <p:nvPr/>
        </p:nvPicPr>
        <p:blipFill>
          <a:blip r:embed="rId3"/>
          <a:stretch>
            <a:fillRect/>
          </a:stretch>
        </p:blipFill>
        <p:spPr>
          <a:xfrm>
            <a:off x="6620699" y="3620274"/>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7ACEE705-7A74-4287-9518-01458A73F9AC}"/>
              </a:ext>
            </a:extLst>
          </p:cNvPr>
          <p:cNvSpPr/>
          <p:nvPr/>
        </p:nvSpPr>
        <p:spPr>
          <a:xfrm>
            <a:off x="8680311"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4B10273-2490-4798-92F7-4CDB253F382F}"/>
              </a:ext>
            </a:extLst>
          </p:cNvPr>
          <p:cNvSpPr txBox="1"/>
          <p:nvPr/>
        </p:nvSpPr>
        <p:spPr>
          <a:xfrm>
            <a:off x="8412774" y="3597607"/>
            <a:ext cx="1011114" cy="215444"/>
          </a:xfrm>
          <a:prstGeom prst="rect">
            <a:avLst/>
          </a:prstGeom>
          <a:noFill/>
        </p:spPr>
        <p:txBody>
          <a:bodyPr wrap="square" rtlCol="0">
            <a:spAutoFit/>
          </a:bodyPr>
          <a:lstStyle/>
          <a:p>
            <a:r>
              <a:rPr lang="en-US" sz="800" dirty="0">
                <a:solidFill>
                  <a:schemeClr val="bg1"/>
                </a:solidFill>
              </a:rPr>
              <a:t>Search For Money</a:t>
            </a:r>
          </a:p>
        </p:txBody>
      </p:sp>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725075"/>
            <a:ext cx="10515600" cy="1271382"/>
          </a:xfrm>
        </p:spPr>
        <p:txBody>
          <a:bodyPr>
            <a:normAutofit/>
          </a:bodyPr>
          <a:lstStyle/>
          <a:p>
            <a:pPr marL="0" indent="0" algn="ctr">
              <a:buNone/>
            </a:pPr>
            <a:r>
              <a:rPr lang="en-US" sz="2400" dirty="0"/>
              <a:t>While refamiliarizing yourself with the environments, you will be asked periodically to locate your position from a top-down viewpoint like the ones pictured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139430" y="4690154"/>
            <a:ext cx="12470860"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last position you were in, in the 3D environment and then press the </a:t>
            </a:r>
            <a:r>
              <a:rPr lang="en-US" sz="2400" b="1" dirty="0"/>
              <a:t>Spacebar</a:t>
            </a:r>
            <a:r>
              <a:rPr lang="en-US" sz="2400" dirty="0"/>
              <a:t>.</a:t>
            </a:r>
            <a:endParaRPr lang="en-US" sz="2400" b="1" dirty="0"/>
          </a:p>
          <a:p>
            <a:pPr algn="ctr"/>
            <a:endParaRPr lang="en-US" sz="2400" b="1" dirty="0"/>
          </a:p>
        </p:txBody>
      </p:sp>
      <p:grpSp>
        <p:nvGrpSpPr>
          <p:cNvPr id="4" name="Group 3">
            <a:extLst>
              <a:ext uri="{FF2B5EF4-FFF2-40B4-BE49-F238E27FC236}">
                <a16:creationId xmlns:a16="http://schemas.microsoft.com/office/drawing/2014/main" id="{FC026872-0453-4D20-A4A9-1D714AA237FD}"/>
              </a:ext>
            </a:extLst>
          </p:cNvPr>
          <p:cNvGrpSpPr/>
          <p:nvPr/>
        </p:nvGrpSpPr>
        <p:grpSpPr>
          <a:xfrm>
            <a:off x="1254303" y="2099896"/>
            <a:ext cx="9683394" cy="2102140"/>
            <a:chOff x="1307869" y="2099896"/>
            <a:chExt cx="9683394" cy="2102140"/>
          </a:xfrm>
        </p:grpSpPr>
        <p:pic>
          <p:nvPicPr>
            <p:cNvPr id="2" name="Picture 1">
              <a:extLst>
                <a:ext uri="{FF2B5EF4-FFF2-40B4-BE49-F238E27FC236}">
                  <a16:creationId xmlns:a16="http://schemas.microsoft.com/office/drawing/2014/main" id="{8FAF11BA-DD3D-4FB2-9B2A-4C3073F9782C}"/>
                </a:ext>
              </a:extLst>
            </p:cNvPr>
            <p:cNvPicPr>
              <a:picLocks noChangeAspect="1"/>
            </p:cNvPicPr>
            <p:nvPr/>
          </p:nvPicPr>
          <p:blipFill>
            <a:blip r:embed="rId2"/>
            <a:stretch>
              <a:fillRect/>
            </a:stretch>
          </p:blipFill>
          <p:spPr>
            <a:xfrm>
              <a:off x="6766072" y="2099896"/>
              <a:ext cx="4225191"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0708BAF-82B2-45EE-924C-EDDDEB14C1CB}"/>
                </a:ext>
              </a:extLst>
            </p:cNvPr>
            <p:cNvPicPr>
              <a:picLocks noChangeAspect="1"/>
            </p:cNvPicPr>
            <p:nvPr/>
          </p:nvPicPr>
          <p:blipFill>
            <a:blip r:embed="rId3"/>
            <a:stretch>
              <a:fillRect/>
            </a:stretch>
          </p:blipFill>
          <p:spPr>
            <a:xfrm>
              <a:off x="1307869" y="2099896"/>
              <a:ext cx="4241838"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72802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1524000" y="1894083"/>
            <a:ext cx="9144000" cy="889398"/>
          </a:xfrm>
        </p:spPr>
        <p:txBody>
          <a:bodyPr>
            <a:normAutofit/>
          </a:bodyPr>
          <a:lstStyle/>
          <a:p>
            <a:r>
              <a:rPr lang="en-US" dirty="0"/>
              <a:t>In this first section, your job is to find as much money as possible in the environments that you’ve learned over the course of this experiment. </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2</a:t>
            </a:r>
          </a:p>
        </p:txBody>
      </p:sp>
      <p:pic>
        <p:nvPicPr>
          <p:cNvPr id="8" name="Picture 7">
            <a:extLst>
              <a:ext uri="{FF2B5EF4-FFF2-40B4-BE49-F238E27FC236}">
                <a16:creationId xmlns:a16="http://schemas.microsoft.com/office/drawing/2014/main" id="{5C99C549-07EA-445C-9134-FBDBAA5ED561}"/>
              </a:ext>
            </a:extLst>
          </p:cNvPr>
          <p:cNvPicPr>
            <a:picLocks noChangeAspect="1"/>
          </p:cNvPicPr>
          <p:nvPr/>
        </p:nvPicPr>
        <p:blipFill>
          <a:blip r:embed="rId2"/>
          <a:stretch>
            <a:fillRect/>
          </a:stretch>
        </p:blipFill>
        <p:spPr>
          <a:xfrm>
            <a:off x="1283769" y="3620275"/>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1B433185-21ED-4151-A630-F6E28BD8C8F2}"/>
              </a:ext>
            </a:extLst>
          </p:cNvPr>
          <p:cNvSpPr/>
          <p:nvPr/>
        </p:nvSpPr>
        <p:spPr>
          <a:xfrm>
            <a:off x="3300884"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8F194D-80AE-43BF-B19D-2119A24489BE}"/>
              </a:ext>
            </a:extLst>
          </p:cNvPr>
          <p:cNvSpPr txBox="1"/>
          <p:nvPr/>
        </p:nvSpPr>
        <p:spPr>
          <a:xfrm>
            <a:off x="3033347" y="3597607"/>
            <a:ext cx="1011114" cy="215444"/>
          </a:xfrm>
          <a:prstGeom prst="rect">
            <a:avLst/>
          </a:prstGeom>
          <a:noFill/>
        </p:spPr>
        <p:txBody>
          <a:bodyPr wrap="square" rtlCol="0">
            <a:spAutoFit/>
          </a:bodyPr>
          <a:lstStyle/>
          <a:p>
            <a:r>
              <a:rPr lang="en-US" sz="800" dirty="0">
                <a:solidFill>
                  <a:schemeClr val="bg1"/>
                </a:solidFill>
              </a:rPr>
              <a:t>Search For Money</a:t>
            </a:r>
          </a:p>
        </p:txBody>
      </p:sp>
      <p:pic>
        <p:nvPicPr>
          <p:cNvPr id="11" name="Picture 10">
            <a:extLst>
              <a:ext uri="{FF2B5EF4-FFF2-40B4-BE49-F238E27FC236}">
                <a16:creationId xmlns:a16="http://schemas.microsoft.com/office/drawing/2014/main" id="{84391884-1BB3-4D59-B3A4-A0E972FC73C9}"/>
              </a:ext>
            </a:extLst>
          </p:cNvPr>
          <p:cNvPicPr>
            <a:picLocks noChangeAspect="1"/>
          </p:cNvPicPr>
          <p:nvPr/>
        </p:nvPicPr>
        <p:blipFill>
          <a:blip r:embed="rId3"/>
          <a:stretch>
            <a:fillRect/>
          </a:stretch>
        </p:blipFill>
        <p:spPr>
          <a:xfrm>
            <a:off x="6620699" y="3620274"/>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7ACEE705-7A74-4287-9518-01458A73F9AC}"/>
              </a:ext>
            </a:extLst>
          </p:cNvPr>
          <p:cNvSpPr/>
          <p:nvPr/>
        </p:nvSpPr>
        <p:spPr>
          <a:xfrm>
            <a:off x="8680311"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4B10273-2490-4798-92F7-4CDB253F382F}"/>
              </a:ext>
            </a:extLst>
          </p:cNvPr>
          <p:cNvSpPr txBox="1"/>
          <p:nvPr/>
        </p:nvSpPr>
        <p:spPr>
          <a:xfrm>
            <a:off x="8412774" y="3597607"/>
            <a:ext cx="1011114" cy="215444"/>
          </a:xfrm>
          <a:prstGeom prst="rect">
            <a:avLst/>
          </a:prstGeom>
          <a:noFill/>
        </p:spPr>
        <p:txBody>
          <a:bodyPr wrap="square" rtlCol="0">
            <a:spAutoFit/>
          </a:bodyPr>
          <a:lstStyle/>
          <a:p>
            <a:r>
              <a:rPr lang="en-US" sz="800" dirty="0">
                <a:solidFill>
                  <a:schemeClr val="bg1"/>
                </a:solidFill>
              </a:rPr>
              <a:t>Search For Money</a:t>
            </a:r>
          </a:p>
        </p:txBody>
      </p:sp>
    </p:spTree>
    <p:extLst>
      <p:ext uri="{BB962C8B-B14F-4D97-AF65-F5344CB8AC3E}">
        <p14:creationId xmlns:p14="http://schemas.microsoft.com/office/powerpoint/2010/main" val="40232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The controls are the same as previous sessions: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7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60080" y="148909"/>
            <a:ext cx="12071839" cy="3047095"/>
          </a:xfrm>
        </p:spPr>
        <p:txBody>
          <a:bodyPr>
            <a:normAutofit lnSpcReduction="10000"/>
          </a:bodyPr>
          <a:lstStyle/>
          <a:p>
            <a:pPr marL="0" indent="0" algn="ctr">
              <a:buNone/>
            </a:pPr>
            <a:r>
              <a:rPr lang="en-US" sz="3600" b="1" dirty="0"/>
              <a:t>MONEY COLLECTION ROUNDS</a:t>
            </a:r>
          </a:p>
          <a:p>
            <a:pPr marL="0" indent="0" algn="ctr">
              <a:buNone/>
            </a:pPr>
            <a:r>
              <a:rPr lang="en-US" dirty="0"/>
              <a:t>In this session, </a:t>
            </a:r>
            <a:r>
              <a:rPr lang="en-US" b="1" dirty="0"/>
              <a:t>all Money Collection Rounds are No Feedback Rounds:</a:t>
            </a:r>
          </a:p>
          <a:p>
            <a:pPr marL="0" indent="0" algn="ctr">
              <a:buNone/>
            </a:pPr>
            <a:r>
              <a:rPr lang="en-US" b="1" dirty="0"/>
              <a:t>no sound </a:t>
            </a:r>
            <a:r>
              <a:rPr lang="en-US" dirty="0"/>
              <a:t>and </a:t>
            </a:r>
            <a:r>
              <a:rPr lang="en-US" b="1" dirty="0"/>
              <a:t>no collection total</a:t>
            </a:r>
            <a:r>
              <a:rPr lang="en-US" dirty="0"/>
              <a:t>! </a:t>
            </a:r>
          </a:p>
          <a:p>
            <a:pPr marL="0" indent="0" algn="ctr">
              <a:buNone/>
            </a:pPr>
            <a:r>
              <a:rPr lang="en-US" dirty="0"/>
              <a:t>you will see the “</a:t>
            </a:r>
            <a:r>
              <a:rPr lang="en-US" dirty="0">
                <a:solidFill>
                  <a:schemeClr val="accent6"/>
                </a:solidFill>
              </a:rPr>
              <a:t>Search For Money!</a:t>
            </a:r>
            <a:r>
              <a:rPr lang="en-US" dirty="0"/>
              <a:t> </a:t>
            </a:r>
            <a:r>
              <a:rPr lang="en-US" dirty="0">
                <a:solidFill>
                  <a:srgbClr val="FF0000"/>
                </a:solidFill>
              </a:rPr>
              <a:t>NO FEEDBACK</a:t>
            </a:r>
            <a:r>
              <a:rPr lang="en-US" dirty="0"/>
              <a:t>” screen before being placed into the environment. Once in the environment you will have </a:t>
            </a:r>
            <a:r>
              <a:rPr lang="en-US" b="1" dirty="0"/>
              <a:t>1 minute </a:t>
            </a:r>
            <a:r>
              <a:rPr lang="en-US" dirty="0"/>
              <a:t>to collect as much money as possible! You won't find out how much you’ve collected until the </a:t>
            </a:r>
            <a:r>
              <a:rPr lang="en-US" b="1" dirty="0"/>
              <a:t>end of this session!</a:t>
            </a:r>
            <a:r>
              <a:rPr lang="en-US" dirty="0"/>
              <a:t> </a:t>
            </a:r>
          </a:p>
        </p:txBody>
      </p:sp>
      <p:grpSp>
        <p:nvGrpSpPr>
          <p:cNvPr id="13" name="Group 12">
            <a:extLst>
              <a:ext uri="{FF2B5EF4-FFF2-40B4-BE49-F238E27FC236}">
                <a16:creationId xmlns:a16="http://schemas.microsoft.com/office/drawing/2014/main" id="{A66CC59F-F6B9-49C3-B83E-5BFBE0D76078}"/>
              </a:ext>
            </a:extLst>
          </p:cNvPr>
          <p:cNvGrpSpPr/>
          <p:nvPr/>
        </p:nvGrpSpPr>
        <p:grpSpPr>
          <a:xfrm>
            <a:off x="2642822" y="3429000"/>
            <a:ext cx="7270372" cy="3280704"/>
            <a:chOff x="1787290" y="3030054"/>
            <a:chExt cx="7963380" cy="3593419"/>
          </a:xfrm>
        </p:grpSpPr>
        <p:grpSp>
          <p:nvGrpSpPr>
            <p:cNvPr id="4" name="Group 3">
              <a:extLst>
                <a:ext uri="{FF2B5EF4-FFF2-40B4-BE49-F238E27FC236}">
                  <a16:creationId xmlns:a16="http://schemas.microsoft.com/office/drawing/2014/main" id="{3E266C0E-2BEA-4BAE-80A6-7161DA572F03}"/>
                </a:ext>
              </a:extLst>
            </p:cNvPr>
            <p:cNvGrpSpPr/>
            <p:nvPr/>
          </p:nvGrpSpPr>
          <p:grpSpPr>
            <a:xfrm>
              <a:off x="5440527" y="3233243"/>
              <a:ext cx="4310143" cy="3390230"/>
              <a:chOff x="4752131" y="2215900"/>
              <a:chExt cx="5290550" cy="4161388"/>
            </a:xfrm>
          </p:grpSpPr>
          <p:cxnSp>
            <p:nvCxnSpPr>
              <p:cNvPr id="6" name="Straight Arrow Connector 5">
                <a:extLst>
                  <a:ext uri="{FF2B5EF4-FFF2-40B4-BE49-F238E27FC236}">
                    <a16:creationId xmlns:a16="http://schemas.microsoft.com/office/drawing/2014/main" id="{D749AAA7-46E6-49C6-8952-5B6317B423E0}"/>
                  </a:ext>
                </a:extLst>
              </p:cNvPr>
              <p:cNvCxnSpPr>
                <a:cxnSpLocks/>
              </p:cNvCxnSpPr>
              <p:nvPr/>
            </p:nvCxnSpPr>
            <p:spPr>
              <a:xfrm flipV="1">
                <a:off x="4752131" y="3069570"/>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133DB7-68AB-428A-9563-448ED83A8A92}"/>
                  </a:ext>
                </a:extLst>
              </p:cNvPr>
              <p:cNvPicPr>
                <a:picLocks noChangeAspect="1"/>
              </p:cNvPicPr>
              <p:nvPr/>
            </p:nvPicPr>
            <p:blipFill>
              <a:blip r:embed="rId2"/>
              <a:stretch>
                <a:fillRect/>
              </a:stretch>
            </p:blipFill>
            <p:spPr>
              <a:xfrm>
                <a:off x="6973875" y="2215900"/>
                <a:ext cx="304549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BDE9C79-9042-4B63-A364-2DF74A39E5A2}"/>
                  </a:ext>
                </a:extLst>
              </p:cNvPr>
              <p:cNvPicPr>
                <a:picLocks noChangeAspect="1"/>
              </p:cNvPicPr>
              <p:nvPr/>
            </p:nvPicPr>
            <p:blipFill>
              <a:blip r:embed="rId3"/>
              <a:stretch>
                <a:fillRect/>
              </a:stretch>
            </p:blipFill>
            <p:spPr>
              <a:xfrm>
                <a:off x="6973877" y="4669947"/>
                <a:ext cx="306880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a:extLst>
                  <a:ext uri="{FF2B5EF4-FFF2-40B4-BE49-F238E27FC236}">
                    <a16:creationId xmlns:a16="http://schemas.microsoft.com/office/drawing/2014/main" id="{609E10A6-48BE-4590-89F4-205AFA9E0032}"/>
                  </a:ext>
                </a:extLst>
              </p:cNvPr>
              <p:cNvCxnSpPr>
                <a:cxnSpLocks/>
              </p:cNvCxnSpPr>
              <p:nvPr/>
            </p:nvCxnSpPr>
            <p:spPr>
              <a:xfrm>
                <a:off x="4765779" y="4136164"/>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C60A4D3A-6C29-4F7B-8461-4FFDDE9A7927}"/>
                </a:ext>
              </a:extLst>
            </p:cNvPr>
            <p:cNvPicPr>
              <a:picLocks noChangeAspect="1"/>
            </p:cNvPicPr>
            <p:nvPr/>
          </p:nvPicPr>
          <p:blipFill>
            <a:blip r:embed="rId4"/>
            <a:stretch>
              <a:fillRect/>
            </a:stretch>
          </p:blipFill>
          <p:spPr>
            <a:xfrm>
              <a:off x="1787290" y="3810587"/>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Multiplication Sign 10">
              <a:extLst>
                <a:ext uri="{FF2B5EF4-FFF2-40B4-BE49-F238E27FC236}">
                  <a16:creationId xmlns:a16="http://schemas.microsoft.com/office/drawing/2014/main" id="{B361D6B6-CC72-472B-9C76-7C16A38BDE64}"/>
                </a:ext>
              </a:extLst>
            </p:cNvPr>
            <p:cNvSpPr/>
            <p:nvPr/>
          </p:nvSpPr>
          <p:spPr>
            <a:xfrm>
              <a:off x="8149317" y="303005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E56B6308-6BE3-416D-BAB1-FABF03AB56DE}"/>
                </a:ext>
              </a:extLst>
            </p:cNvPr>
            <p:cNvSpPr/>
            <p:nvPr/>
          </p:nvSpPr>
          <p:spPr>
            <a:xfrm>
              <a:off x="8139820" y="506657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897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1698673"/>
          </a:xfrm>
        </p:spPr>
        <p:txBody>
          <a:bodyPr>
            <a:normAutofit/>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 and any money you collect you will receive as a </a:t>
            </a:r>
            <a:r>
              <a:rPr lang="en-US" sz="2400" b="1" dirty="0">
                <a:solidFill>
                  <a:schemeClr val="accent6"/>
                </a:solidFill>
              </a:rPr>
              <a:t>BONUS PAYMENT </a:t>
            </a:r>
            <a:r>
              <a:rPr lang="en-US" sz="2400" dirty="0"/>
              <a:t>at the end of the experiment!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6894" y="2055799"/>
            <a:ext cx="4190512" cy="4345062"/>
          </a:xfrm>
          <a:prstGeom prst="rect">
            <a:avLst/>
          </a:prstGeom>
        </p:spPr>
      </p:pic>
    </p:spTree>
    <p:extLst>
      <p:ext uri="{BB962C8B-B14F-4D97-AF65-F5344CB8AC3E}">
        <p14:creationId xmlns:p14="http://schemas.microsoft.com/office/powerpoint/2010/main" val="362087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4B35-A993-4E22-A969-0E3C103C553E}"/>
              </a:ext>
            </a:extLst>
          </p:cNvPr>
          <p:cNvSpPr>
            <a:spLocks noGrp="1"/>
          </p:cNvSpPr>
          <p:nvPr>
            <p:ph type="title"/>
          </p:nvPr>
        </p:nvSpPr>
        <p:spPr>
          <a:xfrm>
            <a:off x="798635" y="2062040"/>
            <a:ext cx="10515600" cy="1325563"/>
          </a:xfrm>
        </p:spPr>
        <p:txBody>
          <a:bodyPr>
            <a:normAutofit/>
          </a:bodyPr>
          <a:lstStyle/>
          <a:p>
            <a:pPr algn="ctr"/>
            <a:r>
              <a:rPr lang="en-US" sz="6600" b="1" dirty="0"/>
              <a:t>HINT!!</a:t>
            </a:r>
          </a:p>
        </p:txBody>
      </p:sp>
      <p:sp>
        <p:nvSpPr>
          <p:cNvPr id="3" name="Content Placeholder 2">
            <a:extLst>
              <a:ext uri="{FF2B5EF4-FFF2-40B4-BE49-F238E27FC236}">
                <a16:creationId xmlns:a16="http://schemas.microsoft.com/office/drawing/2014/main" id="{10841293-2A56-4DF4-9A52-474518E65089}"/>
              </a:ext>
            </a:extLst>
          </p:cNvPr>
          <p:cNvSpPr>
            <a:spLocks noGrp="1"/>
          </p:cNvSpPr>
          <p:nvPr>
            <p:ph idx="1"/>
          </p:nvPr>
        </p:nvSpPr>
        <p:spPr>
          <a:xfrm>
            <a:off x="290146" y="3522540"/>
            <a:ext cx="11649807" cy="662598"/>
          </a:xfrm>
        </p:spPr>
        <p:txBody>
          <a:bodyPr/>
          <a:lstStyle/>
          <a:p>
            <a:pPr marL="0" indent="0" algn="ctr">
              <a:buNone/>
            </a:pPr>
            <a:r>
              <a:rPr lang="en-US" b="1" dirty="0"/>
              <a:t>Use what you’ve learned from previous sessions to guide your search!</a:t>
            </a:r>
          </a:p>
        </p:txBody>
      </p:sp>
    </p:spTree>
    <p:extLst>
      <p:ext uri="{BB962C8B-B14F-4D97-AF65-F5344CB8AC3E}">
        <p14:creationId xmlns:p14="http://schemas.microsoft.com/office/powerpoint/2010/main" val="414819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149469" y="991737"/>
            <a:ext cx="11750919" cy="4371833"/>
          </a:xfrm>
        </p:spPr>
        <p:txBody>
          <a:bodyPr>
            <a:normAutofit fontScale="92500" lnSpcReduction="10000"/>
          </a:bodyPr>
          <a:lstStyle/>
          <a:p>
            <a:pPr marL="0" indent="0" algn="ctr">
              <a:buNone/>
            </a:pPr>
            <a:r>
              <a:rPr lang="en-US" sz="3900" b="1" dirty="0"/>
              <a:t>VARIATION COLLECTION ROUNDS</a:t>
            </a:r>
          </a:p>
          <a:p>
            <a:pPr marL="0" indent="0" algn="ctr">
              <a:buNone/>
            </a:pPr>
            <a:r>
              <a:rPr lang="en-US" sz="2400" dirty="0"/>
              <a:t>In this next section of the experiment you will be placed in several variations of the environments that you have learned. </a:t>
            </a:r>
          </a:p>
          <a:p>
            <a:pPr marL="0" indent="0" algn="ctr">
              <a:buNone/>
            </a:pPr>
            <a:endParaRPr lang="en-US" sz="2400" dirty="0"/>
          </a:p>
          <a:p>
            <a:pPr marL="0" indent="0" algn="ctr">
              <a:buNone/>
            </a:pPr>
            <a:r>
              <a:rPr lang="en-US" sz="2400" dirty="0"/>
              <a:t>Again, you won’t receive any feedback when you collect money, so you will have to </a:t>
            </a:r>
            <a:r>
              <a:rPr lang="en-US" sz="2400" b="1" dirty="0"/>
              <a:t>use what you learned in previous sessions to guide your search!</a:t>
            </a:r>
          </a:p>
          <a:p>
            <a:pPr marL="0" indent="0" algn="ctr">
              <a:buNone/>
            </a:pPr>
            <a:endParaRPr lang="en-US" sz="2400" b="1" dirty="0"/>
          </a:p>
          <a:p>
            <a:pPr marL="0" indent="0" algn="ctr">
              <a:buNone/>
            </a:pPr>
            <a:r>
              <a:rPr lang="en-US" sz="2400" b="1" dirty="0"/>
              <a:t>You will receive a bonus payment equal to the amount that you collect, but you won’t find out how much you’ve collected until the end of the experiment!</a:t>
            </a:r>
          </a:p>
          <a:p>
            <a:pPr marL="0" indent="0" algn="ctr">
              <a:buNone/>
            </a:pPr>
            <a:endParaRPr lang="en-US" sz="2400" b="1" dirty="0"/>
          </a:p>
          <a:p>
            <a:pPr marL="0" indent="0" algn="ctr">
              <a:buNone/>
            </a:pPr>
            <a:r>
              <a:rPr lang="en-US" sz="3200" b="1" dirty="0"/>
              <a:t>Good Luck!!</a:t>
            </a:r>
          </a:p>
        </p:txBody>
      </p:sp>
    </p:spTree>
    <p:extLst>
      <p:ext uri="{BB962C8B-B14F-4D97-AF65-F5344CB8AC3E}">
        <p14:creationId xmlns:p14="http://schemas.microsoft.com/office/powerpoint/2010/main" val="210493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9062</TotalTime>
  <Words>473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Welcome!</vt:lpstr>
      <vt:lpstr>Welcome!</vt:lpstr>
      <vt:lpstr>PowerPoint Presentation</vt:lpstr>
      <vt:lpstr>PowerPoint Presentation</vt:lpstr>
      <vt:lpstr>PowerPoint Presentation</vt:lpstr>
      <vt:lpstr>HINT!!</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39</cp:revision>
  <dcterms:created xsi:type="dcterms:W3CDTF">2020-01-10T13:29:58Z</dcterms:created>
  <dcterms:modified xsi:type="dcterms:W3CDTF">2020-01-25T19:34:28Z</dcterms:modified>
</cp:coreProperties>
</file>