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93" r:id="rId3"/>
    <p:sldId id="265" r:id="rId4"/>
    <p:sldId id="273" r:id="rId5"/>
    <p:sldId id="268" r:id="rId6"/>
    <p:sldId id="275" r:id="rId7"/>
    <p:sldId id="283" r:id="rId8"/>
    <p:sldId id="295" r:id="rId9"/>
    <p:sldId id="302" r:id="rId10"/>
    <p:sldId id="303" r:id="rId11"/>
    <p:sldId id="304" r:id="rId12"/>
    <p:sldId id="301" r:id="rId13"/>
    <p:sldId id="287" r:id="rId14"/>
    <p:sldId id="30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120" d="100"/>
          <a:sy n="120" d="100"/>
        </p:scale>
        <p:origin x="28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E2E2-ABF3-44F8-AE88-C4AE981E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35A72-9096-47B3-B143-59E1C84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5C0BD-50A0-4BEC-B687-07BA162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A354-CF09-4EBD-9D42-C1F0B08A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54EE-2E4B-4D9D-AB10-0EAEEA7F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819-1AB4-4A0E-98B2-6977089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8878-97F3-45F5-B4FE-BC8F1040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DC4-10ED-448F-8653-0009B8A1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99F5-6649-4266-8AB3-FBC1C44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BAD8-1D2D-4447-8A52-F365A38B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E8925-F3FC-4D97-B231-FE33D0B88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EF66-2FE5-428A-A430-B836CAC2F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4982-3275-4660-A70E-129468DB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84C-1041-4DB1-9ACF-8BCE3680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DDE7-3734-41B6-93DA-753B0419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D221-59B6-4B37-BE55-67205B7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92D-1866-43FF-AA9A-7C0A3AB45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543F-ED6E-4596-8114-E3BF1C86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4116-D030-4231-960D-F59E397B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FAE-CCC5-409D-AEC1-BF87C84B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4D26-BC3F-4A98-B3F6-78E4512C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21F3-B2D7-4FF3-8335-D7D91C9B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FDC-F1B1-47A3-A66A-246D7EDE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8DE-2415-41F7-ACD1-07DDBB08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79ED-F24A-4E93-94E3-22996BA2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7A1-0F47-45DE-9417-C0ACAA87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6CF9-4F29-431A-A972-04DEE54F6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1F8B7-0C93-4ECC-A824-68604C2F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2EF9-77D2-49F9-A9D5-97686149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A2AEB-B7CC-4620-BEFB-2C8FF8E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A013-A61A-4611-8735-66F3B79E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832C-A37E-49A2-91FE-80B8A372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8012-7E40-4EA8-9ED3-A188799F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001A-F7AB-4947-BD28-91919DF3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FEA8B-E316-4567-BEC0-E9943FD2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B1F4-9165-4676-A90F-8C6A79F66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308D4-A841-4D10-8C7A-E1CCE8E3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3E596-B169-4442-A2DF-A2F6F96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75DD3-A85A-40A9-855A-AA26B4FA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D93-B853-4C4D-9416-3788E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6DF4A-42D2-47C9-A893-1BECB8A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B84-5425-4C69-B267-B2E2C16D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38C4-4A73-44DA-8E4B-E33488A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7436-FBE1-4F1D-9422-62565779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181B-E789-4783-8C4A-4C56103E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0BFF8-AD6A-42B9-AF0A-45C08B21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449-AA78-46AD-A676-3FA28DF6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21B2-8ADE-4A75-A661-82CBCEFD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35E7-7775-4F3E-8106-B9EFB282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9688B-3715-4451-9119-D445F146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E4F72-ABFA-4198-A0B5-9697513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48D43-2D60-4B5F-B7CA-2E47AA24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0C4-1764-4B92-8401-F4525A5F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2CD55-9AAE-46F8-AC3D-EC798BCB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CB266-283C-405A-BDE5-5F8E4E8A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BB9EE-B23C-4C75-89CB-B23F6BA4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43D2-E1A9-4F68-80AC-5753E18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209D9-3160-43C3-AFF0-DD8CAB91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37C1B-7546-416C-AE6D-18B5776E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613F-3CB3-45C3-A54C-A9A707CE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3425-C32F-4155-8A5E-E7A7AB73B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F887-C526-42E2-BE1C-7F1C55940A2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9EC3-72FE-4D9C-9D7B-B7251FD5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C36A-C09D-47A4-824C-AFBDECAF9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339-AE5B-4BAC-BA28-3B15E3D20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8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4888323-04BF-4525-84C9-48F65ADD75E5}"/>
              </a:ext>
            </a:extLst>
          </p:cNvPr>
          <p:cNvGrpSpPr/>
          <p:nvPr/>
        </p:nvGrpSpPr>
        <p:grpSpPr>
          <a:xfrm>
            <a:off x="8406545" y="2865570"/>
            <a:ext cx="3445407" cy="1937155"/>
            <a:chOff x="6277563" y="3197028"/>
            <a:chExt cx="3407527" cy="192148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C1DC30-B1D6-471A-A360-6F850A8CB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7" name="Graphic 36" descr="Help">
              <a:extLst>
                <a:ext uri="{FF2B5EF4-FFF2-40B4-BE49-F238E27FC236}">
                  <a16:creationId xmlns:a16="http://schemas.microsoft.com/office/drawing/2014/main" id="{5C9A4525-2EBB-47DF-9365-4488D4AF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D9D2B6-49A1-4043-8DA2-3BD77BEBC241}"/>
              </a:ext>
            </a:extLst>
          </p:cNvPr>
          <p:cNvGrpSpPr/>
          <p:nvPr/>
        </p:nvGrpSpPr>
        <p:grpSpPr>
          <a:xfrm>
            <a:off x="4337194" y="2863551"/>
            <a:ext cx="3445407" cy="1937155"/>
            <a:chOff x="6277563" y="3197028"/>
            <a:chExt cx="3407527" cy="192148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CB60FB5-2477-4C55-8BCF-A5C3F4DE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4" name="Graphic 33" descr="Help">
              <a:extLst>
                <a:ext uri="{FF2B5EF4-FFF2-40B4-BE49-F238E27FC236}">
                  <a16:creationId xmlns:a16="http://schemas.microsoft.com/office/drawing/2014/main" id="{B49026DC-699E-4A04-8A86-F270B2CE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31805"/>
            <a:ext cx="11032958" cy="226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b="1" dirty="0"/>
          </a:p>
          <a:p>
            <a:pPr marL="0" indent="0" algn="ctr">
              <a:buNone/>
            </a:pPr>
            <a:r>
              <a:rPr lang="en-US" altLang="zh-CN" sz="2400" dirty="0"/>
              <a:t>Again, </a:t>
            </a:r>
            <a:r>
              <a:rPr lang="en-US" altLang="zh-CN" sz="2400" b="1" dirty="0"/>
              <a:t>ALL</a:t>
            </a:r>
            <a:r>
              <a:rPr lang="en-US" altLang="zh-CN" sz="2400" dirty="0"/>
              <a:t> </a:t>
            </a:r>
            <a:r>
              <a:rPr lang="en-US" sz="2400" dirty="0"/>
              <a:t>rounds will be </a:t>
            </a:r>
            <a:r>
              <a:rPr lang="en-US" sz="2400" b="1" dirty="0"/>
              <a:t>No Feedback Rounds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sz="2400" dirty="0"/>
              <a:t>At the start of every round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891EF-0F77-4F96-AF50-6FC2683C9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43" y="2829872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EB1E1-071E-4AB8-89AD-A85621F0A8D5}"/>
              </a:ext>
            </a:extLst>
          </p:cNvPr>
          <p:cNvSpPr txBox="1"/>
          <p:nvPr/>
        </p:nvSpPr>
        <p:spPr>
          <a:xfrm>
            <a:off x="5549945" y="2833311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70104-9A5F-4160-8073-0F3619F02521}"/>
              </a:ext>
            </a:extLst>
          </p:cNvPr>
          <p:cNvCxnSpPr>
            <a:cxnSpLocks/>
          </p:cNvCxnSpPr>
          <p:nvPr/>
        </p:nvCxnSpPr>
        <p:spPr>
          <a:xfrm>
            <a:off x="3819863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80521-F828-4183-B872-8274F7310EE5}"/>
              </a:ext>
            </a:extLst>
          </p:cNvPr>
          <p:cNvCxnSpPr>
            <a:cxnSpLocks/>
          </p:cNvCxnSpPr>
          <p:nvPr/>
        </p:nvCxnSpPr>
        <p:spPr>
          <a:xfrm>
            <a:off x="7870709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D0C25-6569-46BB-ADC2-028A4FC9CCC9}"/>
              </a:ext>
            </a:extLst>
          </p:cNvPr>
          <p:cNvSpPr/>
          <p:nvPr/>
        </p:nvSpPr>
        <p:spPr>
          <a:xfrm>
            <a:off x="5352591" y="2464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C1F7A-E485-458A-BCDD-0B4871AAB41A}"/>
              </a:ext>
            </a:extLst>
          </p:cNvPr>
          <p:cNvSpPr txBox="1"/>
          <p:nvPr/>
        </p:nvSpPr>
        <p:spPr>
          <a:xfrm>
            <a:off x="5352591" y="244651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330E4-0C76-4D1B-B970-2D4D10F3ADE5}"/>
              </a:ext>
            </a:extLst>
          </p:cNvPr>
          <p:cNvSpPr/>
          <p:nvPr/>
        </p:nvSpPr>
        <p:spPr>
          <a:xfrm>
            <a:off x="5380416" y="277244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59E22-7387-4C05-A6D2-B70187F18FF4}"/>
              </a:ext>
            </a:extLst>
          </p:cNvPr>
          <p:cNvSpPr/>
          <p:nvPr/>
        </p:nvSpPr>
        <p:spPr>
          <a:xfrm>
            <a:off x="9437445" y="246815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F4B8-3FF5-4CF7-BB95-F9320C06F7DA}"/>
              </a:ext>
            </a:extLst>
          </p:cNvPr>
          <p:cNvSpPr txBox="1"/>
          <p:nvPr/>
        </p:nvSpPr>
        <p:spPr>
          <a:xfrm>
            <a:off x="9437445" y="244988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37DA1-9082-4700-812C-811E5FAA6698}"/>
              </a:ext>
            </a:extLst>
          </p:cNvPr>
          <p:cNvSpPr/>
          <p:nvPr/>
        </p:nvSpPr>
        <p:spPr>
          <a:xfrm>
            <a:off x="9465270" y="2775811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C316D-19ED-442C-89F0-DF0E6183188F}"/>
              </a:ext>
            </a:extLst>
          </p:cNvPr>
          <p:cNvSpPr txBox="1"/>
          <p:nvPr/>
        </p:nvSpPr>
        <p:spPr>
          <a:xfrm>
            <a:off x="70751" y="494128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before, whenever you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a round the money will be added to your </a:t>
            </a:r>
            <a:r>
              <a:rPr lang="en-US" sz="2400" b="1" dirty="0"/>
              <a:t>Total Bonus Payment. </a:t>
            </a:r>
            <a:r>
              <a:rPr lang="en-US" sz="2400" dirty="0"/>
              <a:t>You will only find out your </a:t>
            </a:r>
            <a:r>
              <a:rPr lang="en-US" sz="2400" b="1" dirty="0"/>
              <a:t>Total Bonus Payment </a:t>
            </a:r>
            <a:r>
              <a:rPr lang="en-US" sz="2400" dirty="0"/>
              <a:t>at the end of the experiment.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C6D89-15D5-4F5F-BC96-E54C99561DFA}"/>
              </a:ext>
            </a:extLst>
          </p:cNvPr>
          <p:cNvSpPr txBox="1"/>
          <p:nvPr/>
        </p:nvSpPr>
        <p:spPr>
          <a:xfrm>
            <a:off x="9635162" y="2821173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</p:spTree>
    <p:extLst>
      <p:ext uri="{BB962C8B-B14F-4D97-AF65-F5344CB8AC3E}">
        <p14:creationId xmlns:p14="http://schemas.microsoft.com/office/powerpoint/2010/main" val="85822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4"/>
            <a:ext cx="10515600" cy="228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Hint!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so the more you move around in the </a:t>
            </a:r>
            <a:r>
              <a:rPr lang="en-US" sz="2400" b="1" dirty="0"/>
              <a:t>correct area </a:t>
            </a:r>
            <a:r>
              <a:rPr lang="en-US" sz="2400" dirty="0"/>
              <a:t>the more money you will collect!!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0431" y="160473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D6A3B-674D-4EB1-918F-002CAF5E5EAA}"/>
              </a:ext>
            </a:extLst>
          </p:cNvPr>
          <p:cNvSpPr txBox="1"/>
          <p:nvPr/>
        </p:nvSpPr>
        <p:spPr>
          <a:xfrm>
            <a:off x="0" y="497160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Use what you learned about the </a:t>
            </a:r>
            <a:r>
              <a:rPr lang="en-US" sz="2800" b="1" dirty="0">
                <a:solidFill>
                  <a:srgbClr val="FF0000"/>
                </a:solidFill>
              </a:rPr>
              <a:t>environments</a:t>
            </a:r>
            <a:r>
              <a:rPr lang="en-US" sz="2800" dirty="0">
                <a:solidFill>
                  <a:srgbClr val="FF0000"/>
                </a:solidFill>
              </a:rPr>
              <a:t> to guide your search in the </a:t>
            </a:r>
            <a:r>
              <a:rPr lang="en-US" sz="2800" b="1" dirty="0">
                <a:solidFill>
                  <a:srgbClr val="FF0000"/>
                </a:solidFill>
              </a:rPr>
              <a:t>new variations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  <a:endParaRPr lang="en-US" sz="28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04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9BB50-160E-4A21-8064-11D6A17AF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3B9EC2-25B6-4C9A-BA78-9B94C426A71E}"/>
              </a:ext>
            </a:extLst>
          </p:cNvPr>
          <p:cNvSpPr txBox="1"/>
          <p:nvPr/>
        </p:nvSpPr>
        <p:spPr>
          <a:xfrm>
            <a:off x="2432593" y="2644170"/>
            <a:ext cx="7326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Great Work!! You earned $5 in Bonus pay!</a:t>
            </a: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158627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D9224A-4517-4F83-92CA-CA909366EFAA}"/>
              </a:ext>
            </a:extLst>
          </p:cNvPr>
          <p:cNvSpPr txBox="1">
            <a:spLocks/>
          </p:cNvSpPr>
          <p:nvPr/>
        </p:nvSpPr>
        <p:spPr>
          <a:xfrm>
            <a:off x="553941" y="560911"/>
            <a:ext cx="11084118" cy="535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4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/>
              <a:t>You’ve completed the </a:t>
            </a:r>
            <a:r>
              <a:rPr lang="en-US" sz="4400" b="1" dirty="0"/>
              <a:t>Bonus Pay </a:t>
            </a:r>
            <a:r>
              <a:rPr lang="en-US" sz="4400" dirty="0"/>
              <a:t>section! Let’s move on to the </a:t>
            </a:r>
            <a:r>
              <a:rPr lang="en-US" sz="4400" b="1" dirty="0"/>
              <a:t>Find the Trophy </a:t>
            </a:r>
            <a:r>
              <a:rPr lang="en-US" sz="4400" dirty="0"/>
              <a:t>Section</a:t>
            </a:r>
            <a:endParaRPr lang="en-US" sz="4400" b="1" dirty="0"/>
          </a:p>
          <a:p>
            <a:pPr marL="4400550" lvl="8" indent="-742950">
              <a:buFont typeface="+mj-lt"/>
              <a:buAutoNum type="arabicPeriod"/>
            </a:pPr>
            <a:r>
              <a:rPr lang="en-US" sz="4000" strike="sngStrike" dirty="0"/>
              <a:t>Bonus Pay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4000" b="1" dirty="0"/>
              <a:t>Find The Trophy</a:t>
            </a:r>
          </a:p>
          <a:p>
            <a:pPr marL="4400550" lvl="8" indent="-742950">
              <a:buFont typeface="+mj-lt"/>
              <a:buAutoNum type="arabicPeriod"/>
            </a:pPr>
            <a:r>
              <a:rPr lang="en-US" sz="4000" dirty="0"/>
              <a:t>Survey</a:t>
            </a:r>
          </a:p>
          <a:p>
            <a:pPr marL="3657600" lvl="8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B260B9-156D-46DF-865E-FF0DD58BF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2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Unlike previous sessions, </a:t>
            </a:r>
            <a:r>
              <a:rPr lang="en-US" sz="2400" b="1" dirty="0"/>
              <a:t>ALL</a:t>
            </a:r>
            <a:r>
              <a:rPr lang="en-US" sz="2400" dirty="0"/>
              <a:t> rounds in this session are </a:t>
            </a:r>
            <a:r>
              <a:rPr lang="en-US" sz="2400" b="1" dirty="0"/>
              <a:t>NO FEEDBACK</a:t>
            </a:r>
            <a:r>
              <a:rPr lang="en-US" sz="2400" dirty="0"/>
              <a:t> rounds! </a:t>
            </a:r>
          </a:p>
          <a:p>
            <a:pPr marL="0" indent="0" algn="ctr">
              <a:buNone/>
            </a:pPr>
            <a:r>
              <a:rPr lang="en-US" sz="2400" dirty="0"/>
              <a:t>At the start of every round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</a:t>
            </a:r>
            <a:r>
              <a:rPr lang="en-US" altLang="zh-CN" b="1" dirty="0"/>
              <a:t>3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24"/>
            <a:ext cx="10515600" cy="4728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session has </a:t>
            </a:r>
            <a:r>
              <a:rPr lang="en-US" altLang="zh-CN" b="1" dirty="0"/>
              <a:t>3</a:t>
            </a:r>
            <a:r>
              <a:rPr lang="en-US" b="1" dirty="0"/>
              <a:t> main sections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Bonus</a:t>
            </a:r>
            <a:r>
              <a:rPr lang="zh-CN" altLang="en-US" b="1" dirty="0"/>
              <a:t> </a:t>
            </a:r>
            <a:r>
              <a:rPr lang="en-US" altLang="zh-CN" b="1" dirty="0"/>
              <a:t>Pay</a:t>
            </a:r>
            <a:r>
              <a:rPr lang="en-US" b="1" dirty="0"/>
              <a:t> –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money</a:t>
            </a:r>
            <a:r>
              <a:rPr lang="zh-CN" altLang="en-US" dirty="0"/>
              <a:t> </a:t>
            </a:r>
            <a:r>
              <a:rPr lang="en-US" dirty="0"/>
              <a:t>in virtual environment</a:t>
            </a:r>
            <a:r>
              <a:rPr lang="en-US" altLang="zh-CN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Finding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Trophy</a:t>
            </a:r>
            <a:r>
              <a:rPr lang="zh-CN" altLang="en-US" b="1" dirty="0"/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trophy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b="1" dirty="0"/>
              <a:t>Questionnaire</a:t>
            </a:r>
            <a:r>
              <a:rPr lang="en-US" b="1" dirty="0"/>
              <a:t> –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FEC8-F700-8549-AC85-66FC11C5F411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2" y="1013496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first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one of the environments that you learned in the previous sessions.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1" y="29831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57" y="3105147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211648" y="4893143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3045" y="3580054"/>
            <a:ext cx="1736954" cy="1736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D2621-86F1-4338-85FD-06EE70BA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251" y="3197028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0921B-A6AB-4482-8324-8D9DA2C67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563" y="3197028"/>
            <a:ext cx="3407527" cy="1921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072"/>
            <a:ext cx="9144000" cy="2062599"/>
          </a:xfrm>
        </p:spPr>
        <p:txBody>
          <a:bodyPr>
            <a:normAutofit/>
          </a:bodyPr>
          <a:lstStyle/>
          <a:p>
            <a:r>
              <a:rPr lang="en-US" sz="3600" b="1" dirty="0"/>
              <a:t>MOVEMENT CONTROLS</a:t>
            </a:r>
          </a:p>
          <a:p>
            <a:r>
              <a:rPr lang="en-US" dirty="0"/>
              <a:t>The controls are the same as previous sessions: use the </a:t>
            </a:r>
            <a:r>
              <a:rPr lang="en-US" b="1" dirty="0"/>
              <a:t>Up-Arrow to move forward</a:t>
            </a:r>
            <a:r>
              <a:rPr lang="en-US" dirty="0"/>
              <a:t>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4069308" y="2792103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696370" y="4274512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31A4D-753D-2443-8A92-928A5427907B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25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1" y="31805"/>
            <a:ext cx="11032958" cy="226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MONEY COLLECTION ROUNDS</a:t>
            </a:r>
            <a:endParaRPr lang="en-US" sz="2400" b="1" dirty="0"/>
          </a:p>
          <a:p>
            <a:pPr marL="0" indent="0" algn="ctr">
              <a:buNone/>
            </a:pPr>
            <a:r>
              <a:rPr lang="en-US" altLang="zh-CN" sz="2400" dirty="0"/>
              <a:t>In this Session </a:t>
            </a:r>
            <a:r>
              <a:rPr lang="en-US" altLang="zh-CN" sz="2400" b="1" dirty="0"/>
              <a:t>ALL</a:t>
            </a:r>
            <a:r>
              <a:rPr lang="en-US" altLang="zh-CN" sz="2400" dirty="0"/>
              <a:t> </a:t>
            </a:r>
            <a:r>
              <a:rPr lang="en-US" sz="2400" dirty="0"/>
              <a:t>rounds are </a:t>
            </a:r>
            <a:r>
              <a:rPr lang="en-US" sz="2400" b="1" dirty="0"/>
              <a:t>No Feedback Rounds</a:t>
            </a:r>
            <a:r>
              <a:rPr lang="en-US" altLang="zh-CN" sz="2400" dirty="0"/>
              <a:t>	</a:t>
            </a:r>
          </a:p>
          <a:p>
            <a:pPr marL="0" indent="0" algn="ctr">
              <a:buNone/>
            </a:pPr>
            <a:r>
              <a:rPr lang="en-US" sz="2400" dirty="0"/>
              <a:t>At the start of every round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A7FB7-00E8-4F43-8437-22ABAF58CD34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891EF-0F77-4F96-AF50-6FC2683C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3" y="2829872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06CD38-947F-4973-BF02-AB636940D5F8}"/>
              </a:ext>
            </a:extLst>
          </p:cNvPr>
          <p:cNvGrpSpPr/>
          <p:nvPr/>
        </p:nvGrpSpPr>
        <p:grpSpPr>
          <a:xfrm>
            <a:off x="8419781" y="2833311"/>
            <a:ext cx="3407527" cy="1922550"/>
            <a:chOff x="4892696" y="2740564"/>
            <a:chExt cx="3407527" cy="19225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54B5A0-6C54-4C79-9CD2-03D7D92A3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BB1DA4-B181-4AE0-AB9D-B10E9F019547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D025DEA-0E8A-4D2B-ACBF-589D4BF6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2" y="2860619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CEB1E1-071E-4AB8-89AD-A85621F0A8D5}"/>
              </a:ext>
            </a:extLst>
          </p:cNvPr>
          <p:cNvSpPr txBox="1"/>
          <p:nvPr/>
        </p:nvSpPr>
        <p:spPr>
          <a:xfrm>
            <a:off x="5549945" y="2833311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70104-9A5F-4160-8073-0F3619F02521}"/>
              </a:ext>
            </a:extLst>
          </p:cNvPr>
          <p:cNvCxnSpPr>
            <a:cxnSpLocks/>
          </p:cNvCxnSpPr>
          <p:nvPr/>
        </p:nvCxnSpPr>
        <p:spPr>
          <a:xfrm>
            <a:off x="3819863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80521-F828-4183-B872-8274F7310EE5}"/>
              </a:ext>
            </a:extLst>
          </p:cNvPr>
          <p:cNvCxnSpPr>
            <a:cxnSpLocks/>
          </p:cNvCxnSpPr>
          <p:nvPr/>
        </p:nvCxnSpPr>
        <p:spPr>
          <a:xfrm>
            <a:off x="7870709" y="3794586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9D0C25-6569-46BB-ADC2-028A4FC9CCC9}"/>
              </a:ext>
            </a:extLst>
          </p:cNvPr>
          <p:cNvSpPr/>
          <p:nvPr/>
        </p:nvSpPr>
        <p:spPr>
          <a:xfrm>
            <a:off x="5352591" y="246479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FC1F7A-E485-458A-BCDD-0B4871AAB41A}"/>
              </a:ext>
            </a:extLst>
          </p:cNvPr>
          <p:cNvSpPr txBox="1"/>
          <p:nvPr/>
        </p:nvSpPr>
        <p:spPr>
          <a:xfrm>
            <a:off x="5352591" y="244651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1330E4-0C76-4D1B-B970-2D4D10F3ADE5}"/>
              </a:ext>
            </a:extLst>
          </p:cNvPr>
          <p:cNvSpPr/>
          <p:nvPr/>
        </p:nvSpPr>
        <p:spPr>
          <a:xfrm>
            <a:off x="5380416" y="277244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59E22-7387-4C05-A6D2-B70187F18FF4}"/>
              </a:ext>
            </a:extLst>
          </p:cNvPr>
          <p:cNvSpPr/>
          <p:nvPr/>
        </p:nvSpPr>
        <p:spPr>
          <a:xfrm>
            <a:off x="9437445" y="2468159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F4B8-3FF5-4CF7-BB95-F9320C06F7DA}"/>
              </a:ext>
            </a:extLst>
          </p:cNvPr>
          <p:cNvSpPr txBox="1"/>
          <p:nvPr/>
        </p:nvSpPr>
        <p:spPr>
          <a:xfrm>
            <a:off x="9437445" y="2449880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37DA1-9082-4700-812C-811E5FAA6698}"/>
              </a:ext>
            </a:extLst>
          </p:cNvPr>
          <p:cNvSpPr/>
          <p:nvPr/>
        </p:nvSpPr>
        <p:spPr>
          <a:xfrm>
            <a:off x="9465270" y="2775811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C316D-19ED-442C-89F0-DF0E6183188F}"/>
              </a:ext>
            </a:extLst>
          </p:cNvPr>
          <p:cNvSpPr txBox="1"/>
          <p:nvPr/>
        </p:nvSpPr>
        <p:spPr>
          <a:xfrm>
            <a:off x="70751" y="494128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 in the previous sessions, whenever you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in a round the money will be added to your </a:t>
            </a:r>
            <a:r>
              <a:rPr lang="en-US" sz="2400" b="1" dirty="0"/>
              <a:t>Total Bonus Payment. </a:t>
            </a:r>
            <a:r>
              <a:rPr lang="en-US" sz="2400" dirty="0"/>
              <a:t>You will only find out your </a:t>
            </a:r>
            <a:r>
              <a:rPr lang="en-US" sz="2400" b="1" dirty="0"/>
              <a:t>Total Bonus Payment </a:t>
            </a:r>
            <a:r>
              <a:rPr lang="en-US" sz="2400" dirty="0"/>
              <a:t>at the end of the experiment.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9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24"/>
            <a:ext cx="10515600" cy="228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Hint!</a:t>
            </a:r>
          </a:p>
          <a:p>
            <a:pPr marL="0" indent="0" algn="ctr">
              <a:buNone/>
            </a:pPr>
            <a:r>
              <a:rPr lang="en-US" sz="2400" dirty="0"/>
              <a:t>There is an </a:t>
            </a:r>
            <a:r>
              <a:rPr lang="en-US" sz="2400" b="1" dirty="0"/>
              <a:t>UNLIMITED</a:t>
            </a:r>
            <a:r>
              <a:rPr lang="en-US" sz="2400" dirty="0"/>
              <a:t> amount of money to collect in each round so the more you move around in the </a:t>
            </a:r>
            <a:r>
              <a:rPr lang="en-US" sz="2400" b="1" dirty="0"/>
              <a:t>correct area </a:t>
            </a:r>
            <a:r>
              <a:rPr lang="en-US" sz="2400" dirty="0"/>
              <a:t>the more money you will collect!!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8383" y="1970491"/>
            <a:ext cx="2981968" cy="3091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443A8-C790-8F41-961F-A4C6E081D23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D6A3B-674D-4EB1-918F-002CAF5E5EAA}"/>
              </a:ext>
            </a:extLst>
          </p:cNvPr>
          <p:cNvSpPr txBox="1"/>
          <p:nvPr/>
        </p:nvSpPr>
        <p:spPr>
          <a:xfrm>
            <a:off x="0" y="5289659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Use what you learned in the </a:t>
            </a:r>
            <a:r>
              <a:rPr lang="en-US" sz="2800" b="1" dirty="0">
                <a:solidFill>
                  <a:srgbClr val="FF0000"/>
                </a:solidFill>
              </a:rPr>
              <a:t>Previous Sessions </a:t>
            </a:r>
            <a:r>
              <a:rPr lang="en-US" sz="2800" dirty="0">
                <a:solidFill>
                  <a:srgbClr val="FF0000"/>
                </a:solidFill>
              </a:rPr>
              <a:t>to guide your search!</a:t>
            </a:r>
            <a:endParaRPr lang="en-US" sz="28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087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23082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41692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965195"/>
            <a:ext cx="11926111" cy="2044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dirty="0"/>
              <a:t>In this next section your will be placed into </a:t>
            </a:r>
            <a:r>
              <a:rPr lang="en-US" altLang="zh-CN" sz="2400" b="1" dirty="0"/>
              <a:t>several new variations </a:t>
            </a:r>
            <a:r>
              <a:rPr lang="en-US" altLang="zh-CN" sz="2400" dirty="0"/>
              <a:t>of the environments you have learned about</a:t>
            </a:r>
            <a:r>
              <a:rPr lang="en-US" sz="2400" dirty="0"/>
              <a:t>. On each round, you will be placed into one of the environments that you learned in the previous sessions. Once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32941" y="298317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3600" b="1" dirty="0"/>
              <a:t>Bonus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Pay: Environment Variations</a:t>
            </a:r>
            <a:endParaRPr lang="en-US" sz="36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125" y="3040343"/>
            <a:ext cx="1870348" cy="187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625116" y="4828339"/>
            <a:ext cx="2152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3972" y="3254508"/>
            <a:ext cx="1736954" cy="173695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2BE418-9822-4DC8-81C1-505EDC4DE1D0}"/>
              </a:ext>
            </a:extLst>
          </p:cNvPr>
          <p:cNvGrpSpPr/>
          <p:nvPr/>
        </p:nvGrpSpPr>
        <p:grpSpPr>
          <a:xfrm>
            <a:off x="3886467" y="2822447"/>
            <a:ext cx="4675545" cy="2636513"/>
            <a:chOff x="6277563" y="3197028"/>
            <a:chExt cx="3407527" cy="192148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5BA15B3-51BD-4635-A541-1509D50A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77563" y="3197028"/>
              <a:ext cx="3407527" cy="19214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4" name="Graphic 23" descr="Help">
              <a:extLst>
                <a:ext uri="{FF2B5EF4-FFF2-40B4-BE49-F238E27FC236}">
                  <a16:creationId xmlns:a16="http://schemas.microsoft.com/office/drawing/2014/main" id="{68E1ACC4-D152-4CF5-8DDF-AB5EE3C5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24126" y="37005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6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939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Session 3 Overview</vt:lpstr>
      <vt:lpstr>Session 3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Great Work!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Overview</dc:title>
  <dc:creator>Kyle Nealy</dc:creator>
  <cp:lastModifiedBy>Kyle Nealy</cp:lastModifiedBy>
  <cp:revision>10</cp:revision>
  <dcterms:created xsi:type="dcterms:W3CDTF">2020-06-13T14:26:54Z</dcterms:created>
  <dcterms:modified xsi:type="dcterms:W3CDTF">2020-06-13T15:49:19Z</dcterms:modified>
</cp:coreProperties>
</file>