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5" r:id="rId4"/>
    <p:sldId id="273" r:id="rId5"/>
    <p:sldId id="281" r:id="rId6"/>
    <p:sldId id="268" r:id="rId7"/>
    <p:sldId id="275" r:id="rId8"/>
    <p:sldId id="274" r:id="rId9"/>
    <p:sldId id="283" r:id="rId10"/>
    <p:sldId id="262" r:id="rId11"/>
    <p:sldId id="271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2E2-ABF3-44F8-AE88-C4AE98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5A72-9096-47B3-B143-59E1C84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0BD-50A0-4BEC-B687-07BA162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354-CF09-4EBD-9D42-C1F0B08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4EE-2E4B-4D9D-AB10-0EAEEA7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819-1AB4-4A0E-98B2-6977089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8878-97F3-45F5-B4FE-BC8F1040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DC4-10ED-448F-8653-0009B8A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99F5-6649-4266-8AB3-FBC1C44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BAD8-1D2D-4447-8A52-F365A38B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8925-F3FC-4D97-B231-FE33D0B8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EF66-2FE5-428A-A430-B836CAC2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982-3275-4660-A70E-129468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84C-1041-4DB1-9ACF-8BCE368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DE7-3734-41B6-93DA-753B041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D221-59B6-4B37-BE55-67205B7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92D-1866-43FF-AA9A-7C0A3AB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543F-ED6E-4596-8114-E3BF1C8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4116-D030-4231-960D-F59E397B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FAE-CCC5-409D-AEC1-BF87C84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D26-BC3F-4A98-B3F6-78E4512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21F3-B2D7-4FF3-8335-D7D91C9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FDC-F1B1-47A3-A66A-246D7ED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8DE-2415-41F7-ACD1-07DDBB0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79ED-F24A-4E93-94E3-22996BA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7A1-0F47-45DE-9417-C0ACAA8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CF9-4F29-431A-A972-04DEE54F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F8B7-0C93-4ECC-A824-68604C2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EF9-77D2-49F9-A9D5-97686149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2AEB-B7CC-4620-BEFB-2C8FF8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A013-A61A-4611-8735-66F3B79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832C-A37E-49A2-91FE-80B8A372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012-7E40-4EA8-9ED3-A188799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001A-F7AB-4947-BD28-91919DF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EA8B-E316-4567-BEC0-E9943FD2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B1F4-9165-4676-A90F-8C6A79F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08D4-A841-4D10-8C7A-E1CCE8E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E596-B169-4442-A2DF-A2F6F9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75DD3-A85A-40A9-855A-AA26B4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D93-B853-4C4D-9416-3788E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DF4A-42D2-47C9-A893-1BECB8A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B84-5425-4C69-B267-B2E2C16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38C4-4A73-44DA-8E4B-E33488A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7436-FBE1-4F1D-9422-6256577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181B-E789-4783-8C4A-4C56103E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BFF8-AD6A-42B9-AF0A-45C08B2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449-AA78-46AD-A676-3FA28DF6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1B2-8ADE-4A75-A661-82CBCEFD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35E7-7775-4F3E-8106-B9EFB282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688B-3715-4451-9119-D445F14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4F72-ABFA-4198-A0B5-9697513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48D43-2D60-4B5F-B7CA-2E47AA2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0C4-1764-4B92-8401-F4525A5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CD55-9AAE-46F8-AC3D-EC798BCB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B266-283C-405A-BDE5-5F8E4E8A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9EE-B23C-4C75-89CB-B23F6BA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43D2-E1A9-4F68-80AC-5753E18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D9-3160-43C3-AFF0-DD8CAB9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7C1B-7546-416C-AE6D-18B5776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613F-3CB3-45C3-A54C-A9A707CE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3425-C32F-4155-8A5E-E7A7AB73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887-C526-42E2-BE1C-7F1C55940A2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9EC3-72FE-4D9C-9D7B-B7251FD5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C36A-C09D-47A4-824C-AFBDECAF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ED87-AD32-4739-9C5C-208049C1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083"/>
            <a:ext cx="9144000" cy="1008552"/>
          </a:xfrm>
        </p:spPr>
        <p:txBody>
          <a:bodyPr/>
          <a:lstStyle/>
          <a:p>
            <a:r>
              <a:rPr lang="en-US" b="1" dirty="0"/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C3E-1CAD-428D-B24A-C7DC56083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4083"/>
            <a:ext cx="9144000" cy="8893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this final session of the experiment, your job is to find as much money as possible in the environments that you’ve learned over the course of this experiment.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EA1B9-DAD6-4FEC-A28C-35A13E42A005}"/>
              </a:ext>
            </a:extLst>
          </p:cNvPr>
          <p:cNvSpPr txBox="1"/>
          <p:nvPr/>
        </p:nvSpPr>
        <p:spPr>
          <a:xfrm>
            <a:off x="11392452" y="10636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99C549-07EA-445C-9134-FBDBAA5E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69" y="3620275"/>
            <a:ext cx="4650077" cy="2387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433185-21ED-4151-A630-F6E28BD8C8F2}"/>
              </a:ext>
            </a:extLst>
          </p:cNvPr>
          <p:cNvSpPr/>
          <p:nvPr/>
        </p:nvSpPr>
        <p:spPr>
          <a:xfrm>
            <a:off x="3300884" y="3637503"/>
            <a:ext cx="557683" cy="13565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8F194D-80AE-43BF-B19D-2119A24489BE}"/>
              </a:ext>
            </a:extLst>
          </p:cNvPr>
          <p:cNvSpPr txBox="1"/>
          <p:nvPr/>
        </p:nvSpPr>
        <p:spPr>
          <a:xfrm>
            <a:off x="3033347" y="3597607"/>
            <a:ext cx="1011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Search For Money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391884-1BB3-4D59-B3A4-A0E972FC7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699" y="3620274"/>
            <a:ext cx="4650077" cy="2387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CEE705-7A74-4287-9518-01458A73F9AC}"/>
              </a:ext>
            </a:extLst>
          </p:cNvPr>
          <p:cNvSpPr/>
          <p:nvPr/>
        </p:nvSpPr>
        <p:spPr>
          <a:xfrm>
            <a:off x="8680311" y="3637503"/>
            <a:ext cx="557683" cy="13565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10273-2490-4798-92F7-4CDB253F382F}"/>
              </a:ext>
            </a:extLst>
          </p:cNvPr>
          <p:cNvSpPr txBox="1"/>
          <p:nvPr/>
        </p:nvSpPr>
        <p:spPr>
          <a:xfrm>
            <a:off x="8412774" y="3597607"/>
            <a:ext cx="1011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Search For Money</a:t>
            </a:r>
          </a:p>
        </p:txBody>
      </p:sp>
    </p:spTree>
    <p:extLst>
      <p:ext uri="{BB962C8B-B14F-4D97-AF65-F5344CB8AC3E}">
        <p14:creationId xmlns:p14="http://schemas.microsoft.com/office/powerpoint/2010/main" val="2013076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306"/>
            <a:ext cx="10515600" cy="2343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Great Work!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Please notify the experimenter that you have completed this portion of the experiment.</a:t>
            </a:r>
          </a:p>
        </p:txBody>
      </p:sp>
    </p:spTree>
    <p:extLst>
      <p:ext uri="{BB962C8B-B14F-4D97-AF65-F5344CB8AC3E}">
        <p14:creationId xmlns:p14="http://schemas.microsoft.com/office/powerpoint/2010/main" val="44800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991737"/>
            <a:ext cx="11750919" cy="437183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b="1" dirty="0"/>
              <a:t>VARIATION COLLECTION ROUNDS</a:t>
            </a:r>
          </a:p>
          <a:p>
            <a:pPr marL="0" indent="0" algn="ctr">
              <a:buNone/>
            </a:pPr>
            <a:r>
              <a:rPr lang="en-US" sz="2400" dirty="0"/>
              <a:t>In this next section of the experiment you will be placed in several variations of the environments that you have learned.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Again, you won’t receive any feedback when you collect money, so you will have to </a:t>
            </a:r>
            <a:r>
              <a:rPr lang="en-US" sz="2400" b="1" dirty="0"/>
              <a:t>use what you learned in previous sessions to guide your search!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/>
              <a:t>You will receive a bonus payment equal to the amount that you collect, but you won’t find out how much you’ve collected until the end of the experiment!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3200" b="1" dirty="0"/>
              <a:t>Good Luck!!</a:t>
            </a:r>
          </a:p>
        </p:txBody>
      </p:sp>
    </p:spTree>
    <p:extLst>
      <p:ext uri="{BB962C8B-B14F-4D97-AF65-F5344CB8AC3E}">
        <p14:creationId xmlns:p14="http://schemas.microsoft.com/office/powerpoint/2010/main" val="210493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C9B9-EB28-4B64-8460-7E63C35A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5075"/>
            <a:ext cx="10515600" cy="12713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While refamiliarizing yourself with the environments, you will be asked periodically to locate your position from a top-down viewpoint like the ones pictured below.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37213-E306-4CF8-8B22-6B22CD5585CB}"/>
              </a:ext>
            </a:extLst>
          </p:cNvPr>
          <p:cNvSpPr txBox="1"/>
          <p:nvPr/>
        </p:nvSpPr>
        <p:spPr>
          <a:xfrm>
            <a:off x="-139430" y="4690154"/>
            <a:ext cx="1247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in the middle shows the direction that you’re facing, and the controls are the same as the 3D environment. Move 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to the last position you were in, in the 3D environment and then press the </a:t>
            </a:r>
            <a:r>
              <a:rPr lang="en-US" sz="2400" b="1" dirty="0"/>
              <a:t>Spacebar</a:t>
            </a:r>
            <a:r>
              <a:rPr lang="en-US" sz="2400" dirty="0"/>
              <a:t>.</a:t>
            </a:r>
            <a:endParaRPr lang="en-US" sz="2400" b="1" dirty="0"/>
          </a:p>
          <a:p>
            <a:pPr algn="ctr"/>
            <a:endParaRPr lang="en-US"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026872-0453-4D20-A4A9-1D714AA237FD}"/>
              </a:ext>
            </a:extLst>
          </p:cNvPr>
          <p:cNvGrpSpPr/>
          <p:nvPr/>
        </p:nvGrpSpPr>
        <p:grpSpPr>
          <a:xfrm>
            <a:off x="1254303" y="2099896"/>
            <a:ext cx="9683394" cy="2102140"/>
            <a:chOff x="1307869" y="2099896"/>
            <a:chExt cx="9683394" cy="210214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FAF11BA-DD3D-4FB2-9B2A-4C3073F97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072" y="2099896"/>
              <a:ext cx="4225191" cy="210214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0708BAF-82B2-45EE-924C-EDDDEB14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869" y="2099896"/>
              <a:ext cx="4241838" cy="210214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72802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ED87-AD32-4739-9C5C-208049C1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083"/>
            <a:ext cx="9144000" cy="1008552"/>
          </a:xfrm>
        </p:spPr>
        <p:txBody>
          <a:bodyPr/>
          <a:lstStyle/>
          <a:p>
            <a:r>
              <a:rPr lang="en-US" b="1" dirty="0"/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C3E-1CAD-428D-B24A-C7DC56083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4083"/>
            <a:ext cx="9144000" cy="8893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this final session of the experiment, your job is to find as much money as possible in the environments that you’ve learned over the course of this experiment.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EA1B9-DAD6-4FEC-A28C-35A13E42A005}"/>
              </a:ext>
            </a:extLst>
          </p:cNvPr>
          <p:cNvSpPr txBox="1"/>
          <p:nvPr/>
        </p:nvSpPr>
        <p:spPr>
          <a:xfrm>
            <a:off x="11392452" y="10636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US" sz="4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99C549-07EA-445C-9134-FBDBAA5E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69" y="3620275"/>
            <a:ext cx="4650077" cy="2387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433185-21ED-4151-A630-F6E28BD8C8F2}"/>
              </a:ext>
            </a:extLst>
          </p:cNvPr>
          <p:cNvSpPr/>
          <p:nvPr/>
        </p:nvSpPr>
        <p:spPr>
          <a:xfrm>
            <a:off x="3300884" y="3637503"/>
            <a:ext cx="557683" cy="13565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8F194D-80AE-43BF-B19D-2119A24489BE}"/>
              </a:ext>
            </a:extLst>
          </p:cNvPr>
          <p:cNvSpPr txBox="1"/>
          <p:nvPr/>
        </p:nvSpPr>
        <p:spPr>
          <a:xfrm>
            <a:off x="3033347" y="3597607"/>
            <a:ext cx="1011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Search For Money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391884-1BB3-4D59-B3A4-A0E972FC7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699" y="3620274"/>
            <a:ext cx="4650077" cy="2387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CEE705-7A74-4287-9518-01458A73F9AC}"/>
              </a:ext>
            </a:extLst>
          </p:cNvPr>
          <p:cNvSpPr/>
          <p:nvPr/>
        </p:nvSpPr>
        <p:spPr>
          <a:xfrm>
            <a:off x="8680311" y="3637503"/>
            <a:ext cx="557683" cy="13565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10273-2490-4798-92F7-4CDB253F382F}"/>
              </a:ext>
            </a:extLst>
          </p:cNvPr>
          <p:cNvSpPr txBox="1"/>
          <p:nvPr/>
        </p:nvSpPr>
        <p:spPr>
          <a:xfrm>
            <a:off x="8412774" y="3597607"/>
            <a:ext cx="1011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Search For Money</a:t>
            </a:r>
          </a:p>
        </p:txBody>
      </p:sp>
    </p:spTree>
    <p:extLst>
      <p:ext uri="{BB962C8B-B14F-4D97-AF65-F5344CB8AC3E}">
        <p14:creationId xmlns:p14="http://schemas.microsoft.com/office/powerpoint/2010/main" val="424508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855160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Your first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one of the environments that you learned in the previous sessions Once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/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9B7DF-CC2C-9344-8F1E-4820BF36D0B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B23E6-7245-433A-8E56-C24BA717D822}"/>
              </a:ext>
            </a:extLst>
          </p:cNvPr>
          <p:cNvSpPr txBox="1">
            <a:spLocks/>
          </p:cNvSpPr>
          <p:nvPr/>
        </p:nvSpPr>
        <p:spPr>
          <a:xfrm>
            <a:off x="132943" y="12478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Welcome to the Final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E51FC29-E721-4A09-BAF0-6F4583799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57" y="2732167"/>
            <a:ext cx="1870348" cy="1870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B4EB8-231C-4CDC-9CB4-23D1783581F6}"/>
              </a:ext>
            </a:extLst>
          </p:cNvPr>
          <p:cNvSpPr txBox="1"/>
          <p:nvPr/>
        </p:nvSpPr>
        <p:spPr>
          <a:xfrm>
            <a:off x="211648" y="4520163"/>
            <a:ext cx="215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Minute</a:t>
            </a:r>
          </a:p>
        </p:txBody>
      </p:sp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99F62EEF-56BC-4D70-B937-C52380739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3045" y="3207074"/>
            <a:ext cx="1736954" cy="173695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0ED87E2-76B9-4476-BF0C-D2459AF633C4}"/>
              </a:ext>
            </a:extLst>
          </p:cNvPr>
          <p:cNvGrpSpPr/>
          <p:nvPr/>
        </p:nvGrpSpPr>
        <p:grpSpPr>
          <a:xfrm>
            <a:off x="2662061" y="3132941"/>
            <a:ext cx="6867878" cy="1811735"/>
            <a:chOff x="2934238" y="3132941"/>
            <a:chExt cx="6867878" cy="18117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B37D226-A9C6-4E97-A320-FB553FF88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34238" y="3132941"/>
              <a:ext cx="3257386" cy="181173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0CFFC8-D8A0-4B0F-92A6-D155EDBC8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44730" y="3132941"/>
              <a:ext cx="3257386" cy="181108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86062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072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The controls are the same as previous sessions: use the </a:t>
            </a:r>
            <a:r>
              <a:rPr lang="en-US" b="1" dirty="0"/>
              <a:t>Up-Arrow to move forward</a:t>
            </a:r>
            <a:r>
              <a:rPr lang="en-US" dirty="0"/>
              <a:t>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8" y="2792103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696370" y="4274512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7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0839"/>
            <a:ext cx="12192000" cy="1879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Unlike previous sessions, </a:t>
            </a:r>
            <a:r>
              <a:rPr lang="en-US" sz="2400" b="1" dirty="0"/>
              <a:t>ALL</a:t>
            </a:r>
            <a:r>
              <a:rPr lang="en-US" sz="2400" dirty="0"/>
              <a:t> rounds in this session are </a:t>
            </a:r>
            <a:r>
              <a:rPr lang="en-US" sz="2400" b="1" dirty="0"/>
              <a:t>NO FEEDBACK</a:t>
            </a:r>
            <a:r>
              <a:rPr lang="en-US" sz="2400" dirty="0"/>
              <a:t> rounds! </a:t>
            </a:r>
          </a:p>
          <a:p>
            <a:pPr marL="0" indent="0" algn="ctr">
              <a:buNone/>
            </a:pPr>
            <a:r>
              <a:rPr lang="en-US" sz="2400" dirty="0"/>
              <a:t>At the start of every round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CA30-A3E7-46E5-8AF6-43AE8B9B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2" y="2436786"/>
            <a:ext cx="3445407" cy="192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0" y="467468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</a:t>
            </a:r>
            <a:r>
              <a:rPr lang="en-US" sz="2400" b="1" dirty="0"/>
              <a:t>will</a:t>
            </a:r>
            <a:r>
              <a:rPr lang="en-US" sz="2400" dirty="0"/>
              <a:t> </a:t>
            </a:r>
            <a:r>
              <a:rPr lang="en-US" sz="2400" b="1" dirty="0"/>
              <a:t>not change color</a:t>
            </a:r>
            <a:r>
              <a:rPr lang="en-US" sz="2400" dirty="0"/>
              <a:t> and will remain </a:t>
            </a:r>
            <a:r>
              <a:rPr lang="en-US" sz="2400" b="1" dirty="0">
                <a:solidFill>
                  <a:srgbClr val="FF0000"/>
                </a:solidFill>
              </a:rPr>
              <a:t>Red. </a:t>
            </a:r>
            <a:r>
              <a:rPr lang="en-US" sz="2400" dirty="0"/>
              <a:t>This means that you will not know whether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However, if you do collect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</a:t>
            </a:r>
            <a:r>
              <a:rPr lang="en-US" sz="2400" b="1" dirty="0">
                <a:solidFill>
                  <a:srgbClr val="FF0000"/>
                </a:solidFill>
              </a:rPr>
              <a:t>Feedback Rounds </a:t>
            </a:r>
            <a:r>
              <a:rPr lang="en-US" sz="2400" dirty="0">
                <a:solidFill>
                  <a:srgbClr val="FF0000"/>
                </a:solidFill>
              </a:rPr>
              <a:t>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9FC54-0FF1-413F-9D5B-B107CB9B2E18}"/>
              </a:ext>
            </a:extLst>
          </p:cNvPr>
          <p:cNvSpPr txBox="1"/>
          <p:nvPr/>
        </p:nvSpPr>
        <p:spPr>
          <a:xfrm>
            <a:off x="3649639" y="638199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B099CB-C9C8-4D4E-BB43-B4BA6AE84FE6}"/>
              </a:ext>
            </a:extLst>
          </p:cNvPr>
          <p:cNvGrpSpPr/>
          <p:nvPr/>
        </p:nvGrpSpPr>
        <p:grpSpPr>
          <a:xfrm>
            <a:off x="8356170" y="2440225"/>
            <a:ext cx="3407527" cy="1922550"/>
            <a:chOff x="4892696" y="2740564"/>
            <a:chExt cx="3407527" cy="19225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3AFD2DC-4710-403E-8B1B-4241E6E5B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2696" y="2767872"/>
              <a:ext cx="3407527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9CCC06-D700-49AF-8697-703C456466F9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F981EC59-D4CB-4418-8736-46944604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41" y="2467533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3F509D6-59BC-4D09-801A-BE6972116268}"/>
              </a:ext>
            </a:extLst>
          </p:cNvPr>
          <p:cNvSpPr txBox="1"/>
          <p:nvPr/>
        </p:nvSpPr>
        <p:spPr>
          <a:xfrm>
            <a:off x="5486334" y="2440225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No Feedback Round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E9885A-A79E-4FC6-8E04-6C820EEFAD79}"/>
              </a:ext>
            </a:extLst>
          </p:cNvPr>
          <p:cNvCxnSpPr>
            <a:cxnSpLocks/>
          </p:cNvCxnSpPr>
          <p:nvPr/>
        </p:nvCxnSpPr>
        <p:spPr>
          <a:xfrm>
            <a:off x="3756252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E5B017-BF46-4BD5-965D-3D11DEEAFA41}"/>
              </a:ext>
            </a:extLst>
          </p:cNvPr>
          <p:cNvCxnSpPr>
            <a:cxnSpLocks/>
          </p:cNvCxnSpPr>
          <p:nvPr/>
        </p:nvCxnSpPr>
        <p:spPr>
          <a:xfrm>
            <a:off x="7807098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2705AA5-79BC-4B12-B759-D46A79EBE748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NO 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CED2C-0CD2-42CB-A67D-BF914B2CE496}"/>
              </a:ext>
            </a:extLst>
          </p:cNvPr>
          <p:cNvSpPr/>
          <p:nvPr/>
        </p:nvSpPr>
        <p:spPr>
          <a:xfrm>
            <a:off x="5288980" y="2071706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F4FF4-74B5-42F3-9DBD-6C0957CE7569}"/>
              </a:ext>
            </a:extLst>
          </p:cNvPr>
          <p:cNvSpPr txBox="1"/>
          <p:nvPr/>
        </p:nvSpPr>
        <p:spPr>
          <a:xfrm>
            <a:off x="5288980" y="2053427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F2160-20D3-4D7D-971C-9F4CBC0B928A}"/>
              </a:ext>
            </a:extLst>
          </p:cNvPr>
          <p:cNvSpPr/>
          <p:nvPr/>
        </p:nvSpPr>
        <p:spPr>
          <a:xfrm>
            <a:off x="5316805" y="2379358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F10125-C85C-4410-ADEA-0D40C609ACA3}"/>
              </a:ext>
            </a:extLst>
          </p:cNvPr>
          <p:cNvSpPr/>
          <p:nvPr/>
        </p:nvSpPr>
        <p:spPr>
          <a:xfrm>
            <a:off x="9373834" y="2075073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764A5A-8AA6-4B02-85DA-B1277127D6D8}"/>
              </a:ext>
            </a:extLst>
          </p:cNvPr>
          <p:cNvSpPr txBox="1"/>
          <p:nvPr/>
        </p:nvSpPr>
        <p:spPr>
          <a:xfrm>
            <a:off x="9373834" y="2056794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68778A-64D5-42F3-AAEC-0BB764763FDC}"/>
              </a:ext>
            </a:extLst>
          </p:cNvPr>
          <p:cNvSpPr/>
          <p:nvPr/>
        </p:nvSpPr>
        <p:spPr>
          <a:xfrm>
            <a:off x="9401659" y="2382725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" y="148909"/>
            <a:ext cx="12071839" cy="304709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/>
              <a:t>MONEY COLLECTION ROUNDS</a:t>
            </a:r>
          </a:p>
          <a:p>
            <a:pPr marL="0" indent="0" algn="ctr">
              <a:buNone/>
            </a:pPr>
            <a:r>
              <a:rPr lang="en-US" dirty="0"/>
              <a:t>In this session, </a:t>
            </a:r>
            <a:r>
              <a:rPr lang="en-US" b="1" dirty="0"/>
              <a:t>all </a:t>
            </a:r>
            <a:r>
              <a:rPr lang="en-US" dirty="0"/>
              <a:t>rounds are </a:t>
            </a:r>
            <a:r>
              <a:rPr lang="en-US" b="1" dirty="0"/>
              <a:t>No Feedback Rounds:</a:t>
            </a:r>
          </a:p>
          <a:p>
            <a:pPr marL="0" indent="0" algn="ctr">
              <a:buNone/>
            </a:pPr>
            <a:r>
              <a:rPr lang="en-US" b="1" dirty="0"/>
              <a:t>no sound </a:t>
            </a:r>
            <a:r>
              <a:rPr lang="en-US" dirty="0"/>
              <a:t>and </a:t>
            </a:r>
            <a:r>
              <a:rPr lang="en-US" b="1" dirty="0"/>
              <a:t>no collection total</a:t>
            </a:r>
            <a:r>
              <a:rPr lang="en-US" dirty="0"/>
              <a:t>! </a:t>
            </a:r>
          </a:p>
          <a:p>
            <a:pPr marL="0" indent="0" algn="ctr">
              <a:buNone/>
            </a:pPr>
            <a:r>
              <a:rPr lang="en-US" dirty="0"/>
              <a:t>you will see the “</a:t>
            </a:r>
            <a:r>
              <a:rPr lang="en-US" dirty="0">
                <a:solidFill>
                  <a:schemeClr val="accent6"/>
                </a:solidFill>
              </a:rPr>
              <a:t>Search For Money!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 FEEDBACK</a:t>
            </a:r>
            <a:r>
              <a:rPr lang="en-US" dirty="0"/>
              <a:t>” screen before being placed into the environment. Once in the environment you will have </a:t>
            </a:r>
            <a:r>
              <a:rPr lang="en-US" b="1" dirty="0"/>
              <a:t>1 minute </a:t>
            </a:r>
            <a:r>
              <a:rPr lang="en-US" dirty="0"/>
              <a:t>to collect as much money as possible! You won't find out how much you’ve collected until the </a:t>
            </a:r>
            <a:r>
              <a:rPr lang="en-US" b="1" dirty="0"/>
              <a:t>end of this session!</a:t>
            </a:r>
            <a:r>
              <a:rPr lang="en-US" dirty="0"/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6CC59F-F6B9-49C3-B83E-5BFBE0D76078}"/>
              </a:ext>
            </a:extLst>
          </p:cNvPr>
          <p:cNvGrpSpPr/>
          <p:nvPr/>
        </p:nvGrpSpPr>
        <p:grpSpPr>
          <a:xfrm>
            <a:off x="2642822" y="3429000"/>
            <a:ext cx="7270372" cy="3280704"/>
            <a:chOff x="1787290" y="3030054"/>
            <a:chExt cx="7963380" cy="35934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266C0E-2BEA-4BAE-80A6-7161DA572F03}"/>
                </a:ext>
              </a:extLst>
            </p:cNvPr>
            <p:cNvGrpSpPr/>
            <p:nvPr/>
          </p:nvGrpSpPr>
          <p:grpSpPr>
            <a:xfrm>
              <a:off x="5440527" y="3233243"/>
              <a:ext cx="4310143" cy="3390230"/>
              <a:chOff x="4752131" y="2215900"/>
              <a:chExt cx="5290550" cy="4161388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749AAA7-46E6-49C6-8952-5B6317B423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2131" y="3069570"/>
                <a:ext cx="2131151" cy="103091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B133DB7-68AB-428A-9563-448ED83A8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73875" y="2215900"/>
                <a:ext cx="3045494" cy="170734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BDE9C79-9042-4B63-A364-2DF74A39E5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3877" y="4669947"/>
                <a:ext cx="3068804" cy="170734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09E10A6-48BE-4590-89F4-205AFA9E00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5779" y="4136164"/>
                <a:ext cx="2131151" cy="103091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0A4D3A-6C29-4F7B-8461-4FFDDE9A7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7290" y="3810587"/>
              <a:ext cx="3525253" cy="19741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B361D6B6-CC72-472B-9C76-7C16A38BDE64}"/>
                </a:ext>
              </a:extLst>
            </p:cNvPr>
            <p:cNvSpPr/>
            <p:nvPr/>
          </p:nvSpPr>
          <p:spPr>
            <a:xfrm>
              <a:off x="8149317" y="3030054"/>
              <a:ext cx="702589" cy="47011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E56B6308-6BE3-416D-BAB1-FABF03AB56DE}"/>
                </a:ext>
              </a:extLst>
            </p:cNvPr>
            <p:cNvSpPr/>
            <p:nvPr/>
          </p:nvSpPr>
          <p:spPr>
            <a:xfrm>
              <a:off x="8139820" y="5066574"/>
              <a:ext cx="702589" cy="47011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97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126"/>
            <a:ext cx="10515600" cy="16986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PAYMENT</a:t>
            </a:r>
          </a:p>
          <a:p>
            <a:pPr marL="0" indent="0" algn="ctr">
              <a:buNone/>
            </a:pPr>
            <a:r>
              <a:rPr lang="en-US" sz="2400" dirty="0"/>
              <a:t>There is an </a:t>
            </a:r>
            <a:r>
              <a:rPr lang="en-US" sz="2400" b="1" dirty="0"/>
              <a:t>UNLIMITED</a:t>
            </a:r>
            <a:r>
              <a:rPr lang="en-US" sz="2400" dirty="0"/>
              <a:t> amount of money to collect in each round and any money you collect you will receive as a </a:t>
            </a:r>
            <a:r>
              <a:rPr lang="en-US" sz="2400" b="1" dirty="0">
                <a:solidFill>
                  <a:schemeClr val="accent6"/>
                </a:solidFill>
              </a:rPr>
              <a:t>BONUS PAYMENT </a:t>
            </a:r>
            <a:r>
              <a:rPr lang="en-US" sz="2400" dirty="0"/>
              <a:t>at the end of the experiment! 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6894" y="2055799"/>
            <a:ext cx="4190512" cy="43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7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4B35-A993-4E22-A969-0E3C103C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35" y="20620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HINT!!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1293-2A56-4DF4-9A52-474518E65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6" y="3522540"/>
            <a:ext cx="11649807" cy="66259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Use what you’ve learned from previous sessions to guide your search!</a:t>
            </a:r>
          </a:p>
        </p:txBody>
      </p:sp>
    </p:spTree>
    <p:extLst>
      <p:ext uri="{BB962C8B-B14F-4D97-AF65-F5344CB8AC3E}">
        <p14:creationId xmlns:p14="http://schemas.microsoft.com/office/powerpoint/2010/main" val="414819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633A1B-2C7E-4589-A1DB-D278C850A745}"/>
              </a:ext>
            </a:extLst>
          </p:cNvPr>
          <p:cNvSpPr txBox="1"/>
          <p:nvPr/>
        </p:nvSpPr>
        <p:spPr>
          <a:xfrm>
            <a:off x="5307322" y="679523"/>
            <a:ext cx="157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230827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9154</TotalTime>
  <Words>665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Welcome!</vt:lpstr>
      <vt:lpstr>Welcome!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HINT!!</vt:lpstr>
      <vt:lpstr>PowerPoint Presentation</vt:lpstr>
      <vt:lpstr>Great Work!  Please notify the experimenter that you have completed this portion of the experiment.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Xiaoping Fang</cp:lastModifiedBy>
  <cp:revision>43</cp:revision>
  <dcterms:created xsi:type="dcterms:W3CDTF">2020-01-10T13:29:58Z</dcterms:created>
  <dcterms:modified xsi:type="dcterms:W3CDTF">2020-06-13T01:51:08Z</dcterms:modified>
</cp:coreProperties>
</file>