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93" r:id="rId3"/>
    <p:sldId id="265" r:id="rId4"/>
    <p:sldId id="273" r:id="rId5"/>
    <p:sldId id="268" r:id="rId6"/>
    <p:sldId id="275" r:id="rId7"/>
    <p:sldId id="274" r:id="rId8"/>
    <p:sldId id="283" r:id="rId9"/>
    <p:sldId id="295" r:id="rId10"/>
    <p:sldId id="271" r:id="rId11"/>
    <p:sldId id="287" r:id="rId12"/>
    <p:sldId id="298" r:id="rId13"/>
    <p:sldId id="296" r:id="rId14"/>
    <p:sldId id="258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E2E2-ABF3-44F8-AE88-C4AE981E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35A72-9096-47B3-B143-59E1C845C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5C0BD-50A0-4BEC-B687-07BA162F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A354-CF09-4EBD-9D42-C1F0B08A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54EE-2E4B-4D9D-AB10-0EAEEA7F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819-1AB4-4A0E-98B2-69770896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38878-97F3-45F5-B4FE-BC8F10408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3DC4-10ED-448F-8653-0009B8A1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599F5-6649-4266-8AB3-FBC1C44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BAD8-1D2D-4447-8A52-F365A38B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E8925-F3FC-4D97-B231-FE33D0B88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BEF66-2FE5-428A-A430-B836CAC2F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4982-3275-4660-A70E-129468DB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A684C-1041-4DB1-9ACF-8BCE3680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DDE7-3734-41B6-93DA-753B0419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D221-59B6-4B37-BE55-67205B75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692D-1866-43FF-AA9A-7C0A3AB4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543F-ED6E-4596-8114-E3BF1C86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D4116-D030-4231-960D-F59E397B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0FAE-CCC5-409D-AEC1-BF87C84B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4D26-BC3F-4A98-B3F6-78E4512C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21F3-B2D7-4FF3-8335-D7D91C9B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FDC-F1B1-47A3-A66A-246D7EDE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8DE-2415-41F7-ACD1-07DDBB08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79ED-F24A-4E93-94E3-22996BA2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4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B7A1-0F47-45DE-9417-C0ACAA87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6CF9-4F29-431A-A972-04DEE54F6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1F8B7-0C93-4ECC-A824-68604C2F5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2EF9-77D2-49F9-A9D5-97686149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A2AEB-B7CC-4620-BEFB-2C8FF8E3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2A013-A61A-4611-8735-66F3B79E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7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832C-A37E-49A2-91FE-80B8A372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8012-7E40-4EA8-9ED3-A188799F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001A-F7AB-4947-BD28-91919DF38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FEA8B-E316-4567-BEC0-E9943FD26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5B1F4-9165-4676-A90F-8C6A79F66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308D4-A841-4D10-8C7A-E1CCE8E3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3E596-B169-4442-A2DF-A2F6F96E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75DD3-A85A-40A9-855A-AA26B4FA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7D93-B853-4C4D-9416-3788E005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6DF4A-42D2-47C9-A893-1BECB8A5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89B84-5425-4C69-B267-B2E2C16D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938C4-4A73-44DA-8E4B-E33488A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47436-FBE1-4F1D-9422-62565779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7181B-E789-4783-8C4A-4C56103E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0BFF8-AD6A-42B9-AF0A-45C08B21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C449-AA78-46AD-A676-3FA28DF6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21B2-8ADE-4A75-A661-82CBCEFD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235E7-7775-4F3E-8106-B9EFB282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9688B-3715-4451-9119-D445F146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E4F72-ABFA-4198-A0B5-96975136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48D43-2D60-4B5F-B7CA-2E47AA24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70C4-1764-4B92-8401-F4525A5F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2CD55-9AAE-46F8-AC3D-EC798BCB1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CB266-283C-405A-BDE5-5F8E4E8A7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BB9EE-B23C-4C75-89CB-B23F6BA4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943D2-E1A9-4F68-80AC-5753E18A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209D9-3160-43C3-AFF0-DD8CAB91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5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37C1B-7546-416C-AE6D-18B5776E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613F-3CB3-45C3-A54C-A9A707CE2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83425-C32F-4155-8A5E-E7A7AB73B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F887-C526-42E2-BE1C-7F1C55940A2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9EC3-72FE-4D9C-9D7B-B7251FD5E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8C36A-C09D-47A4-824C-AFBDECAF9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019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Session </a:t>
            </a:r>
            <a:r>
              <a:rPr lang="en-US" altLang="zh-CN" b="1" dirty="0"/>
              <a:t>3</a:t>
            </a:r>
            <a:r>
              <a:rPr lang="en-US" b="1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24"/>
            <a:ext cx="10515600" cy="4728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session has </a:t>
            </a:r>
            <a:r>
              <a:rPr lang="en-US" altLang="zh-CN" b="1" dirty="0"/>
              <a:t>3</a:t>
            </a:r>
            <a:r>
              <a:rPr lang="en-US" b="1" dirty="0"/>
              <a:t> main sections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Bonus</a:t>
            </a:r>
            <a:r>
              <a:rPr lang="zh-CN" altLang="en-US" b="1" dirty="0"/>
              <a:t> </a:t>
            </a:r>
            <a:r>
              <a:rPr lang="en-US" altLang="zh-CN" b="1" dirty="0"/>
              <a:t>Pay</a:t>
            </a:r>
            <a:r>
              <a:rPr lang="en-US" b="1" dirty="0"/>
              <a:t> –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money</a:t>
            </a:r>
            <a:r>
              <a:rPr lang="zh-CN" altLang="en-US" dirty="0"/>
              <a:t> </a:t>
            </a:r>
            <a:r>
              <a:rPr lang="en-US" dirty="0"/>
              <a:t>in virtual environment</a:t>
            </a:r>
            <a:r>
              <a:rPr lang="en-US" altLang="zh-CN" dirty="0"/>
              <a:t>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Finding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Trophy</a:t>
            </a:r>
            <a:r>
              <a:rPr lang="zh-CN" altLang="en-US" b="1" dirty="0"/>
              <a:t> </a:t>
            </a:r>
            <a:r>
              <a:rPr lang="en-US" altLang="zh-CN" b="1" dirty="0"/>
              <a:t>–</a:t>
            </a:r>
            <a:r>
              <a:rPr lang="zh-CN" altLang="en-US" b="1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trophy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quickly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Questionnaire</a:t>
            </a:r>
            <a:r>
              <a:rPr lang="en-US" b="1" dirty="0"/>
              <a:t> –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experience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Please make sure to listen to each instruction carefully and </a:t>
            </a:r>
            <a:r>
              <a:rPr lang="en-US" b="1" dirty="0">
                <a:solidFill>
                  <a:srgbClr val="FF0000"/>
                </a:solidFill>
              </a:rPr>
              <a:t>wait for the experimenter to instruct you</a:t>
            </a:r>
            <a:r>
              <a:rPr lang="en-US" dirty="0">
                <a:solidFill>
                  <a:srgbClr val="FF0000"/>
                </a:solidFill>
              </a:rPr>
              <a:t> to proceed to the next instruction. 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/>
                </a:solidFill>
              </a:rPr>
              <a:t>Don’t be afraid to ask questions if you need clarification!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FBE3F-ABD1-49DE-8A21-3409211CF6A4}"/>
              </a:ext>
            </a:extLst>
          </p:cNvPr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CFEC8-F700-8549-AC85-66FC11C5F411}"/>
              </a:ext>
            </a:extLst>
          </p:cNvPr>
          <p:cNvSpPr txBox="1"/>
          <p:nvPr/>
        </p:nvSpPr>
        <p:spPr>
          <a:xfrm>
            <a:off x="10966290" y="138597"/>
            <a:ext cx="90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282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388483"/>
            <a:ext cx="11333748" cy="43718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1" dirty="0"/>
              <a:t>VARIATION COLLECTION ROUNDS</a:t>
            </a:r>
          </a:p>
          <a:p>
            <a:pPr marL="0" indent="0" algn="ctr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600" dirty="0"/>
              <a:t>	In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next</a:t>
            </a:r>
            <a:r>
              <a:rPr lang="zh-CN" altLang="en-US" sz="2600" dirty="0"/>
              <a:t> </a:t>
            </a:r>
            <a:r>
              <a:rPr lang="en-US" altLang="zh-CN" sz="2600" dirty="0"/>
              <a:t>part,</a:t>
            </a:r>
            <a:r>
              <a:rPr lang="zh-CN" altLang="en-US" sz="2600" dirty="0"/>
              <a:t> </a:t>
            </a:r>
            <a:r>
              <a:rPr lang="en-US" sz="2600" dirty="0"/>
              <a:t>you will be placed in several environments includ</a:t>
            </a:r>
            <a:r>
              <a:rPr lang="en-US" altLang="zh-CN" sz="2600" dirty="0"/>
              <a:t>ing</a:t>
            </a:r>
            <a:r>
              <a:rPr lang="zh-CN" altLang="en-US" sz="2600" dirty="0"/>
              <a:t> </a:t>
            </a:r>
            <a:r>
              <a:rPr lang="en-US" sz="2600" dirty="0"/>
              <a:t>variations of the </a:t>
            </a:r>
            <a:r>
              <a:rPr lang="en-US" altLang="zh-CN" sz="2600" dirty="0"/>
              <a:t>environments</a:t>
            </a:r>
            <a:r>
              <a:rPr lang="zh-CN" altLang="en-US" sz="2600" dirty="0"/>
              <a:t> </a:t>
            </a:r>
            <a:r>
              <a:rPr lang="en-US" sz="2600" dirty="0"/>
              <a:t>that you have </a:t>
            </a:r>
            <a:r>
              <a:rPr lang="en-US" altLang="zh-CN" sz="2600" dirty="0"/>
              <a:t>collected</a:t>
            </a:r>
            <a:r>
              <a:rPr lang="zh-CN" altLang="en-US" sz="2600" dirty="0"/>
              <a:t> </a:t>
            </a:r>
            <a:r>
              <a:rPr lang="en-US" altLang="zh-CN" sz="2600" dirty="0"/>
              <a:t>money</a:t>
            </a:r>
            <a:r>
              <a:rPr lang="zh-CN" altLang="en-US" sz="2600" dirty="0"/>
              <a:t> </a:t>
            </a:r>
            <a:r>
              <a:rPr lang="en-US" altLang="zh-CN" sz="2600" dirty="0"/>
              <a:t>in</a:t>
            </a:r>
            <a:r>
              <a:rPr lang="en-US" sz="2600" dirty="0"/>
              <a:t>.</a:t>
            </a:r>
            <a:r>
              <a:rPr lang="zh-CN" altLang="en-US" sz="2600" dirty="0"/>
              <a:t> </a:t>
            </a:r>
            <a:r>
              <a:rPr lang="en-US" altLang="zh-CN" sz="2600" dirty="0"/>
              <a:t>Your</a:t>
            </a:r>
            <a:r>
              <a:rPr lang="zh-CN" altLang="en-US" sz="2600" dirty="0"/>
              <a:t> </a:t>
            </a:r>
            <a:r>
              <a:rPr lang="en-US" altLang="zh-CN" sz="2600" dirty="0"/>
              <a:t>task</a:t>
            </a:r>
            <a:r>
              <a:rPr lang="zh-CN" altLang="en-US" sz="2600" dirty="0"/>
              <a:t> </a:t>
            </a:r>
            <a:r>
              <a:rPr lang="en-US" altLang="zh-CN" sz="2600" dirty="0"/>
              <a:t>is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collect</a:t>
            </a:r>
            <a:r>
              <a:rPr lang="zh-CN" altLang="en-US" sz="2600" dirty="0"/>
              <a:t> </a:t>
            </a:r>
            <a:r>
              <a:rPr lang="en-US" altLang="zh-CN" sz="2600" dirty="0"/>
              <a:t>as</a:t>
            </a:r>
            <a:r>
              <a:rPr lang="zh-CN" altLang="en-US" sz="2600" dirty="0"/>
              <a:t> </a:t>
            </a:r>
            <a:r>
              <a:rPr lang="en-US" altLang="zh-CN" sz="2600" dirty="0"/>
              <a:t>much</a:t>
            </a:r>
            <a:r>
              <a:rPr lang="zh-CN" altLang="en-US" sz="2600" dirty="0"/>
              <a:t> </a:t>
            </a:r>
            <a:r>
              <a:rPr lang="en-US" altLang="zh-CN" sz="2600" dirty="0"/>
              <a:t>money</a:t>
            </a:r>
            <a:r>
              <a:rPr lang="zh-CN" altLang="en-US" sz="2600" dirty="0"/>
              <a:t> </a:t>
            </a:r>
            <a:r>
              <a:rPr lang="en-US" altLang="zh-CN" sz="2600" dirty="0"/>
              <a:t>as</a:t>
            </a:r>
            <a:r>
              <a:rPr lang="zh-CN" altLang="en-US" sz="2600" dirty="0"/>
              <a:t> </a:t>
            </a:r>
            <a:r>
              <a:rPr lang="en-US" altLang="zh-CN" sz="2600" dirty="0"/>
              <a:t>you</a:t>
            </a:r>
            <a:r>
              <a:rPr lang="zh-CN" altLang="en-US" sz="2600" dirty="0"/>
              <a:t> </a:t>
            </a:r>
            <a:r>
              <a:rPr lang="en-US" altLang="zh-CN" sz="2600" dirty="0"/>
              <a:t>can</a:t>
            </a:r>
            <a:r>
              <a:rPr lang="zh-CN" altLang="en-US" sz="2600" dirty="0"/>
              <a:t> </a:t>
            </a:r>
            <a:r>
              <a:rPr lang="en-US" altLang="zh-CN" sz="2600" dirty="0"/>
              <a:t>in</a:t>
            </a:r>
            <a:r>
              <a:rPr lang="zh-CN" altLang="en-US" sz="2600" dirty="0"/>
              <a:t> </a:t>
            </a:r>
            <a:r>
              <a:rPr lang="en-US" altLang="zh-CN" sz="2600" dirty="0"/>
              <a:t>each</a:t>
            </a:r>
            <a:r>
              <a:rPr lang="zh-CN" altLang="en-US" sz="2600" dirty="0"/>
              <a:t> </a:t>
            </a:r>
            <a:r>
              <a:rPr lang="en-US" altLang="zh-CN" sz="2600" dirty="0"/>
              <a:t>environment.</a:t>
            </a:r>
            <a:r>
              <a:rPr lang="zh-CN" altLang="en-US" sz="2600" dirty="0"/>
              <a:t> </a:t>
            </a:r>
            <a:endParaRPr lang="en-US" sz="2600" dirty="0"/>
          </a:p>
          <a:p>
            <a:pPr marL="0" indent="0" algn="ctr">
              <a:buNone/>
            </a:pP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	Same</a:t>
            </a:r>
            <a:r>
              <a:rPr lang="zh-CN" altLang="en-US" sz="2600" dirty="0"/>
              <a:t> </a:t>
            </a:r>
            <a:r>
              <a:rPr lang="en-US" altLang="zh-CN" sz="2600" dirty="0"/>
              <a:t>as</a:t>
            </a:r>
            <a:r>
              <a:rPr lang="zh-CN" altLang="en-US" sz="2600" dirty="0"/>
              <a:t> </a:t>
            </a:r>
            <a:r>
              <a:rPr lang="en-US" altLang="zh-CN" sz="2600" dirty="0"/>
              <a:t>in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previous</a:t>
            </a:r>
            <a:r>
              <a:rPr lang="zh-CN" altLang="en-US" sz="2600" dirty="0"/>
              <a:t> </a:t>
            </a:r>
            <a:r>
              <a:rPr lang="en-US" altLang="zh-CN" sz="2600" dirty="0"/>
              <a:t>part,</a:t>
            </a:r>
            <a:r>
              <a:rPr lang="zh-CN" altLang="en-US" sz="2600" dirty="0"/>
              <a:t> </a:t>
            </a:r>
            <a:r>
              <a:rPr lang="en-US" altLang="zh-CN" sz="2600" dirty="0"/>
              <a:t>you</a:t>
            </a:r>
            <a:r>
              <a:rPr lang="zh-CN" altLang="en-US" sz="2600" dirty="0"/>
              <a:t> </a:t>
            </a:r>
            <a:r>
              <a:rPr lang="en-US" altLang="zh-CN" sz="2600" dirty="0"/>
              <a:t>will</a:t>
            </a:r>
            <a:r>
              <a:rPr lang="zh-CN" altLang="en-US" sz="2600" dirty="0"/>
              <a:t> </a:t>
            </a:r>
            <a:r>
              <a:rPr lang="en-US" altLang="zh-CN" sz="2600" dirty="0"/>
              <a:t>have</a:t>
            </a:r>
            <a:r>
              <a:rPr lang="zh-CN" altLang="en-US" sz="2600" dirty="0"/>
              <a:t> </a:t>
            </a:r>
            <a:r>
              <a:rPr lang="en-US" altLang="zh-CN" sz="2600" dirty="0"/>
              <a:t>1</a:t>
            </a:r>
            <a:r>
              <a:rPr lang="zh-CN" altLang="en-US" sz="2600" dirty="0"/>
              <a:t> </a:t>
            </a:r>
            <a:r>
              <a:rPr lang="en-US" altLang="zh-CN" sz="2600" dirty="0"/>
              <a:t>minute</a:t>
            </a:r>
            <a:r>
              <a:rPr lang="zh-CN" altLang="en-US" sz="2600" dirty="0"/>
              <a:t> </a:t>
            </a:r>
            <a:r>
              <a:rPr lang="en-US" altLang="zh-CN" sz="2600" dirty="0"/>
              <a:t>in</a:t>
            </a:r>
            <a:r>
              <a:rPr lang="zh-CN" altLang="en-US" sz="2600" dirty="0"/>
              <a:t> </a:t>
            </a:r>
            <a:r>
              <a:rPr lang="en-US" altLang="zh-CN" sz="2600" dirty="0"/>
              <a:t>each</a:t>
            </a:r>
            <a:r>
              <a:rPr lang="zh-CN" altLang="en-US" sz="2600" dirty="0"/>
              <a:t> </a:t>
            </a:r>
            <a:r>
              <a:rPr lang="en-US" altLang="zh-CN" sz="2600" dirty="0"/>
              <a:t>round.</a:t>
            </a:r>
            <a:r>
              <a:rPr lang="zh-CN" altLang="en-US" sz="2600" dirty="0"/>
              <a:t> </a:t>
            </a:r>
            <a:r>
              <a:rPr lang="en-US" altLang="zh-CN" sz="2600" dirty="0"/>
              <a:t>You</a:t>
            </a:r>
            <a:r>
              <a:rPr lang="zh-CN" altLang="en-US" sz="2600" dirty="0"/>
              <a:t> </a:t>
            </a:r>
            <a:r>
              <a:rPr lang="en-US" sz="2600" dirty="0"/>
              <a:t>won’t find out how much you’ve collected until the end of the experiment!</a:t>
            </a:r>
            <a:r>
              <a:rPr lang="zh-CN" altLang="en-US" sz="2600" dirty="0"/>
              <a:t> </a:t>
            </a:r>
            <a:endParaRPr lang="en-CA" altLang="zh-CN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C5297-12B6-654E-8891-8E2DA3671238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E40530-5ADC-F645-88C3-511D1811300D}"/>
              </a:ext>
            </a:extLst>
          </p:cNvPr>
          <p:cNvSpPr txBox="1"/>
          <p:nvPr/>
        </p:nvSpPr>
        <p:spPr>
          <a:xfrm>
            <a:off x="0" y="452948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Use what you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previously</a:t>
            </a:r>
            <a:r>
              <a:rPr lang="en-US" sz="2400" dirty="0">
                <a:solidFill>
                  <a:srgbClr val="FF0000"/>
                </a:solidFill>
              </a:rPr>
              <a:t> learned to guide your search!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4939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911"/>
            <a:ext cx="105156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You’ve completed the </a:t>
            </a:r>
            <a:r>
              <a:rPr lang="en-US" altLang="zh-CN" sz="4400" b="1" dirty="0"/>
              <a:t>first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task</a:t>
            </a:r>
            <a:r>
              <a:rPr lang="en-US" sz="4400" dirty="0"/>
              <a:t>!</a:t>
            </a:r>
          </a:p>
          <a:p>
            <a:pPr marL="0" indent="0" algn="ctr">
              <a:buNone/>
            </a:pPr>
            <a:r>
              <a:rPr lang="en-US" sz="4400" b="1" u="sng" dirty="0">
                <a:solidFill>
                  <a:srgbClr val="FF0000"/>
                </a:solidFill>
              </a:rPr>
              <a:t>PLEASE NOTIFY THE EXPERIMENTER!!!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3000" dirty="0"/>
              <a:t>let’s move on to the </a:t>
            </a:r>
            <a:r>
              <a:rPr lang="en-US" altLang="zh-CN" sz="3000" b="1" dirty="0"/>
              <a:t>FIND</a:t>
            </a:r>
            <a:r>
              <a:rPr lang="zh-CN" altLang="en-US" sz="3000" b="1" dirty="0"/>
              <a:t> </a:t>
            </a:r>
            <a:r>
              <a:rPr lang="en-US" altLang="zh-CN" sz="3000" b="1" dirty="0"/>
              <a:t>THE</a:t>
            </a:r>
            <a:r>
              <a:rPr lang="zh-CN" altLang="en-US" sz="3000" b="1" dirty="0"/>
              <a:t> </a:t>
            </a:r>
            <a:r>
              <a:rPr lang="en-US" altLang="zh-CN" sz="3000" b="1" dirty="0"/>
              <a:t>TROPHY</a:t>
            </a:r>
            <a:r>
              <a:rPr lang="zh-CN" altLang="en-US" sz="3000" b="1" dirty="0"/>
              <a:t> </a:t>
            </a:r>
            <a:r>
              <a:rPr lang="en-US" sz="3000" dirty="0"/>
              <a:t>section!</a:t>
            </a:r>
            <a:endParaRPr lang="en-US" sz="3000" b="1" dirty="0"/>
          </a:p>
          <a:p>
            <a:pPr marL="4400550" lvl="8" indent="-742950">
              <a:buFont typeface="+mj-lt"/>
              <a:buAutoNum type="arabicPeriod"/>
            </a:pPr>
            <a:r>
              <a:rPr lang="en-US" altLang="zh-CN" sz="3000" strike="sngStrike" dirty="0"/>
              <a:t>Bonus</a:t>
            </a:r>
            <a:r>
              <a:rPr lang="zh-CN" altLang="en-US" sz="3000" strike="sngStrike" dirty="0"/>
              <a:t> </a:t>
            </a:r>
            <a:r>
              <a:rPr lang="en-US" altLang="zh-CN" sz="3000" strike="sngStrike" dirty="0"/>
              <a:t>Pay</a:t>
            </a:r>
            <a:endParaRPr lang="en-US" sz="3000" strike="sngStrike" dirty="0"/>
          </a:p>
          <a:p>
            <a:pPr marL="4400550" lvl="8" indent="-742950">
              <a:buFont typeface="+mj-lt"/>
              <a:buAutoNum type="arabicPeriod"/>
            </a:pPr>
            <a:r>
              <a:rPr lang="en-US" altLang="zh-CN" sz="3000" b="1" dirty="0"/>
              <a:t>Find</a:t>
            </a:r>
            <a:r>
              <a:rPr lang="zh-CN" altLang="en-US" sz="3000" b="1" dirty="0"/>
              <a:t> </a:t>
            </a:r>
            <a:r>
              <a:rPr lang="en-US" altLang="zh-CN" sz="3000" b="1" dirty="0"/>
              <a:t>the</a:t>
            </a:r>
            <a:r>
              <a:rPr lang="zh-CN" altLang="en-US" sz="3000" b="1" dirty="0"/>
              <a:t> </a:t>
            </a:r>
            <a:r>
              <a:rPr lang="en-US" altLang="zh-CN" sz="3000" b="1" dirty="0"/>
              <a:t>Trophy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altLang="zh-CN" sz="3000" b="1" dirty="0"/>
              <a:t>Questionnaire</a:t>
            </a:r>
            <a:endParaRPr lang="en-US" b="1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022576"/>
            <a:ext cx="10920663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</a:t>
            </a:r>
            <a:r>
              <a:rPr lang="zh-CN" altLang="en-US" sz="4400" dirty="0"/>
              <a:t> </a:t>
            </a:r>
            <a:r>
              <a:rPr lang="en-US" altLang="zh-CN" sz="4400" dirty="0"/>
              <a:t>have</a:t>
            </a:r>
            <a:r>
              <a:rPr lang="zh-CN" altLang="en-US" sz="4400" dirty="0"/>
              <a:t> </a:t>
            </a:r>
            <a:r>
              <a:rPr lang="en-US" altLang="zh-CN" sz="4400" dirty="0"/>
              <a:t>only</a:t>
            </a:r>
            <a:r>
              <a:rPr lang="zh-CN" altLang="en-US" sz="4400" dirty="0"/>
              <a:t> </a:t>
            </a:r>
            <a:r>
              <a:rPr lang="en-US" altLang="zh-CN" sz="4400" dirty="0"/>
              <a:t>one</a:t>
            </a:r>
            <a:r>
              <a:rPr lang="zh-CN" altLang="en-US" sz="4400" dirty="0"/>
              <a:t> </a:t>
            </a:r>
            <a:r>
              <a:rPr lang="en-US" altLang="zh-CN" sz="4400" dirty="0"/>
              <a:t>questionnaire</a:t>
            </a:r>
            <a:r>
              <a:rPr lang="zh-CN" altLang="en-US" sz="4400" dirty="0"/>
              <a:t> </a:t>
            </a:r>
            <a:r>
              <a:rPr lang="en-US" altLang="zh-CN" sz="4400" dirty="0"/>
              <a:t>to</a:t>
            </a:r>
            <a:r>
              <a:rPr lang="zh-CN" altLang="en-US" sz="4400" dirty="0"/>
              <a:t> </a:t>
            </a:r>
            <a:r>
              <a:rPr lang="en-US" altLang="zh-CN" sz="4400" dirty="0"/>
              <a:t>complete</a:t>
            </a:r>
            <a:r>
              <a:rPr lang="en-US" sz="4400" dirty="0"/>
              <a:t>!</a:t>
            </a:r>
          </a:p>
          <a:p>
            <a:pPr marL="3657600" lvl="8" indent="0">
              <a:buNone/>
            </a:pPr>
            <a:endParaRPr lang="en-US" sz="500" b="1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/>
              <a:t>PLEASE NOTIFY THE EXPERIMENTER</a:t>
            </a:r>
          </a:p>
        </p:txBody>
      </p:sp>
    </p:spTree>
    <p:extLst>
      <p:ext uri="{BB962C8B-B14F-4D97-AF65-F5344CB8AC3E}">
        <p14:creationId xmlns:p14="http://schemas.microsoft.com/office/powerpoint/2010/main" val="3354356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B0E3-367B-D646-AF20-3125934E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A248-9FB2-A14F-A503-CFF779962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39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0C9B9-EB28-4B64-8460-7E63C35A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5075"/>
            <a:ext cx="10515600" cy="12713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While refamiliarizing yourself with the environments, you will be asked periodically to locate your position from a top-down viewpoint like the ones pictured below. 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37213-E306-4CF8-8B22-6B22CD5585CB}"/>
              </a:ext>
            </a:extLst>
          </p:cNvPr>
          <p:cNvSpPr txBox="1"/>
          <p:nvPr/>
        </p:nvSpPr>
        <p:spPr>
          <a:xfrm>
            <a:off x="-139430" y="4690154"/>
            <a:ext cx="12470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</a:t>
            </a:r>
            <a:r>
              <a:rPr lang="en-US" sz="2400" b="1" dirty="0">
                <a:solidFill>
                  <a:srgbClr val="4A5957"/>
                </a:solidFill>
              </a:rPr>
              <a:t>grey triangle </a:t>
            </a:r>
            <a:r>
              <a:rPr lang="en-US" sz="2400" dirty="0"/>
              <a:t>in the middle shows the direction that you’re facing, and the controls are the same as the 3D environment. Move the </a:t>
            </a:r>
            <a:r>
              <a:rPr lang="en-US" sz="2400" b="1" dirty="0">
                <a:solidFill>
                  <a:srgbClr val="4A5957"/>
                </a:solidFill>
              </a:rPr>
              <a:t>grey triangle </a:t>
            </a:r>
            <a:r>
              <a:rPr lang="en-US" sz="2400" dirty="0"/>
              <a:t>to the last position you were in, in the 3D environment and then press the </a:t>
            </a:r>
            <a:r>
              <a:rPr lang="en-US" sz="2400" b="1" dirty="0"/>
              <a:t>Spacebar</a:t>
            </a:r>
            <a:r>
              <a:rPr lang="en-US" sz="2400" dirty="0"/>
              <a:t>.</a:t>
            </a:r>
            <a:endParaRPr lang="en-US" sz="2400" b="1" dirty="0"/>
          </a:p>
          <a:p>
            <a:pPr algn="ctr"/>
            <a:endParaRPr lang="en-US" sz="24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026872-0453-4D20-A4A9-1D714AA237FD}"/>
              </a:ext>
            </a:extLst>
          </p:cNvPr>
          <p:cNvGrpSpPr/>
          <p:nvPr/>
        </p:nvGrpSpPr>
        <p:grpSpPr>
          <a:xfrm>
            <a:off x="1254303" y="2099896"/>
            <a:ext cx="9683394" cy="2102140"/>
            <a:chOff x="1307869" y="2099896"/>
            <a:chExt cx="9683394" cy="210214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FAF11BA-DD3D-4FB2-9B2A-4C3073F97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6072" y="2099896"/>
              <a:ext cx="4225191" cy="210214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0708BAF-82B2-45EE-924C-EDDDEB14C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7869" y="2099896"/>
              <a:ext cx="4241838" cy="210214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728021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0839"/>
            <a:ext cx="12192000" cy="1879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Unlike previous sessions, </a:t>
            </a:r>
            <a:r>
              <a:rPr lang="en-US" sz="2400" b="1" dirty="0"/>
              <a:t>ALL</a:t>
            </a:r>
            <a:r>
              <a:rPr lang="en-US" sz="2400" dirty="0"/>
              <a:t> rounds in this session are </a:t>
            </a:r>
            <a:r>
              <a:rPr lang="en-US" sz="2400" b="1" dirty="0"/>
              <a:t>NO FEEDBACK</a:t>
            </a:r>
            <a:r>
              <a:rPr lang="en-US" sz="2400" dirty="0"/>
              <a:t> rounds! </a:t>
            </a:r>
          </a:p>
          <a:p>
            <a:pPr marL="0" indent="0" algn="ctr">
              <a:buNone/>
            </a:pPr>
            <a:r>
              <a:rPr lang="en-US" sz="2400" dirty="0"/>
              <a:t>At the start of every round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screen.</a:t>
            </a:r>
          </a:p>
          <a:p>
            <a:pPr marL="0" indent="0" algn="ctr">
              <a:buNone/>
            </a:pPr>
            <a:r>
              <a:rPr lang="en-US" sz="2400" dirty="0"/>
              <a:t>During these rounds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CCA30-A3E7-46E5-8AF6-43AE8B9B0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32" y="2436786"/>
            <a:ext cx="3445407" cy="192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1E2B64-52EA-4223-9D60-0402676DB44A}"/>
              </a:ext>
            </a:extLst>
          </p:cNvPr>
          <p:cNvSpPr txBox="1"/>
          <p:nvPr/>
        </p:nvSpPr>
        <p:spPr>
          <a:xfrm>
            <a:off x="0" y="4674684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When you reach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 the text </a:t>
            </a:r>
            <a:r>
              <a:rPr lang="en-US" sz="2400" b="1" dirty="0"/>
              <a:t>will</a:t>
            </a:r>
            <a:r>
              <a:rPr lang="en-US" sz="2400" dirty="0"/>
              <a:t> </a:t>
            </a:r>
            <a:r>
              <a:rPr lang="en-US" sz="2400" b="1" dirty="0"/>
              <a:t>not change color</a:t>
            </a:r>
            <a:r>
              <a:rPr lang="en-US" sz="2400" dirty="0"/>
              <a:t> and will remain </a:t>
            </a:r>
            <a:r>
              <a:rPr lang="en-US" sz="2400" b="1" dirty="0">
                <a:solidFill>
                  <a:srgbClr val="FF0000"/>
                </a:solidFill>
              </a:rPr>
              <a:t>Red. </a:t>
            </a:r>
            <a:r>
              <a:rPr lang="en-US" sz="2400" dirty="0"/>
              <a:t>This means that you will not know whether you have collected more than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.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However, if you do collect more than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by the end of the round the money will be added to your </a:t>
            </a:r>
            <a:r>
              <a:rPr lang="en-US" sz="2400" b="1" dirty="0"/>
              <a:t>Total Bonus Payment</a:t>
            </a:r>
            <a:r>
              <a:rPr lang="en-US" sz="2400" dirty="0"/>
              <a:t>.</a:t>
            </a:r>
            <a:r>
              <a:rPr lang="en-US" sz="2400" b="1" dirty="0"/>
              <a:t> </a:t>
            </a:r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Use what you’ve learned from the </a:t>
            </a:r>
            <a:r>
              <a:rPr lang="en-US" sz="2400" b="1" dirty="0">
                <a:solidFill>
                  <a:srgbClr val="FF0000"/>
                </a:solidFill>
              </a:rPr>
              <a:t>Feedback Rounds </a:t>
            </a:r>
            <a:r>
              <a:rPr lang="en-US" sz="2400" dirty="0">
                <a:solidFill>
                  <a:srgbClr val="FF0000"/>
                </a:solidFill>
              </a:rPr>
              <a:t>to guide your search!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9FC54-0FF1-413F-9D5B-B107CB9B2E18}"/>
              </a:ext>
            </a:extLst>
          </p:cNvPr>
          <p:cNvSpPr txBox="1"/>
          <p:nvPr/>
        </p:nvSpPr>
        <p:spPr>
          <a:xfrm>
            <a:off x="3649639" y="638199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B099CB-C9C8-4D4E-BB43-B4BA6AE84FE6}"/>
              </a:ext>
            </a:extLst>
          </p:cNvPr>
          <p:cNvGrpSpPr/>
          <p:nvPr/>
        </p:nvGrpSpPr>
        <p:grpSpPr>
          <a:xfrm>
            <a:off x="8356170" y="2440225"/>
            <a:ext cx="3407527" cy="1922550"/>
            <a:chOff x="4892696" y="2740564"/>
            <a:chExt cx="3407527" cy="192255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3AFD2DC-4710-403E-8B1B-4241E6E5B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2696" y="2767872"/>
              <a:ext cx="3407527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9CCC06-D700-49AF-8697-703C456466F9}"/>
                </a:ext>
              </a:extLst>
            </p:cNvPr>
            <p:cNvSpPr txBox="1"/>
            <p:nvPr/>
          </p:nvSpPr>
          <p:spPr>
            <a:xfrm>
              <a:off x="6079889" y="2740564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Search For Money!</a:t>
              </a:r>
            </a:p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No Feedback Round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F981EC59-D4CB-4418-8736-46944604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141" y="2467533"/>
            <a:ext cx="3407527" cy="1895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3F509D6-59BC-4D09-801A-BE6972116268}"/>
              </a:ext>
            </a:extLst>
          </p:cNvPr>
          <p:cNvSpPr txBox="1"/>
          <p:nvPr/>
        </p:nvSpPr>
        <p:spPr>
          <a:xfrm>
            <a:off x="5486334" y="2440225"/>
            <a:ext cx="1106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Search For Money!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No Feedback Round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E9885A-A79E-4FC6-8E04-6C820EEFAD79}"/>
              </a:ext>
            </a:extLst>
          </p:cNvPr>
          <p:cNvCxnSpPr>
            <a:cxnSpLocks/>
          </p:cNvCxnSpPr>
          <p:nvPr/>
        </p:nvCxnSpPr>
        <p:spPr>
          <a:xfrm>
            <a:off x="3756252" y="340150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E5B017-BF46-4BD5-965D-3D11DEEAFA41}"/>
              </a:ext>
            </a:extLst>
          </p:cNvPr>
          <p:cNvCxnSpPr>
            <a:cxnSpLocks/>
          </p:cNvCxnSpPr>
          <p:nvPr/>
        </p:nvCxnSpPr>
        <p:spPr>
          <a:xfrm>
            <a:off x="7807098" y="340150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2705AA5-79BC-4B12-B759-D46A79EBE748}"/>
              </a:ext>
            </a:extLst>
          </p:cNvPr>
          <p:cNvSpPr txBox="1">
            <a:spLocks/>
          </p:cNvSpPr>
          <p:nvPr/>
        </p:nvSpPr>
        <p:spPr>
          <a:xfrm>
            <a:off x="186012" y="74741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NO FEEDBACK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BCED2C-0CD2-42CB-A67D-BF914B2CE496}"/>
              </a:ext>
            </a:extLst>
          </p:cNvPr>
          <p:cNvSpPr/>
          <p:nvPr/>
        </p:nvSpPr>
        <p:spPr>
          <a:xfrm>
            <a:off x="5288980" y="2071706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F4FF4-74B5-42F3-9DBD-6C0957CE7569}"/>
              </a:ext>
            </a:extLst>
          </p:cNvPr>
          <p:cNvSpPr txBox="1"/>
          <p:nvPr/>
        </p:nvSpPr>
        <p:spPr>
          <a:xfrm>
            <a:off x="5288980" y="2053427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F2160-20D3-4D7D-971C-9F4CBC0B928A}"/>
              </a:ext>
            </a:extLst>
          </p:cNvPr>
          <p:cNvSpPr/>
          <p:nvPr/>
        </p:nvSpPr>
        <p:spPr>
          <a:xfrm>
            <a:off x="5316805" y="2379358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F10125-C85C-4410-ADEA-0D40C609ACA3}"/>
              </a:ext>
            </a:extLst>
          </p:cNvPr>
          <p:cNvSpPr/>
          <p:nvPr/>
        </p:nvSpPr>
        <p:spPr>
          <a:xfrm>
            <a:off x="9373834" y="2075073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764A5A-8AA6-4B02-85DA-B1277127D6D8}"/>
              </a:ext>
            </a:extLst>
          </p:cNvPr>
          <p:cNvSpPr txBox="1"/>
          <p:nvPr/>
        </p:nvSpPr>
        <p:spPr>
          <a:xfrm>
            <a:off x="9373834" y="2056794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</a:t>
            </a:r>
            <a:r>
              <a:rPr lang="en-US" b="1" dirty="0">
                <a:solidFill>
                  <a:schemeClr val="bg1"/>
                </a:solidFill>
              </a:rPr>
              <a:t> or more 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68778A-64D5-42F3-AAEC-0BB764763FDC}"/>
              </a:ext>
            </a:extLst>
          </p:cNvPr>
          <p:cNvSpPr/>
          <p:nvPr/>
        </p:nvSpPr>
        <p:spPr>
          <a:xfrm>
            <a:off x="9401659" y="2382725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019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Session </a:t>
            </a:r>
            <a:r>
              <a:rPr lang="en-US" altLang="zh-CN" b="1" dirty="0"/>
              <a:t>3</a:t>
            </a:r>
            <a:r>
              <a:rPr lang="en-US" b="1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24"/>
            <a:ext cx="10515600" cy="4728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session has </a:t>
            </a:r>
            <a:r>
              <a:rPr lang="en-US" altLang="zh-CN" b="1" dirty="0"/>
              <a:t>3</a:t>
            </a:r>
            <a:r>
              <a:rPr lang="en-US" b="1" dirty="0"/>
              <a:t> main sections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Bonus</a:t>
            </a:r>
            <a:r>
              <a:rPr lang="zh-CN" altLang="en-US" b="1" dirty="0"/>
              <a:t> </a:t>
            </a:r>
            <a:r>
              <a:rPr lang="en-US" altLang="zh-CN" b="1" dirty="0"/>
              <a:t>Pay</a:t>
            </a:r>
            <a:r>
              <a:rPr lang="en-US" b="1" dirty="0"/>
              <a:t> –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money</a:t>
            </a:r>
            <a:r>
              <a:rPr lang="zh-CN" altLang="en-US" dirty="0"/>
              <a:t> </a:t>
            </a:r>
            <a:r>
              <a:rPr lang="en-US" dirty="0"/>
              <a:t>in virtual environment</a:t>
            </a:r>
            <a:r>
              <a:rPr lang="en-US" altLang="zh-CN" dirty="0"/>
              <a:t>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Finding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Trophy</a:t>
            </a:r>
            <a:r>
              <a:rPr lang="zh-CN" altLang="en-US" b="1" dirty="0"/>
              <a:t> </a:t>
            </a:r>
            <a:r>
              <a:rPr lang="en-US" altLang="zh-CN" b="1" dirty="0"/>
              <a:t>–</a:t>
            </a:r>
            <a:r>
              <a:rPr lang="zh-CN" altLang="en-US" b="1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trophy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quickly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Questionnaire</a:t>
            </a:r>
            <a:r>
              <a:rPr lang="en-US" b="1" dirty="0"/>
              <a:t> –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experience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Please make sure to listen to each instruction carefully and </a:t>
            </a:r>
            <a:r>
              <a:rPr lang="en-US" b="1" dirty="0">
                <a:solidFill>
                  <a:srgbClr val="FF0000"/>
                </a:solidFill>
              </a:rPr>
              <a:t>wait for the experimenter to instruct you</a:t>
            </a:r>
            <a:r>
              <a:rPr lang="en-US" dirty="0">
                <a:solidFill>
                  <a:srgbClr val="FF0000"/>
                </a:solidFill>
              </a:rPr>
              <a:t> to proceed to the next instruction. 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/>
                </a:solidFill>
              </a:rPr>
              <a:t>Don’t be afraid to ask questions if you need clarification!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FBE3F-ABD1-49DE-8A21-3409211CF6A4}"/>
              </a:ext>
            </a:extLst>
          </p:cNvPr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CFEC8-F700-8549-AC85-66FC11C5F411}"/>
              </a:ext>
            </a:extLst>
          </p:cNvPr>
          <p:cNvSpPr txBox="1"/>
          <p:nvPr/>
        </p:nvSpPr>
        <p:spPr>
          <a:xfrm>
            <a:off x="10966290" y="138597"/>
            <a:ext cx="90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61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4" y="1324396"/>
            <a:ext cx="11926111" cy="20444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Your first task is to collect as much as possible in each of the following </a:t>
            </a:r>
            <a:r>
              <a:rPr lang="en-US" sz="2400" b="1" i="1" dirty="0"/>
              <a:t>Money</a:t>
            </a:r>
            <a:r>
              <a:rPr lang="en-US" sz="2400" dirty="0"/>
              <a:t> </a:t>
            </a:r>
            <a:r>
              <a:rPr lang="en-US" sz="2400" b="1" i="1" dirty="0"/>
              <a:t>Collection Rounds</a:t>
            </a:r>
            <a:r>
              <a:rPr lang="en-US" sz="2400" dirty="0"/>
              <a:t>. On each round, you will be placed into one of the environments that you learned in the previous sessions Once in the environment you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/>
              <a:t>collect as much money as possible!!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9B7DF-CC2C-9344-8F1E-4820BF36D0B5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EB23E6-7245-433A-8E56-C24BA717D822}"/>
              </a:ext>
            </a:extLst>
          </p:cNvPr>
          <p:cNvSpPr txBox="1">
            <a:spLocks/>
          </p:cNvSpPr>
          <p:nvPr/>
        </p:nvSpPr>
        <p:spPr>
          <a:xfrm>
            <a:off x="132943" y="469682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3600" b="1" dirty="0"/>
              <a:t>Bonus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Pay</a:t>
            </a:r>
            <a:endParaRPr lang="en-US" sz="3600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1E51FC29-E721-4A09-BAF0-6F4583799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657" y="3105147"/>
            <a:ext cx="1870348" cy="18703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1B4EB8-231C-4CDC-9CB4-23D1783581F6}"/>
              </a:ext>
            </a:extLst>
          </p:cNvPr>
          <p:cNvSpPr txBox="1"/>
          <p:nvPr/>
        </p:nvSpPr>
        <p:spPr>
          <a:xfrm>
            <a:off x="211648" y="4893143"/>
            <a:ext cx="2152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 Minute</a:t>
            </a:r>
          </a:p>
        </p:txBody>
      </p:sp>
      <p:pic>
        <p:nvPicPr>
          <p:cNvPr id="14" name="Graphic 13" descr="Coins">
            <a:extLst>
              <a:ext uri="{FF2B5EF4-FFF2-40B4-BE49-F238E27FC236}">
                <a16:creationId xmlns:a16="http://schemas.microsoft.com/office/drawing/2014/main" id="{99F62EEF-56BC-4D70-B937-C52380739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3045" y="3580054"/>
            <a:ext cx="1736954" cy="173695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0ED87E2-76B9-4476-BF0C-D2459AF633C4}"/>
              </a:ext>
            </a:extLst>
          </p:cNvPr>
          <p:cNvGrpSpPr/>
          <p:nvPr/>
        </p:nvGrpSpPr>
        <p:grpSpPr>
          <a:xfrm>
            <a:off x="2662061" y="3505921"/>
            <a:ext cx="6867878" cy="1811735"/>
            <a:chOff x="2934238" y="3132941"/>
            <a:chExt cx="6867878" cy="181173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B37D226-A9C6-4E97-A320-FB553FF88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34238" y="3132941"/>
              <a:ext cx="3257386" cy="181173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30CFFC8-D8A0-4B0F-92A6-D155EDBC8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44730" y="3132941"/>
              <a:ext cx="3257386" cy="181108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86062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072"/>
            <a:ext cx="9144000" cy="2062599"/>
          </a:xfrm>
        </p:spPr>
        <p:txBody>
          <a:bodyPr>
            <a:normAutofit/>
          </a:bodyPr>
          <a:lstStyle/>
          <a:p>
            <a:r>
              <a:rPr lang="en-US" sz="3600" b="1" dirty="0"/>
              <a:t>MOVEMENT CONTROLS</a:t>
            </a:r>
          </a:p>
          <a:p>
            <a:r>
              <a:rPr lang="en-US" dirty="0"/>
              <a:t>The controls are the same as previous sessions: use the </a:t>
            </a:r>
            <a:r>
              <a:rPr lang="en-US" b="1" dirty="0"/>
              <a:t>Up-Arrow to move forward</a:t>
            </a:r>
            <a:r>
              <a:rPr lang="en-US" dirty="0"/>
              <a:t>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4069308" y="2792103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91F7-6AB1-45F4-B1CF-27977EF2D58E}"/>
              </a:ext>
            </a:extLst>
          </p:cNvPr>
          <p:cNvSpPr/>
          <p:nvPr/>
        </p:nvSpPr>
        <p:spPr>
          <a:xfrm>
            <a:off x="5696370" y="4274512"/>
            <a:ext cx="799258" cy="9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31A4D-753D-2443-8A92-928A5427907B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0257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21" y="591205"/>
            <a:ext cx="11032958" cy="25674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MONEY COLLECTION ROUNDS</a:t>
            </a:r>
            <a:endParaRPr lang="en-US" sz="2400" dirty="0"/>
          </a:p>
          <a:p>
            <a:pPr marL="0" indent="0">
              <a:buNone/>
            </a:pPr>
            <a:r>
              <a:rPr lang="en-US" altLang="zh-CN" sz="2400" dirty="0"/>
              <a:t>	All</a:t>
            </a:r>
            <a:r>
              <a:rPr lang="zh-CN" altLang="en-US" sz="2400" dirty="0"/>
              <a:t> </a:t>
            </a:r>
            <a:r>
              <a:rPr lang="en-US" sz="2400" dirty="0"/>
              <a:t>rounds are </a:t>
            </a:r>
            <a:r>
              <a:rPr lang="en-US" sz="2400" b="1" dirty="0"/>
              <a:t>No Feedback Rounds:</a:t>
            </a:r>
            <a:r>
              <a:rPr lang="zh-CN" altLang="en-US" sz="2400" b="1" dirty="0"/>
              <a:t> </a:t>
            </a:r>
            <a:r>
              <a:rPr lang="en-US" sz="2400" b="1" dirty="0"/>
              <a:t>no sound </a:t>
            </a:r>
            <a:r>
              <a:rPr lang="en-US" sz="2400" dirty="0"/>
              <a:t>and </a:t>
            </a:r>
            <a:r>
              <a:rPr lang="en-US" sz="2400" b="1" dirty="0"/>
              <a:t>no </a:t>
            </a:r>
            <a:r>
              <a:rPr lang="en-US" altLang="zh-CN" sz="2400" b="1" dirty="0"/>
              <a:t>money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collected</a:t>
            </a:r>
            <a:r>
              <a:rPr lang="en-US" sz="2400" dirty="0"/>
              <a:t>!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Y</a:t>
            </a:r>
            <a:r>
              <a:rPr lang="en-US" sz="2400" dirty="0"/>
              <a:t>ou will see the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 before being placed into the environment. Once in the environment you will have </a:t>
            </a:r>
            <a:r>
              <a:rPr lang="en-US" sz="2400" b="1" dirty="0"/>
              <a:t>1 minute </a:t>
            </a:r>
            <a:r>
              <a:rPr lang="en-US" sz="2400" dirty="0"/>
              <a:t>to collect as much money as possible! You won‘t find out how much you’ve collected until the </a:t>
            </a:r>
            <a:r>
              <a:rPr lang="en-US" sz="2400" b="1" dirty="0"/>
              <a:t>end of this session!</a:t>
            </a:r>
            <a:r>
              <a:rPr lang="en-US" sz="2400" dirty="0"/>
              <a:t>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6CC59F-F6B9-49C3-B83E-5BFBE0D76078}"/>
              </a:ext>
            </a:extLst>
          </p:cNvPr>
          <p:cNvGrpSpPr/>
          <p:nvPr/>
        </p:nvGrpSpPr>
        <p:grpSpPr>
          <a:xfrm>
            <a:off x="2570630" y="2767254"/>
            <a:ext cx="7270372" cy="3280704"/>
            <a:chOff x="1787290" y="3030054"/>
            <a:chExt cx="7963380" cy="35934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266C0E-2BEA-4BAE-80A6-7161DA572F03}"/>
                </a:ext>
              </a:extLst>
            </p:cNvPr>
            <p:cNvGrpSpPr/>
            <p:nvPr/>
          </p:nvGrpSpPr>
          <p:grpSpPr>
            <a:xfrm>
              <a:off x="5440527" y="3233243"/>
              <a:ext cx="4310143" cy="3390230"/>
              <a:chOff x="4752131" y="2215900"/>
              <a:chExt cx="5290550" cy="4161388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D749AAA7-46E6-49C6-8952-5B6317B423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2131" y="3069570"/>
                <a:ext cx="2131151" cy="103091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B133DB7-68AB-428A-9563-448ED83A8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73875" y="2215900"/>
                <a:ext cx="3045494" cy="1707341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BDE9C79-9042-4B63-A364-2DF74A39E5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3877" y="4669947"/>
                <a:ext cx="3068804" cy="1707341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09E10A6-48BE-4590-89F4-205AFA9E00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5779" y="4136164"/>
                <a:ext cx="2131151" cy="103091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60A4D3A-6C29-4F7B-8461-4FFDDE9A7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87290" y="3810587"/>
              <a:ext cx="3525253" cy="19741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B361D6B6-CC72-472B-9C76-7C16A38BDE64}"/>
                </a:ext>
              </a:extLst>
            </p:cNvPr>
            <p:cNvSpPr/>
            <p:nvPr/>
          </p:nvSpPr>
          <p:spPr>
            <a:xfrm>
              <a:off x="8149317" y="3030054"/>
              <a:ext cx="702589" cy="47011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ication Sign 11">
              <a:extLst>
                <a:ext uri="{FF2B5EF4-FFF2-40B4-BE49-F238E27FC236}">
                  <a16:creationId xmlns:a16="http://schemas.microsoft.com/office/drawing/2014/main" id="{E56B6308-6BE3-416D-BAB1-FABF03AB56DE}"/>
                </a:ext>
              </a:extLst>
            </p:cNvPr>
            <p:cNvSpPr/>
            <p:nvPr/>
          </p:nvSpPr>
          <p:spPr>
            <a:xfrm>
              <a:off x="8139820" y="5066574"/>
              <a:ext cx="702589" cy="47011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AEA7FB7-00E8-4F43-8437-22ABAF58CD34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24897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3381"/>
            <a:ext cx="10515600" cy="228981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b="1" dirty="0"/>
              <a:t>BONUS PAYMENT</a:t>
            </a:r>
          </a:p>
          <a:p>
            <a:pPr marL="0" indent="0">
              <a:buNone/>
            </a:pPr>
            <a:r>
              <a:rPr lang="en-US" sz="2400" dirty="0"/>
              <a:t>	There is an </a:t>
            </a:r>
            <a:r>
              <a:rPr lang="en-US" sz="2400" b="1" dirty="0"/>
              <a:t>UNLIMITED</a:t>
            </a:r>
            <a:r>
              <a:rPr lang="en-US" sz="2400" dirty="0"/>
              <a:t> amount of money to collect in each round and any money you collect you will receive as a </a:t>
            </a:r>
            <a:r>
              <a:rPr lang="en-US" sz="2400" b="1" dirty="0">
                <a:solidFill>
                  <a:schemeClr val="accent6"/>
                </a:solidFill>
              </a:rPr>
              <a:t>BONUS PAYMENT </a:t>
            </a:r>
            <a:r>
              <a:rPr lang="en-US" sz="2400" dirty="0"/>
              <a:t>at the end of the experiment! </a:t>
            </a:r>
          </a:p>
          <a:p>
            <a:pPr marL="0" indent="0">
              <a:buNone/>
            </a:pPr>
            <a:r>
              <a:rPr lang="en-US" altLang="zh-CN" sz="2400" dirty="0"/>
              <a:t>	Same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before,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zh-CN" altLang="en-US" sz="2400" dirty="0"/>
              <a:t> </a:t>
            </a:r>
            <a:r>
              <a:rPr lang="en-US" altLang="zh-CN" sz="2400" dirty="0"/>
              <a:t>need</a:t>
            </a:r>
            <a:r>
              <a:rPr lang="zh-CN" altLang="en-US" sz="2400" dirty="0"/>
              <a:t> </a:t>
            </a:r>
            <a:r>
              <a:rPr lang="en-US" altLang="zh-CN" sz="2400" dirty="0"/>
              <a:t>collect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/>
              <a:t>least</a:t>
            </a:r>
            <a:r>
              <a:rPr lang="zh-CN" altLang="en-US" sz="2400" dirty="0"/>
              <a:t>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money</a:t>
            </a:r>
            <a:r>
              <a:rPr lang="zh-CN" altLang="en-US" sz="2400" dirty="0"/>
              <a:t> </a:t>
            </a:r>
            <a:r>
              <a:rPr lang="en-US" altLang="zh-CN" sz="2400" dirty="0"/>
              <a:t>added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your</a:t>
            </a:r>
            <a:r>
              <a:rPr lang="zh-CN" altLang="en-US" sz="2400" dirty="0"/>
              <a:t> </a:t>
            </a:r>
            <a:r>
              <a:rPr lang="en-US" altLang="zh-CN" sz="2400" dirty="0"/>
              <a:t>final</a:t>
            </a:r>
            <a:r>
              <a:rPr lang="zh-CN" altLang="en-US" sz="2400" dirty="0"/>
              <a:t> </a:t>
            </a:r>
            <a:r>
              <a:rPr lang="en-US" altLang="zh-CN" sz="2400" dirty="0"/>
              <a:t>bonus.</a:t>
            </a: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8085" y="2702061"/>
            <a:ext cx="2981968" cy="30919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0443A8-C790-8F41-961F-A4C6E081D236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62087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4B35-A993-4E22-A969-0E3C103C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35" y="20620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HINT!!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1293-2A56-4DF4-9A52-474518E65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6" y="3522540"/>
            <a:ext cx="11649807" cy="66259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Use what you’ve learned from previous sessions to guide your search!</a:t>
            </a:r>
          </a:p>
        </p:txBody>
      </p:sp>
    </p:spTree>
    <p:extLst>
      <p:ext uri="{BB962C8B-B14F-4D97-AF65-F5344CB8AC3E}">
        <p14:creationId xmlns:p14="http://schemas.microsoft.com/office/powerpoint/2010/main" val="414819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0633A1B-2C7E-4589-A1DB-D278C850A745}"/>
              </a:ext>
            </a:extLst>
          </p:cNvPr>
          <p:cNvSpPr txBox="1"/>
          <p:nvPr/>
        </p:nvSpPr>
        <p:spPr>
          <a:xfrm>
            <a:off x="5307322" y="679523"/>
            <a:ext cx="157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Ready?</a:t>
            </a:r>
          </a:p>
        </p:txBody>
      </p:sp>
    </p:spTree>
    <p:extLst>
      <p:ext uri="{BB962C8B-B14F-4D97-AF65-F5344CB8AC3E}">
        <p14:creationId xmlns:p14="http://schemas.microsoft.com/office/powerpoint/2010/main" val="230827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472"/>
            <a:ext cx="10515600" cy="2343056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/>
              <a:t>Great Work!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E8B83-7E5A-40E4-BE07-BDDEAAF38097}"/>
              </a:ext>
            </a:extLst>
          </p:cNvPr>
          <p:cNvSpPr txBox="1"/>
          <p:nvPr/>
        </p:nvSpPr>
        <p:spPr>
          <a:xfrm>
            <a:off x="2086484" y="4021706"/>
            <a:ext cx="801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Notify the Experimenter that you’ve completed this section</a:t>
            </a:r>
          </a:p>
        </p:txBody>
      </p:sp>
    </p:spTree>
    <p:extLst>
      <p:ext uri="{BB962C8B-B14F-4D97-AF65-F5344CB8AC3E}">
        <p14:creationId xmlns:p14="http://schemas.microsoft.com/office/powerpoint/2010/main" val="416922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9183</TotalTime>
  <Words>839</Words>
  <Application>Microsoft Macintosh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Session 3 Overview</vt:lpstr>
      <vt:lpstr>Session 3 Overview</vt:lpstr>
      <vt:lpstr>PowerPoint Presentation</vt:lpstr>
      <vt:lpstr>PowerPoint Presentation</vt:lpstr>
      <vt:lpstr>PowerPoint Presentation</vt:lpstr>
      <vt:lpstr>PowerPoint Presentation</vt:lpstr>
      <vt:lpstr>HINT!!</vt:lpstr>
      <vt:lpstr>PowerPoint Presentation</vt:lpstr>
      <vt:lpstr>Great Work!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Xiaoping Fang</cp:lastModifiedBy>
  <cp:revision>57</cp:revision>
  <dcterms:created xsi:type="dcterms:W3CDTF">2020-01-10T13:29:58Z</dcterms:created>
  <dcterms:modified xsi:type="dcterms:W3CDTF">2020-06-13T02:25:38Z</dcterms:modified>
</cp:coreProperties>
</file>