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2" r:id="rId3"/>
    <p:sldId id="257" r:id="rId4"/>
    <p:sldId id="258" r:id="rId5"/>
    <p:sldId id="271" r:id="rId6"/>
    <p:sldId id="273" r:id="rId7"/>
    <p:sldId id="291" r:id="rId8"/>
    <p:sldId id="263" r:id="rId9"/>
    <p:sldId id="264" r:id="rId10"/>
    <p:sldId id="265" r:id="rId11"/>
    <p:sldId id="294" r:id="rId12"/>
    <p:sldId id="268" r:id="rId13"/>
    <p:sldId id="295" r:id="rId14"/>
    <p:sldId id="296" r:id="rId15"/>
    <p:sldId id="297" r:id="rId16"/>
    <p:sldId id="272" r:id="rId17"/>
    <p:sldId id="298" r:id="rId18"/>
    <p:sldId id="287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5553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19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24" y="2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9796-9316-426F-95EC-63106F5B0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5529E-4C3F-4C87-9FF0-BD85DB749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3EC74-F5B8-4A6B-AB1B-BFC2683C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2288F-51E8-41A0-BFF7-395732F1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C1DED-9345-46C8-BEEE-64D38380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F1FC-277B-4E25-88AC-8ABEDC52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D02E8-5F26-483F-9D52-86E83CE2C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7CF07-1737-471F-9A4E-09135951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229F5-9680-4D82-890E-F7696684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BCEC0-28D1-4068-8B9A-ABA499E2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5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AFA7B-F839-424A-B233-E543A5980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93F56-889D-4A95-9686-DE117C37A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61FAF-754C-4EFC-8314-040950AD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0F47-B3E5-491C-94D8-F8941FC9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305C-A53A-48B7-9525-029853A0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2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32B3-BFB4-4945-86A6-10BF6027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2E197-6E6C-4ACA-8C76-BEBC6368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BDF7-361D-44D9-97C1-00B2E603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A8E63-4202-4F87-958C-13F2C561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970BB-6348-4621-A662-E93D7EAF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D5E3-2B6F-43EF-9044-C32F1467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40049-0927-4A5C-9080-5395B5C80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932CA-379F-41C3-BE42-A006CA8B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FAABF-DE68-4C29-A831-6F3736B7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9AAFA-D4A8-4F25-9AE3-63459D51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6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2712-83DA-4FDE-81E9-D67F9AEB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F926-9738-4D2D-9E2D-53F1EC7C6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264D8-68B0-4927-A7CF-ABEE75C7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450C1-6A8E-40D5-BB18-E2E9283E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960E5-B985-4847-8103-C7E0FD61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E14AC-87ED-457C-87CF-88002022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0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0E63-EB86-45C6-805A-63FBB35D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092B7-FF3C-44B2-995E-001E29738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B30BF-54FB-4BDC-8A0B-96E9D2FF6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3EAC2-ED4B-4095-A4CC-B719CC23B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570CB-BD03-47A7-B680-991F3D625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02683-BDE6-4302-8D24-AE40B692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A7A48-72D9-447E-8188-7BAFB6F3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83B1D-05E2-44BD-BF25-2F67940F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6505-7150-4EB4-8828-D7582498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0F59E-36CD-472A-A918-B5B1FD43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A6B45-7C6D-44C5-9FB4-0224BF7D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DEBE3-1D90-4DD0-9396-953CF07B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5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3C5C3-0440-4EAF-927C-A04F7DE5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E54B4-1D98-4B18-953F-E497F365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88A15-27AF-454B-9788-4102D4F0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5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4300-415A-476D-9D22-A0415317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3F330-ED97-49B4-8EF7-3F122B7DC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CA2DF-8067-4F44-B874-DE8CD808B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D1285-FD25-4A24-B4FF-849D0103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42A1C-1177-48BE-B636-C1C024BC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713E4-EA49-4189-AAC8-64F3B047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7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15BC-277B-4F23-A00D-BDD4D49D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16067E-E5B6-494F-A124-2E072EF6D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0162B-2262-4785-BAC0-76733E63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53D0C-D130-4DAA-8D90-27E55356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1CE72-7CC6-4638-AD5E-690427D7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C149E-A51F-4F40-B94D-FF0535D5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4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83275-164B-410A-B049-31F1FC64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7C43D-7D90-43DB-B541-947AA1DD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1FDA0-BA1A-4CE3-A8A3-604966E28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5A23-D275-4D5C-A163-A5AA11A9E6CE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5C214-5A12-4A29-9CFB-B487B7BEB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BBE98-DE89-44B9-BED2-8488CE5C5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6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240" y="1038939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Section 2: BONUS PAY!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800" y="1624495"/>
            <a:ext cx="10515600" cy="3609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this section you will use what you learned in the practice section to collect as much money as possible in a new environment!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The money you collect during this section will be counted towards your bonus payment!!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8659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44" y="362789"/>
            <a:ext cx="11926111" cy="32656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BONUS PAY: </a:t>
            </a:r>
            <a:r>
              <a:rPr lang="en-US" sz="3600" dirty="0"/>
              <a:t>MONEY COLLECTION ROUNDS</a:t>
            </a:r>
          </a:p>
          <a:p>
            <a:pPr marL="0" indent="0" algn="ctr">
              <a:buNone/>
            </a:pPr>
            <a:r>
              <a:rPr lang="en-US" sz="2400" dirty="0"/>
              <a:t>You next task is to collect as much as possible in each of the following </a:t>
            </a:r>
            <a:r>
              <a:rPr lang="en-US" sz="2400" b="1" i="1" dirty="0"/>
              <a:t>Money</a:t>
            </a:r>
            <a:r>
              <a:rPr lang="en-US" sz="2400" dirty="0"/>
              <a:t> </a:t>
            </a:r>
            <a:r>
              <a:rPr lang="en-US" sz="2400" b="1" i="1" dirty="0"/>
              <a:t>Collection Rounds</a:t>
            </a:r>
            <a:r>
              <a:rPr lang="en-US" sz="2400" dirty="0"/>
              <a:t>. </a:t>
            </a:r>
          </a:p>
          <a:p>
            <a:pPr marL="0" indent="0" algn="ctr">
              <a:buNone/>
            </a:pPr>
            <a:r>
              <a:rPr lang="en-US" sz="2400" dirty="0"/>
              <a:t>On each round, you will be placed into the environment at a random location and will have </a:t>
            </a:r>
            <a:r>
              <a:rPr lang="en-US" sz="2400" b="1" dirty="0"/>
              <a:t>1-minute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FF0000"/>
                </a:solidFill>
              </a:rPr>
              <a:t>collect as much money as possible!!</a:t>
            </a:r>
            <a:r>
              <a:rPr lang="en-US" sz="2400" dirty="0"/>
              <a:t> 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22D6E9-3A1A-4F06-BE23-EA6CB4A76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576" y="2656232"/>
            <a:ext cx="5340485" cy="29952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062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44" y="362789"/>
            <a:ext cx="11926111" cy="32656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BONUS PAY: </a:t>
            </a:r>
            <a:r>
              <a:rPr lang="en-US" sz="3600" dirty="0"/>
              <a:t>FEEDBACK ROUNDS</a:t>
            </a:r>
          </a:p>
          <a:p>
            <a:pPr marL="0" indent="0" algn="ctr">
              <a:buNone/>
            </a:pPr>
            <a:r>
              <a:rPr lang="en-US" sz="2400" dirty="0"/>
              <a:t>Before the start of </a:t>
            </a:r>
            <a:r>
              <a:rPr lang="en-US" sz="2400" b="1" dirty="0"/>
              <a:t>most rounds </a:t>
            </a:r>
            <a:r>
              <a:rPr lang="en-US" sz="2400" dirty="0"/>
              <a:t>you will see the </a:t>
            </a:r>
            <a:r>
              <a:rPr lang="en-US" sz="2400" dirty="0">
                <a:solidFill>
                  <a:schemeClr val="accent6"/>
                </a:solidFill>
              </a:rPr>
              <a:t>“Search For Money” </a:t>
            </a:r>
            <a:r>
              <a:rPr lang="en-US" sz="2400" dirty="0"/>
              <a:t>screen. </a:t>
            </a:r>
          </a:p>
          <a:p>
            <a:pPr marL="0" indent="0" algn="ctr">
              <a:buNone/>
            </a:pPr>
            <a:r>
              <a:rPr lang="en-US" sz="2400" dirty="0"/>
              <a:t>During these rounds you will hear a </a:t>
            </a:r>
            <a:r>
              <a:rPr lang="en-US" sz="2400" b="1" dirty="0"/>
              <a:t>coin sound</a:t>
            </a:r>
            <a:r>
              <a:rPr lang="en-US" sz="2400" dirty="0"/>
              <a:t> every time you collect money and you will be able to see how much you’ve collected at the top of the screen!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0B06E6-1F18-8A4D-8F4C-6E6BA7E00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526" y="3060852"/>
            <a:ext cx="3826042" cy="21449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145265-0EA1-614E-B5AB-7EE0A2B8A4DF}"/>
              </a:ext>
            </a:extLst>
          </p:cNvPr>
          <p:cNvCxnSpPr>
            <a:cxnSpLocks/>
          </p:cNvCxnSpPr>
          <p:nvPr/>
        </p:nvCxnSpPr>
        <p:spPr>
          <a:xfrm>
            <a:off x="5523841" y="4133315"/>
            <a:ext cx="1270861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91B5632-AF25-4A2B-958F-F15038B97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975" y="3060852"/>
            <a:ext cx="3824388" cy="21449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5379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4AF1-4C98-47B6-90F9-12C57415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36" y="234105"/>
            <a:ext cx="12012783" cy="1981626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dirty="0"/>
              <a:t>BONUS PAY: NO FEEDBACK ROUNDS</a:t>
            </a:r>
          </a:p>
          <a:p>
            <a:pPr marL="0" indent="0" algn="ctr">
              <a:buNone/>
            </a:pPr>
            <a:r>
              <a:rPr lang="en-US" sz="2400" dirty="0"/>
              <a:t>Before the start of </a:t>
            </a:r>
            <a:r>
              <a:rPr lang="en-US" sz="2400" b="1" i="1" dirty="0"/>
              <a:t>some </a:t>
            </a:r>
            <a:r>
              <a:rPr lang="en-US" sz="2400" dirty="0"/>
              <a:t>rounds you will see the “</a:t>
            </a:r>
            <a:r>
              <a:rPr lang="en-US" sz="2400" dirty="0">
                <a:solidFill>
                  <a:schemeClr val="accent6"/>
                </a:solidFill>
              </a:rPr>
              <a:t>Search For Money!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NO FEEDBACK</a:t>
            </a:r>
            <a:r>
              <a:rPr lang="en-US" sz="2400" dirty="0"/>
              <a:t>” screen.</a:t>
            </a:r>
          </a:p>
          <a:p>
            <a:pPr marL="0" indent="0" algn="ctr">
              <a:buNone/>
            </a:pPr>
            <a:r>
              <a:rPr lang="en-US" sz="2400" dirty="0"/>
              <a:t>During these rounds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hear a </a:t>
            </a:r>
            <a:r>
              <a:rPr lang="en-US" sz="2400" b="1" dirty="0"/>
              <a:t>coin sound</a:t>
            </a:r>
            <a:r>
              <a:rPr lang="en-US" sz="2400" dirty="0"/>
              <a:t> when you collect money and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be able to see how much you’ve collected!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41721" y="6162230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5B4D71-4C31-5C4F-A450-A0A00284D747}"/>
              </a:ext>
            </a:extLst>
          </p:cNvPr>
          <p:cNvGrpSpPr/>
          <p:nvPr/>
        </p:nvGrpSpPr>
        <p:grpSpPr>
          <a:xfrm>
            <a:off x="1905371" y="2368711"/>
            <a:ext cx="4924688" cy="1974142"/>
            <a:chOff x="1774659" y="4357276"/>
            <a:chExt cx="4924688" cy="197414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C6B519-816D-AD45-A343-FCA9627B4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4659" y="4357276"/>
              <a:ext cx="3525253" cy="19741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1086D70-958B-5B4E-89A3-534245C5A216}"/>
                </a:ext>
              </a:extLst>
            </p:cNvPr>
            <p:cNvCxnSpPr>
              <a:cxnSpLocks/>
            </p:cNvCxnSpPr>
            <p:nvPr/>
          </p:nvCxnSpPr>
          <p:spPr>
            <a:xfrm>
              <a:off x="5428486" y="5344346"/>
              <a:ext cx="1270861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AEF4534-D340-454C-932A-85B371B28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633" y="2364966"/>
            <a:ext cx="3525253" cy="19816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2265B4-0885-4DEC-8325-938C5CC7FDB1}"/>
              </a:ext>
            </a:extLst>
          </p:cNvPr>
          <p:cNvSpPr txBox="1"/>
          <p:nvPr/>
        </p:nvSpPr>
        <p:spPr>
          <a:xfrm>
            <a:off x="723990" y="4587915"/>
            <a:ext cx="107440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still be collecting money, but you won’t know how much you collected on these rounds until the end of the Experiment!</a:t>
            </a:r>
          </a:p>
          <a:p>
            <a:pPr algn="ctr"/>
            <a:endParaRPr lang="en-US" sz="2400" b="1" dirty="0">
              <a:solidFill>
                <a:srgbClr val="FF0000"/>
              </a:solidFill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HINT: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Use what you’ve learned from the Feedback Rounds to guide your search!</a:t>
            </a:r>
            <a:endParaRPr lang="en-US" sz="2400" dirty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5037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80" y="344879"/>
            <a:ext cx="11076973" cy="55727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b="1" dirty="0"/>
              <a:t>BONUS ROUNDS</a:t>
            </a:r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0B4095E-A768-4F7D-AE1E-19AFE70C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105" y="2551339"/>
            <a:ext cx="2634721" cy="27318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41723" y="6169562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23D7BD-4A3F-4287-A02B-D922CC490461}"/>
              </a:ext>
            </a:extLst>
          </p:cNvPr>
          <p:cNvSpPr/>
          <p:nvPr/>
        </p:nvSpPr>
        <p:spPr>
          <a:xfrm>
            <a:off x="171451" y="825342"/>
            <a:ext cx="118288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You will now complete several </a:t>
            </a:r>
            <a:r>
              <a:rPr lang="en-US" sz="2800" b="1" dirty="0"/>
              <a:t>Feedback </a:t>
            </a:r>
            <a:r>
              <a:rPr lang="en-US" sz="2800" dirty="0"/>
              <a:t>and </a:t>
            </a:r>
            <a:r>
              <a:rPr lang="en-US" sz="2800" b="1" dirty="0"/>
              <a:t>No Feedback </a:t>
            </a:r>
            <a:r>
              <a:rPr lang="en-US" sz="2800" dirty="0"/>
              <a:t>rounds </a:t>
            </a:r>
            <a:r>
              <a:rPr lang="en-US" sz="2800" b="1" dirty="0"/>
              <a:t>on your own</a:t>
            </a:r>
            <a:r>
              <a:rPr lang="en-US" sz="2800" dirty="0"/>
              <a:t>.</a:t>
            </a:r>
          </a:p>
          <a:p>
            <a:pPr algn="ctr"/>
            <a:r>
              <a:rPr lang="en-US" sz="2800" b="1" dirty="0"/>
              <a:t>Remember: </a:t>
            </a:r>
            <a:r>
              <a:rPr lang="en-US" sz="2800" dirty="0"/>
              <a:t>There is an </a:t>
            </a:r>
            <a:r>
              <a:rPr lang="en-US" sz="2800" b="1" dirty="0">
                <a:solidFill>
                  <a:srgbClr val="FF0000"/>
                </a:solidFill>
              </a:rPr>
              <a:t>UNLIMITED</a:t>
            </a:r>
            <a:r>
              <a:rPr lang="en-US" sz="2800" dirty="0"/>
              <a:t> amount of money to collect in each round</a:t>
            </a:r>
            <a:r>
              <a:rPr lang="en-US" altLang="zh-CN" sz="2800" dirty="0"/>
              <a:t>.</a:t>
            </a:r>
            <a:r>
              <a:rPr lang="zh-CN" altLang="en-US" sz="2800" dirty="0"/>
              <a:t> </a:t>
            </a:r>
            <a:r>
              <a:rPr lang="en-US" altLang="zh-CN" sz="2800" dirty="0"/>
              <a:t>The money you collect in each round will be counted towards your </a:t>
            </a:r>
            <a:r>
              <a:rPr lang="en-US" sz="2800" b="1" dirty="0">
                <a:solidFill>
                  <a:schemeClr val="accent6"/>
                </a:solidFill>
              </a:rPr>
              <a:t>BONUS PAYMENT!</a:t>
            </a:r>
            <a:r>
              <a:rPr lang="en-US" sz="2800" dirty="0"/>
              <a:t> </a:t>
            </a:r>
          </a:p>
          <a:p>
            <a:pPr algn="ctr"/>
            <a:r>
              <a:rPr lang="en-US" sz="2800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F7A433-26A0-45B7-874C-9A154F2DD25D}"/>
              </a:ext>
            </a:extLst>
          </p:cNvPr>
          <p:cNvSpPr/>
          <p:nvPr/>
        </p:nvSpPr>
        <p:spPr>
          <a:xfrm>
            <a:off x="2870519" y="550943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/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85929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C160-65AC-486A-8618-3771DB79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452" y="2201217"/>
            <a:ext cx="8451096" cy="245556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Search For Money!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A933B2-3761-4F6A-A778-26518DCE5DD7}"/>
              </a:ext>
            </a:extLst>
          </p:cNvPr>
          <p:cNvGrpSpPr/>
          <p:nvPr/>
        </p:nvGrpSpPr>
        <p:grpSpPr>
          <a:xfrm>
            <a:off x="676988" y="492071"/>
            <a:ext cx="10838024" cy="5873858"/>
            <a:chOff x="570854" y="362542"/>
            <a:chExt cx="10838024" cy="5873858"/>
          </a:xfrm>
        </p:grpSpPr>
        <p:pic>
          <p:nvPicPr>
            <p:cNvPr id="5" name="Graphic 4" descr="Money">
              <a:extLst>
                <a:ext uri="{FF2B5EF4-FFF2-40B4-BE49-F238E27FC236}">
                  <a16:creationId xmlns:a16="http://schemas.microsoft.com/office/drawing/2014/main" id="{648AE2BC-30ED-4A5B-840C-3403C74A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0817" y="362542"/>
              <a:ext cx="1728061" cy="1728061"/>
            </a:xfrm>
            <a:prstGeom prst="rect">
              <a:avLst/>
            </a:prstGeom>
          </p:spPr>
        </p:pic>
        <p:pic>
          <p:nvPicPr>
            <p:cNvPr id="6" name="Graphic 5" descr="Money">
              <a:extLst>
                <a:ext uri="{FF2B5EF4-FFF2-40B4-BE49-F238E27FC236}">
                  <a16:creationId xmlns:a16="http://schemas.microsoft.com/office/drawing/2014/main" id="{EEC0F4DE-1749-4073-B90B-3D7BA42BC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854" y="4508339"/>
              <a:ext cx="1728061" cy="1728061"/>
            </a:xfrm>
            <a:prstGeom prst="rect">
              <a:avLst/>
            </a:prstGeom>
          </p:spPr>
        </p:pic>
        <p:pic>
          <p:nvPicPr>
            <p:cNvPr id="9" name="Graphic 8" descr="Dollar">
              <a:extLst>
                <a:ext uri="{FF2B5EF4-FFF2-40B4-BE49-F238E27FC236}">
                  <a16:creationId xmlns:a16="http://schemas.microsoft.com/office/drawing/2014/main" id="{A4BD1B17-6354-40F7-89B9-787119CF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452" y="4595974"/>
              <a:ext cx="1552790" cy="1552790"/>
            </a:xfrm>
            <a:prstGeom prst="rect">
              <a:avLst/>
            </a:prstGeom>
          </p:spPr>
        </p:pic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4494A48D-0E82-4436-8BEB-C6BBCA3E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89" y="450177"/>
              <a:ext cx="1552790" cy="155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1875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C160-65AC-486A-8618-3771DB79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452" y="2201217"/>
            <a:ext cx="8451096" cy="245556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Search For Money!</a:t>
            </a:r>
            <a:br>
              <a:rPr lang="en-US" sz="8000" b="1" dirty="0">
                <a:solidFill>
                  <a:schemeClr val="accent6"/>
                </a:solidFill>
              </a:rPr>
            </a:br>
            <a:r>
              <a:rPr lang="en-US" sz="8000" b="1" dirty="0">
                <a:solidFill>
                  <a:srgbClr val="FF0000"/>
                </a:solidFill>
              </a:rPr>
              <a:t>NO FEEDBACK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A933B2-3761-4F6A-A778-26518DCE5DD7}"/>
              </a:ext>
            </a:extLst>
          </p:cNvPr>
          <p:cNvGrpSpPr/>
          <p:nvPr/>
        </p:nvGrpSpPr>
        <p:grpSpPr>
          <a:xfrm>
            <a:off x="676988" y="492071"/>
            <a:ext cx="10838024" cy="5873858"/>
            <a:chOff x="570854" y="362542"/>
            <a:chExt cx="10838024" cy="5873858"/>
          </a:xfrm>
        </p:grpSpPr>
        <p:pic>
          <p:nvPicPr>
            <p:cNvPr id="5" name="Graphic 4" descr="Money">
              <a:extLst>
                <a:ext uri="{FF2B5EF4-FFF2-40B4-BE49-F238E27FC236}">
                  <a16:creationId xmlns:a16="http://schemas.microsoft.com/office/drawing/2014/main" id="{648AE2BC-30ED-4A5B-840C-3403C74A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0817" y="362542"/>
              <a:ext cx="1728061" cy="1728061"/>
            </a:xfrm>
            <a:prstGeom prst="rect">
              <a:avLst/>
            </a:prstGeom>
          </p:spPr>
        </p:pic>
        <p:pic>
          <p:nvPicPr>
            <p:cNvPr id="6" name="Graphic 5" descr="Money">
              <a:extLst>
                <a:ext uri="{FF2B5EF4-FFF2-40B4-BE49-F238E27FC236}">
                  <a16:creationId xmlns:a16="http://schemas.microsoft.com/office/drawing/2014/main" id="{EEC0F4DE-1749-4073-B90B-3D7BA42BC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854" y="4508339"/>
              <a:ext cx="1728061" cy="1728061"/>
            </a:xfrm>
            <a:prstGeom prst="rect">
              <a:avLst/>
            </a:prstGeom>
          </p:spPr>
        </p:pic>
        <p:pic>
          <p:nvPicPr>
            <p:cNvPr id="9" name="Graphic 8" descr="Dollar">
              <a:extLst>
                <a:ext uri="{FF2B5EF4-FFF2-40B4-BE49-F238E27FC236}">
                  <a16:creationId xmlns:a16="http://schemas.microsoft.com/office/drawing/2014/main" id="{A4BD1B17-6354-40F7-89B9-787119CF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452" y="4595974"/>
              <a:ext cx="1552790" cy="1552790"/>
            </a:xfrm>
            <a:prstGeom prst="rect">
              <a:avLst/>
            </a:prstGeom>
          </p:spPr>
        </p:pic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4494A48D-0E82-4436-8BEB-C6BBCA3E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89" y="450177"/>
              <a:ext cx="1552790" cy="155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609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2D6A-BC00-4EE1-8469-A4FEF9D9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05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Break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5D8CB-312B-4560-A99B-AF5C91726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709"/>
            <a:ext cx="10515600" cy="50865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Feel free to take a break if you need to.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F7557B-34D7-4778-9202-ECCE2B4977CE}"/>
              </a:ext>
            </a:extLst>
          </p:cNvPr>
          <p:cNvSpPr txBox="1">
            <a:spLocks/>
          </p:cNvSpPr>
          <p:nvPr/>
        </p:nvSpPr>
        <p:spPr>
          <a:xfrm>
            <a:off x="838200" y="2309434"/>
            <a:ext cx="10515600" cy="92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When you’re ready, place your right hand on the arrow keys and press the spacebar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D46446-42C6-43F7-B649-7ABEDA53AC3C}"/>
              </a:ext>
            </a:extLst>
          </p:cNvPr>
          <p:cNvGrpSpPr/>
          <p:nvPr/>
        </p:nvGrpSpPr>
        <p:grpSpPr>
          <a:xfrm>
            <a:off x="2778393" y="3152027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C60B44B-A454-4536-B72A-64C106F0C1D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85A75629-6F20-420E-B910-8A9BF749D8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716F5AA-AE88-4BEE-A0FF-CF70B5C8C5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88D539C5-E25B-4987-998F-695E7F18BD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47004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03222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051"/>
            <a:ext cx="10515600" cy="5353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Great job!</a:t>
            </a:r>
          </a:p>
          <a:p>
            <a:pPr marL="0" indent="0" algn="ctr">
              <a:buNone/>
            </a:pPr>
            <a:r>
              <a:rPr lang="en-US" sz="4400" dirty="0"/>
              <a:t>You’ve completed the </a:t>
            </a:r>
            <a:r>
              <a:rPr lang="en-US" sz="4400" b="1" dirty="0"/>
              <a:t>BONUS PAY </a:t>
            </a:r>
            <a:r>
              <a:rPr lang="en-US" sz="4400" dirty="0"/>
              <a:t>section!</a:t>
            </a:r>
          </a:p>
          <a:p>
            <a:pPr marL="0" indent="0" algn="ctr">
              <a:buNone/>
            </a:pPr>
            <a:r>
              <a:rPr lang="en-US" sz="4400" b="1" u="sng" dirty="0">
                <a:solidFill>
                  <a:srgbClr val="FF0000"/>
                </a:solidFill>
              </a:rPr>
              <a:t>PLEASE NOTIFY THE EXPERIMENTER!!!</a:t>
            </a:r>
          </a:p>
          <a:p>
            <a:pPr marL="0" indent="0" algn="ctr">
              <a:buNone/>
            </a:pPr>
            <a:endParaRPr lang="en-US" sz="4400" b="1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3000" dirty="0"/>
              <a:t>Let’s move on to the </a:t>
            </a:r>
            <a:r>
              <a:rPr lang="en-US" sz="3000" b="1" dirty="0"/>
              <a:t>Find The Trophy </a:t>
            </a:r>
            <a:r>
              <a:rPr lang="en-US" sz="3000" dirty="0"/>
              <a:t>section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strike="sngStrike" dirty="0"/>
              <a:t>Practice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strike="sngStrike" dirty="0"/>
              <a:t>Bonus Pay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b="1" dirty="0"/>
              <a:t>Find The Trophy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dirty="0"/>
              <a:t>Experiment Survey</a:t>
            </a:r>
          </a:p>
          <a:p>
            <a:pPr marL="3657600" lvl="8" indent="0">
              <a:buNone/>
            </a:pPr>
            <a:endParaRPr lang="en-US" sz="5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38483" y="6049824"/>
            <a:ext cx="822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4150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Ignore the last slide: for threshold bonus only</a:t>
            </a:r>
          </a:p>
        </p:txBody>
      </p:sp>
    </p:spTree>
    <p:extLst>
      <p:ext uri="{BB962C8B-B14F-4D97-AF65-F5344CB8AC3E}">
        <p14:creationId xmlns:p14="http://schemas.microsoft.com/office/powerpoint/2010/main" val="2859950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59" y="357126"/>
            <a:ext cx="11076973" cy="21558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BONUS PAYMENT</a:t>
            </a:r>
          </a:p>
          <a:p>
            <a:pPr marL="0" indent="0" algn="ctr">
              <a:buNone/>
            </a:pPr>
            <a:r>
              <a:rPr lang="en-US" sz="2400" dirty="0"/>
              <a:t>There is an </a:t>
            </a:r>
            <a:r>
              <a:rPr lang="en-US" sz="2400" b="1" dirty="0"/>
              <a:t>UNLIMITED</a:t>
            </a:r>
            <a:r>
              <a:rPr lang="en-US" sz="2400" dirty="0"/>
              <a:t> amount of money to collect in each round</a:t>
            </a:r>
            <a:r>
              <a:rPr lang="en-US" altLang="zh-CN" sz="2400" dirty="0"/>
              <a:t>.</a:t>
            </a:r>
            <a:r>
              <a:rPr lang="zh-CN" altLang="en-US" sz="2400" dirty="0"/>
              <a:t> </a:t>
            </a:r>
            <a:r>
              <a:rPr lang="en-US" altLang="zh-CN" sz="2400" dirty="0"/>
              <a:t>However,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each</a:t>
            </a:r>
            <a:r>
              <a:rPr lang="zh-CN" altLang="en-US" sz="2400" dirty="0"/>
              <a:t> </a:t>
            </a:r>
            <a:r>
              <a:rPr lang="en-US" altLang="zh-CN" sz="2400" dirty="0"/>
              <a:t>round,</a:t>
            </a:r>
            <a:r>
              <a:rPr lang="zh-CN" altLang="en-US" sz="2400" dirty="0"/>
              <a:t> </a:t>
            </a:r>
            <a:r>
              <a:rPr lang="en-US" altLang="zh-CN" sz="2400" dirty="0"/>
              <a:t>you</a:t>
            </a:r>
            <a:r>
              <a:rPr lang="zh-CN" altLang="en-US" sz="2400" dirty="0"/>
              <a:t> </a:t>
            </a:r>
            <a:r>
              <a:rPr lang="en-US" altLang="zh-CN" sz="2400" dirty="0"/>
              <a:t>will</a:t>
            </a:r>
            <a:r>
              <a:rPr lang="zh-CN" altLang="en-US" sz="2400" dirty="0"/>
              <a:t> </a:t>
            </a:r>
            <a:r>
              <a:rPr lang="en-US" altLang="zh-CN" sz="2400" dirty="0"/>
              <a:t>need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collect</a:t>
            </a:r>
            <a:r>
              <a:rPr lang="zh-CN" altLang="en-US" sz="2400" dirty="0"/>
              <a:t> </a:t>
            </a:r>
            <a:r>
              <a:rPr lang="en-US" altLang="zh-CN" sz="2400" dirty="0"/>
              <a:t>at</a:t>
            </a:r>
            <a:r>
              <a:rPr lang="zh-CN" altLang="en-US" sz="2400" dirty="0"/>
              <a:t> </a:t>
            </a:r>
            <a:r>
              <a:rPr lang="en-US" altLang="zh-CN" sz="2400" dirty="0"/>
              <a:t>least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XXX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have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amount</a:t>
            </a:r>
            <a:r>
              <a:rPr lang="zh-CN" altLang="en-US" sz="2400" dirty="0"/>
              <a:t> </a:t>
            </a:r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round</a:t>
            </a:r>
            <a:r>
              <a:rPr lang="zh-CN" altLang="en-US" sz="2400" dirty="0"/>
              <a:t> </a:t>
            </a:r>
            <a:r>
              <a:rPr lang="en-US" altLang="zh-CN" sz="2400" dirty="0"/>
              <a:t>added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your</a:t>
            </a:r>
            <a:r>
              <a:rPr lang="zh-CN" altLang="en-US" sz="2400" dirty="0"/>
              <a:t> </a:t>
            </a:r>
            <a:r>
              <a:rPr lang="en-US" altLang="zh-CN" sz="2400" dirty="0"/>
              <a:t>final</a:t>
            </a:r>
            <a:r>
              <a:rPr lang="zh-CN" altLang="en-US" sz="2400" dirty="0"/>
              <a:t> </a:t>
            </a:r>
            <a:r>
              <a:rPr lang="en-US" sz="2400" b="1" dirty="0">
                <a:solidFill>
                  <a:schemeClr val="accent6"/>
                </a:solidFill>
              </a:rPr>
              <a:t>BONUS PAYMENT </a:t>
            </a:r>
            <a:r>
              <a:rPr lang="en-US" sz="2400" dirty="0"/>
              <a:t>at the end of the experiment! So try to collect as much as possible on each round! </a:t>
            </a:r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0B4095E-A768-4F7D-AE1E-19AFE70C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1816" y="2512938"/>
            <a:ext cx="4190512" cy="434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6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DC18-37CA-4DD6-9BB9-6160ED6E9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95" y="220374"/>
            <a:ext cx="12099265" cy="942743"/>
          </a:xfrm>
        </p:spPr>
        <p:txBody>
          <a:bodyPr>
            <a:normAutofit/>
          </a:bodyPr>
          <a:lstStyle/>
          <a:p>
            <a:r>
              <a:rPr lang="en-US" b="1" dirty="0"/>
              <a:t>BONUS PAY: </a:t>
            </a:r>
            <a:r>
              <a:rPr lang="en-US" dirty="0"/>
              <a:t>Explore the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14" y="1210419"/>
            <a:ext cx="12063046" cy="1546761"/>
          </a:xfrm>
        </p:spPr>
        <p:txBody>
          <a:bodyPr>
            <a:normAutofit fontScale="92500"/>
          </a:bodyPr>
          <a:lstStyle/>
          <a:p>
            <a:r>
              <a:rPr lang="en-US" dirty="0"/>
              <a:t>Before looking for money, you will have the opportunity to explore the environment. On each </a:t>
            </a:r>
            <a:r>
              <a:rPr lang="en-US" b="1" dirty="0"/>
              <a:t>Explore Round </a:t>
            </a:r>
            <a:r>
              <a:rPr lang="en-US" dirty="0"/>
              <a:t>you will see the </a:t>
            </a:r>
            <a:r>
              <a:rPr lang="en-US" b="1" dirty="0">
                <a:solidFill>
                  <a:schemeClr val="accent1"/>
                </a:solidFill>
              </a:rPr>
              <a:t>Explore The Environment</a:t>
            </a:r>
            <a:r>
              <a:rPr lang="en-US" dirty="0"/>
              <a:t> screen (left bottom) and then you will be placed into the environment at a random location (right bottom). There is </a:t>
            </a:r>
            <a:r>
              <a:rPr lang="en-US" b="1" dirty="0"/>
              <a:t>no money to collect </a:t>
            </a:r>
            <a:r>
              <a:rPr lang="en-US" dirty="0"/>
              <a:t>in these rounds, so just move around and learn as much as you can about the environment.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Press Spacebar to continue </a:t>
            </a:r>
            <a:r>
              <a:rPr lang="mr-IN" sz="2400" dirty="0"/>
              <a:t>…</a:t>
            </a:r>
            <a:r>
              <a:rPr lang="en-US" sz="2400" dirty="0"/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D48F06-E14D-4350-B98E-445ACC805355}"/>
              </a:ext>
            </a:extLst>
          </p:cNvPr>
          <p:cNvGrpSpPr/>
          <p:nvPr/>
        </p:nvGrpSpPr>
        <p:grpSpPr>
          <a:xfrm>
            <a:off x="828905" y="3010820"/>
            <a:ext cx="5794264" cy="2474630"/>
            <a:chOff x="1067783" y="3361196"/>
            <a:chExt cx="5794264" cy="24746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BEB536E-F9C7-43F4-B688-B8A2BCAB0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7783" y="3361196"/>
              <a:ext cx="4421729" cy="247463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ABC167-0C82-48A6-85F1-D387E81DD56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5489512" y="4598511"/>
              <a:ext cx="1372535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C159F0A5-DE6B-412B-B5D1-494CF5251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540" y="3010820"/>
            <a:ext cx="4421729" cy="24840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621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072"/>
            <a:ext cx="9144000" cy="2062599"/>
          </a:xfrm>
        </p:spPr>
        <p:txBody>
          <a:bodyPr>
            <a:normAutofit/>
          </a:bodyPr>
          <a:lstStyle/>
          <a:p>
            <a:r>
              <a:rPr lang="en-US" sz="3600" b="1" dirty="0"/>
              <a:t>MOVEMENT CONTROLS</a:t>
            </a:r>
          </a:p>
          <a:p>
            <a:r>
              <a:rPr lang="en-US" dirty="0"/>
              <a:t>The movement controls are the same as in the practice round. Use the </a:t>
            </a:r>
            <a:r>
              <a:rPr lang="en-US" b="1" dirty="0"/>
              <a:t>Up-Arrow to move forward</a:t>
            </a:r>
            <a:r>
              <a:rPr lang="en-US" dirty="0"/>
              <a:t>, and the </a:t>
            </a:r>
            <a:r>
              <a:rPr lang="en-US" b="1" dirty="0"/>
              <a:t>left</a:t>
            </a:r>
            <a:r>
              <a:rPr lang="en-US" dirty="0"/>
              <a:t> and </a:t>
            </a:r>
            <a:r>
              <a:rPr lang="en-US" b="1" dirty="0"/>
              <a:t>right arrow-keys</a:t>
            </a:r>
            <a:r>
              <a:rPr lang="en-US" dirty="0"/>
              <a:t> to </a:t>
            </a:r>
            <a:r>
              <a:rPr lang="en-US" b="1" dirty="0"/>
              <a:t>rotate</a:t>
            </a:r>
            <a:r>
              <a:rPr lang="en-US" dirty="0"/>
              <a:t>.</a:t>
            </a:r>
            <a:r>
              <a:rPr lang="en-US" b="1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BB7903-5AED-4A5E-9E3A-8ECC7F2C32B2}"/>
              </a:ext>
            </a:extLst>
          </p:cNvPr>
          <p:cNvGrpSpPr/>
          <p:nvPr/>
        </p:nvGrpSpPr>
        <p:grpSpPr>
          <a:xfrm>
            <a:off x="4069308" y="2792103"/>
            <a:ext cx="4053385" cy="2817974"/>
            <a:chOff x="4069308" y="3429000"/>
            <a:chExt cx="4053385" cy="2817974"/>
          </a:xfrm>
        </p:grpSpPr>
        <p:pic>
          <p:nvPicPr>
            <p:cNvPr id="11" name="Picture 2" descr="Image result for arrow keys keyboard">
              <a:extLst>
                <a:ext uri="{FF2B5EF4-FFF2-40B4-BE49-F238E27FC236}">
                  <a16:creationId xmlns:a16="http://schemas.microsoft.com/office/drawing/2014/main" id="{4A4E17FA-5C08-4188-8056-6C6BA927F7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0435" y="3575845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931F61-589B-4799-934B-275B6EF30B25}"/>
                </a:ext>
              </a:extLst>
            </p:cNvPr>
            <p:cNvSpPr txBox="1"/>
            <p:nvPr/>
          </p:nvSpPr>
          <p:spPr>
            <a:xfrm>
              <a:off x="5615282" y="3429000"/>
              <a:ext cx="9625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Move </a:t>
              </a:r>
              <a:br>
                <a:rPr lang="en-US" dirty="0">
                  <a:solidFill>
                    <a:schemeClr val="accent1"/>
                  </a:solidFill>
                </a:rPr>
              </a:br>
              <a:r>
                <a:rPr lang="en-US" dirty="0">
                  <a:solidFill>
                    <a:schemeClr val="accent1"/>
                  </a:solidFill>
                </a:rPr>
                <a:t>Forward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91A77D-1E2E-4B96-BF57-36C9373A1EE2}"/>
                </a:ext>
              </a:extLst>
            </p:cNvPr>
            <p:cNvSpPr txBox="1"/>
            <p:nvPr/>
          </p:nvSpPr>
          <p:spPr>
            <a:xfrm>
              <a:off x="4069308" y="5024458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Left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7D6FC9-2777-4538-ACF6-216EC769D206}"/>
                </a:ext>
              </a:extLst>
            </p:cNvPr>
            <p:cNvSpPr txBox="1"/>
            <p:nvPr/>
          </p:nvSpPr>
          <p:spPr>
            <a:xfrm>
              <a:off x="7323435" y="5015450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Right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F91F7-6AB1-45F4-B1CF-27977EF2D58E}"/>
              </a:ext>
            </a:extLst>
          </p:cNvPr>
          <p:cNvSpPr/>
          <p:nvPr/>
        </p:nvSpPr>
        <p:spPr>
          <a:xfrm>
            <a:off x="5696370" y="4274512"/>
            <a:ext cx="799258" cy="931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191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0C9B9-EB28-4B64-8460-7E63C35A0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4924"/>
            <a:ext cx="10515600" cy="20448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TOP-DOWN VIEW</a:t>
            </a:r>
          </a:p>
          <a:p>
            <a:pPr marL="0" indent="0" algn="ctr">
              <a:buNone/>
            </a:pPr>
            <a:r>
              <a:rPr lang="en-US" sz="2400" dirty="0"/>
              <a:t>While exploring the environment, you will be asked periodically to locate where you were from a top-down viewpoint like the picture below. 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37213-E306-4CF8-8B22-6B22CD5585CB}"/>
              </a:ext>
            </a:extLst>
          </p:cNvPr>
          <p:cNvSpPr txBox="1"/>
          <p:nvPr/>
        </p:nvSpPr>
        <p:spPr>
          <a:xfrm>
            <a:off x="539676" y="4737820"/>
            <a:ext cx="11425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</a:t>
            </a:r>
            <a:r>
              <a:rPr lang="en-US" sz="2400" b="1" dirty="0">
                <a:solidFill>
                  <a:srgbClr val="4A5957"/>
                </a:solidFill>
              </a:rPr>
              <a:t>grey triangle </a:t>
            </a:r>
            <a:r>
              <a:rPr lang="en-US" sz="2400" dirty="0"/>
              <a:t>in the middle shows the direction that you’re facing, and the controls are the same as the 3D environment. Move the </a:t>
            </a:r>
            <a:r>
              <a:rPr lang="en-US" sz="2400" b="1" dirty="0">
                <a:solidFill>
                  <a:srgbClr val="4A5957"/>
                </a:solidFill>
              </a:rPr>
              <a:t>grey triangle </a:t>
            </a:r>
            <a:r>
              <a:rPr lang="en-US" sz="2400" dirty="0"/>
              <a:t>to the last position you were in, in the 3D environment, and then press the </a:t>
            </a:r>
            <a:r>
              <a:rPr lang="en-US" sz="2400" b="1" dirty="0"/>
              <a:t>Spacebar</a:t>
            </a:r>
            <a:r>
              <a:rPr lang="en-US" sz="2400" dirty="0"/>
              <a:t>.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27126" y="6105012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005D5D-3F4C-43F8-9C4A-491DD0DAD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404" y="2120180"/>
            <a:ext cx="3917191" cy="22045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556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B419D1-CEA4-4D21-B3AC-C5697A71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654"/>
            <a:ext cx="10515600" cy="9265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When you’re ready, place your right hand on the </a:t>
            </a:r>
            <a:r>
              <a:rPr lang="en-US" b="1" dirty="0"/>
              <a:t>arrow keys </a:t>
            </a:r>
            <a:r>
              <a:rPr lang="en-US" dirty="0"/>
              <a:t>and press the </a:t>
            </a:r>
            <a:r>
              <a:rPr lang="en-US" b="1" dirty="0"/>
              <a:t>Spacebar</a:t>
            </a:r>
            <a:r>
              <a:rPr lang="en-US" dirty="0"/>
              <a:t>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0766C1-2846-4ABE-89DE-DA2D914D1CF9}"/>
              </a:ext>
            </a:extLst>
          </p:cNvPr>
          <p:cNvGrpSpPr/>
          <p:nvPr/>
        </p:nvGrpSpPr>
        <p:grpSpPr>
          <a:xfrm>
            <a:off x="3055230" y="3092498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6F7BE81-98BC-40AC-97EA-E390D7B3FAF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63E58290-2CDE-4DC6-BF37-D21C30098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8A02BCD-2805-458F-B69C-527FDEEBAA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29547855-D3C9-473C-A45D-D8ED685A49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50972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18557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092F-3C3B-45DB-8EB9-2159C0C8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Explore The Environment!</a:t>
            </a:r>
          </a:p>
        </p:txBody>
      </p:sp>
      <p:pic>
        <p:nvPicPr>
          <p:cNvPr id="6" name="Graphic 5" descr="Map with pin">
            <a:extLst>
              <a:ext uri="{FF2B5EF4-FFF2-40B4-BE49-F238E27FC236}">
                <a16:creationId xmlns:a16="http://schemas.microsoft.com/office/drawing/2014/main" id="{42FBC949-A5E8-4B11-96F4-0CE4D113D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439" y="95765"/>
            <a:ext cx="1809725" cy="1809725"/>
          </a:xfrm>
          <a:prstGeom prst="rect">
            <a:avLst/>
          </a:prstGeom>
        </p:spPr>
      </p:pic>
      <p:pic>
        <p:nvPicPr>
          <p:cNvPr id="8" name="Graphic 7" descr="Map with pin">
            <a:extLst>
              <a:ext uri="{FF2B5EF4-FFF2-40B4-BE49-F238E27FC236}">
                <a16:creationId xmlns:a16="http://schemas.microsoft.com/office/drawing/2014/main" id="{3C883705-B0FC-4CDB-9808-8A486B626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9620" y="4847156"/>
            <a:ext cx="1809725" cy="1809725"/>
          </a:xfrm>
          <a:prstGeom prst="rect">
            <a:avLst/>
          </a:prstGeom>
        </p:spPr>
      </p:pic>
      <p:pic>
        <p:nvPicPr>
          <p:cNvPr id="10" name="Graphic 9" descr="Compass">
            <a:extLst>
              <a:ext uri="{FF2B5EF4-FFF2-40B4-BE49-F238E27FC236}">
                <a16:creationId xmlns:a16="http://schemas.microsoft.com/office/drawing/2014/main" id="{3049A949-9015-43A5-8305-349512EA9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7297" y="293442"/>
            <a:ext cx="1414370" cy="1414370"/>
          </a:xfrm>
          <a:prstGeom prst="rect">
            <a:avLst/>
          </a:prstGeom>
        </p:spPr>
      </p:pic>
      <p:pic>
        <p:nvPicPr>
          <p:cNvPr id="11" name="Graphic 10" descr="Compass">
            <a:extLst>
              <a:ext uri="{FF2B5EF4-FFF2-40B4-BE49-F238E27FC236}">
                <a16:creationId xmlns:a16="http://schemas.microsoft.com/office/drawing/2014/main" id="{9389F839-74D5-4DE0-ADA3-761F34607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116" y="5044833"/>
            <a:ext cx="1414370" cy="141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9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7472"/>
            <a:ext cx="10515600" cy="2343056"/>
          </a:xfrm>
        </p:spPr>
        <p:txBody>
          <a:bodyPr>
            <a:normAutofit/>
          </a:bodyPr>
          <a:lstStyle/>
          <a:p>
            <a:pPr algn="ctr"/>
            <a:r>
              <a:rPr lang="en-US" sz="11500" b="1" dirty="0"/>
              <a:t>Great Work!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E8B83-7E5A-40E4-BE07-BDDEAAF38097}"/>
              </a:ext>
            </a:extLst>
          </p:cNvPr>
          <p:cNvSpPr txBox="1"/>
          <p:nvPr/>
        </p:nvSpPr>
        <p:spPr>
          <a:xfrm>
            <a:off x="3824624" y="5656542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656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943CA7-EA74-43C7-824A-BDF80CDAD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732" y="2344947"/>
            <a:ext cx="5340485" cy="29952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999" y="93696"/>
            <a:ext cx="10900000" cy="31901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900" b="1" dirty="0"/>
              <a:t>BONUS PAY: </a:t>
            </a:r>
            <a:r>
              <a:rPr lang="en-US" sz="3900" dirty="0"/>
              <a:t>FINDING MONEY</a:t>
            </a:r>
          </a:p>
          <a:p>
            <a:pPr marL="0" indent="0" algn="ctr">
              <a:buNone/>
            </a:pPr>
            <a:r>
              <a:rPr lang="en-US" sz="2400" dirty="0"/>
              <a:t>Now let’s collect money!! Just like in the practice section, the money will be invisible but when you find it you will hear a </a:t>
            </a:r>
            <a:r>
              <a:rPr lang="en-US" sz="2400" b="1" dirty="0"/>
              <a:t>collection sound </a:t>
            </a:r>
            <a:r>
              <a:rPr lang="en-US" sz="2400" dirty="0"/>
              <a:t>and it will be added to the  </a:t>
            </a:r>
            <a:r>
              <a:rPr lang="en-US" sz="2400" b="1" dirty="0">
                <a:solidFill>
                  <a:srgbClr val="FF0000"/>
                </a:solidFill>
              </a:rPr>
              <a:t>Money </a:t>
            </a:r>
            <a:r>
              <a:rPr lang="en-US" altLang="zh-CN" sz="2400" b="1" dirty="0">
                <a:solidFill>
                  <a:srgbClr val="FF0000"/>
                </a:solidFill>
              </a:rPr>
              <a:t>Collected total </a:t>
            </a:r>
            <a:r>
              <a:rPr lang="en-US" sz="2400" dirty="0"/>
              <a:t>at the top of the screen.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45879" y="5932774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pic>
        <p:nvPicPr>
          <p:cNvPr id="20" name="Graphic 19" descr="Volume">
            <a:extLst>
              <a:ext uri="{FF2B5EF4-FFF2-40B4-BE49-F238E27FC236}">
                <a16:creationId xmlns:a16="http://schemas.microsoft.com/office/drawing/2014/main" id="{9ACC0D04-C18E-4F48-851B-1BF5106C7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5024" y="41802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10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C0F8-5600-4D8B-A02D-D6C1043B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You should hear a </a:t>
            </a:r>
            <a:r>
              <a:rPr lang="en-US" b="1" dirty="0"/>
              <a:t>coin sound </a:t>
            </a:r>
            <a:r>
              <a:rPr lang="en-US" dirty="0"/>
              <a:t>every time you collect money. </a:t>
            </a:r>
          </a:p>
        </p:txBody>
      </p:sp>
      <p:pic>
        <p:nvPicPr>
          <p:cNvPr id="5" name="Content Placeholder 4" descr="Headphones">
            <a:extLst>
              <a:ext uri="{FF2B5EF4-FFF2-40B4-BE49-F238E27FC236}">
                <a16:creationId xmlns:a16="http://schemas.microsoft.com/office/drawing/2014/main" id="{BAC4AA59-684F-40DD-B59D-4D2F59E87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818" y="1302530"/>
            <a:ext cx="3186363" cy="31863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A63355-E0E1-4CB2-A82C-3125CB97D2B3}"/>
              </a:ext>
            </a:extLst>
          </p:cNvPr>
          <p:cNvSpPr/>
          <p:nvPr/>
        </p:nvSpPr>
        <p:spPr>
          <a:xfrm>
            <a:off x="556589" y="4223435"/>
            <a:ext cx="109021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Let’s make sure everything is working correctly! Keep moving around the environment until you collect </a:t>
            </a:r>
            <a:r>
              <a:rPr lang="en-US" sz="3200" b="1" dirty="0">
                <a:solidFill>
                  <a:schemeClr val="accent6"/>
                </a:solidFill>
              </a:rPr>
              <a:t>$0.25 </a:t>
            </a:r>
            <a:r>
              <a:rPr lang="en-US" sz="3200" dirty="0"/>
              <a:t>worth of money! Feel free to adjust your volume as necessary!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B7FBE-DA42-44BB-BBEC-0A9E70175862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027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821</Words>
  <Application>Microsoft Office PowerPoint</Application>
  <PresentationFormat>Widescreen</PresentationFormat>
  <Paragraphs>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Section 2: BONUS PAY!</vt:lpstr>
      <vt:lpstr>BONUS PAY: Explore the Environment</vt:lpstr>
      <vt:lpstr>PowerPoint Presentation</vt:lpstr>
      <vt:lpstr>PowerPoint Presentation</vt:lpstr>
      <vt:lpstr>PowerPoint Presentation</vt:lpstr>
      <vt:lpstr>Explore The Environment!</vt:lpstr>
      <vt:lpstr>Great Work! </vt:lpstr>
      <vt:lpstr>PowerPoint Presentation</vt:lpstr>
      <vt:lpstr>You should hear a coin sound every time you collect money. </vt:lpstr>
      <vt:lpstr>PowerPoint Presentation</vt:lpstr>
      <vt:lpstr>PowerPoint Presentation</vt:lpstr>
      <vt:lpstr>PowerPoint Presentation</vt:lpstr>
      <vt:lpstr>PowerPoint Presentation</vt:lpstr>
      <vt:lpstr>Search For Money!</vt:lpstr>
      <vt:lpstr>Search For Money! NO FEEDBACK</vt:lpstr>
      <vt:lpstr>Break Time!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Kyle Nealy</dc:creator>
  <cp:lastModifiedBy>Kyle Nealy</cp:lastModifiedBy>
  <cp:revision>68</cp:revision>
  <dcterms:created xsi:type="dcterms:W3CDTF">2020-01-09T14:24:19Z</dcterms:created>
  <dcterms:modified xsi:type="dcterms:W3CDTF">2020-05-09T20:38:59Z</dcterms:modified>
</cp:coreProperties>
</file>