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1" r:id="rId3"/>
    <p:sldId id="289" r:id="rId4"/>
    <p:sldId id="277" r:id="rId5"/>
    <p:sldId id="278" r:id="rId6"/>
    <p:sldId id="258" r:id="rId7"/>
    <p:sldId id="271" r:id="rId8"/>
    <p:sldId id="282" r:id="rId9"/>
    <p:sldId id="262" r:id="rId10"/>
    <p:sldId id="279" r:id="rId11"/>
    <p:sldId id="264" r:id="rId12"/>
    <p:sldId id="280" r:id="rId13"/>
    <p:sldId id="292" r:id="rId14"/>
    <p:sldId id="281" r:id="rId15"/>
    <p:sldId id="295" r:id="rId16"/>
    <p:sldId id="286" r:id="rId17"/>
    <p:sldId id="266" r:id="rId18"/>
    <p:sldId id="269" r:id="rId19"/>
    <p:sldId id="287" r:id="rId20"/>
    <p:sldId id="285" r:id="rId21"/>
    <p:sldId id="275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D08"/>
    <a:srgbClr val="5C739C"/>
    <a:srgbClr val="FC0107"/>
    <a:srgbClr val="FD6666"/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72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Welcome to experiment!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43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experiment will take you </a:t>
            </a:r>
            <a:r>
              <a:rPr lang="en-US" b="1" dirty="0">
                <a:solidFill>
                  <a:srgbClr val="FF0000"/>
                </a:solidFill>
              </a:rPr>
              <a:t>1.5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2 hours</a:t>
            </a:r>
            <a:r>
              <a:rPr lang="en-US" dirty="0"/>
              <a:t>, including multiple breaks.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IMPORTANT before starting, make sure: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You will </a:t>
            </a:r>
            <a:r>
              <a:rPr lang="en-US" sz="2800" b="1" dirty="0">
                <a:solidFill>
                  <a:srgbClr val="FC0107"/>
                </a:solidFill>
              </a:rPr>
              <a:t>NOT</a:t>
            </a:r>
            <a:r>
              <a:rPr lang="en-US" sz="2800" dirty="0"/>
              <a:t> be distracted within the next </a:t>
            </a:r>
            <a:r>
              <a:rPr lang="en-US" sz="2800" b="1" dirty="0"/>
              <a:t>2 hours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Your cell phone is </a:t>
            </a:r>
            <a:r>
              <a:rPr lang="en-US" sz="2800" b="1" dirty="0"/>
              <a:t>turned off</a:t>
            </a:r>
          </a:p>
          <a:p>
            <a:pPr marL="1371600" lvl="2" indent="-457200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r>
              <a:rPr lang="en-US" sz="3600" dirty="0"/>
              <a:t>Please confirm with the experimenter that you have entered the correct participant ID before pressing the </a:t>
            </a:r>
            <a:r>
              <a:rPr lang="en-US" sz="3600" b="1" dirty="0"/>
              <a:t>Start Experiment </a:t>
            </a:r>
            <a:r>
              <a:rPr lang="en-US" sz="3600" dirty="0"/>
              <a:t>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7679F-575D-4FB2-9E83-751E4377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80" y="2343345"/>
            <a:ext cx="6466565" cy="3609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5" y="107900"/>
            <a:ext cx="12027877" cy="3233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PRACTICE: </a:t>
            </a:r>
            <a:r>
              <a:rPr lang="en-US" sz="60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you will practice finding money!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Money </a:t>
            </a:r>
            <a:r>
              <a:rPr lang="en-US" altLang="zh-CN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Collected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b="1" dirty="0"/>
              <a:t> </a:t>
            </a:r>
            <a:r>
              <a:rPr lang="en-US" sz="2400" dirty="0"/>
              <a:t>which you’ll see at the top of your screen. </a:t>
            </a:r>
          </a:p>
        </p:txBody>
      </p: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3690686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Feel free to adjust your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3"/>
            <a:ext cx="11034619" cy="30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Now that you know how to find money,  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On each round, you will be placed into the environment at a random location and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FBDE6-389C-44C7-BAC9-BA859230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89" y="2944362"/>
            <a:ext cx="5223420" cy="2915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3"/>
            <a:ext cx="11034619" cy="30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18" y="2453676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56133" y="3526139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F53AE-728E-4F78-B827-73F0D1F6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24" y="2508658"/>
            <a:ext cx="3826042" cy="2135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AEA6F-8117-4E6C-BD4B-0B0B9C60956D}"/>
              </a:ext>
            </a:extLst>
          </p:cNvPr>
          <p:cNvCxnSpPr/>
          <p:nvPr/>
        </p:nvCxnSpPr>
        <p:spPr>
          <a:xfrm flipH="1">
            <a:off x="9274629" y="2109849"/>
            <a:ext cx="665018" cy="49084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64BDEF-CE99-4D3E-9DF7-DE2328C23EE6}"/>
              </a:ext>
            </a:extLst>
          </p:cNvPr>
          <p:cNvSpPr txBox="1"/>
          <p:nvPr/>
        </p:nvSpPr>
        <p:spPr>
          <a:xfrm>
            <a:off x="1444277" y="4997412"/>
            <a:ext cx="9303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round, </a:t>
            </a:r>
          </a:p>
          <a:p>
            <a:pPr algn="ctr"/>
            <a:r>
              <a:rPr lang="en-US" sz="2400" dirty="0"/>
              <a:t>so try to collect as much as possible!</a:t>
            </a:r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105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</a:t>
            </a:r>
            <a:r>
              <a:rPr lang="en-US" sz="3600" dirty="0"/>
              <a:t> MONEY COLLECTION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899038" y="2297498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-1" y="455687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still be collecting money, but you won’t know how much you collected on these rounds until the end of the Experiment!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Feedback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9F585-1936-4E02-B003-0788A370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00" y="2297498"/>
            <a:ext cx="3525253" cy="195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4D102-6692-4A4D-9ED5-716D2B34E6B0}"/>
              </a:ext>
            </a:extLst>
          </p:cNvPr>
          <p:cNvCxnSpPr>
            <a:cxnSpLocks/>
          </p:cNvCxnSpPr>
          <p:nvPr/>
        </p:nvCxnSpPr>
        <p:spPr>
          <a:xfrm>
            <a:off x="8126680" y="1975879"/>
            <a:ext cx="360416" cy="35168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F4ED1-D923-4A02-9F60-115F95179E45}"/>
              </a:ext>
            </a:extLst>
          </p:cNvPr>
          <p:cNvSpPr txBox="1"/>
          <p:nvPr/>
        </p:nvSpPr>
        <p:spPr>
          <a:xfrm>
            <a:off x="3704902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8668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Let’s try doing a </a:t>
            </a:r>
            <a:r>
              <a:rPr lang="en-US" b="1" dirty="0"/>
              <a:t>Feedback Round </a:t>
            </a:r>
            <a:r>
              <a:rPr lang="en-US" dirty="0"/>
              <a:t>and a </a:t>
            </a:r>
            <a:r>
              <a:rPr lang="en-US" b="1" dirty="0"/>
              <a:t>No Feedback Round</a:t>
            </a:r>
            <a:r>
              <a:rPr lang="en-US" dirty="0"/>
              <a:t> together!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90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580"/>
            <a:ext cx="12192000" cy="3675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 on your own!</a:t>
            </a:r>
          </a:p>
          <a:p>
            <a:pPr marL="0" indent="0" algn="ctr">
              <a:buNone/>
            </a:pPr>
            <a:r>
              <a:rPr lang="en-US" sz="2400" dirty="0"/>
              <a:t>Do you have any questions about the </a:t>
            </a:r>
            <a:r>
              <a:rPr lang="en-US" sz="2400" b="1" dirty="0"/>
              <a:t>Feedback</a:t>
            </a:r>
            <a:r>
              <a:rPr lang="en-US" sz="2400" dirty="0"/>
              <a:t> and </a:t>
            </a:r>
            <a:r>
              <a:rPr lang="en-US" sz="2400" b="1" dirty="0"/>
              <a:t>No Feedback </a:t>
            </a:r>
            <a:r>
              <a:rPr lang="en-US" sz="2400" dirty="0"/>
              <a:t>rounds?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You will now complete several </a:t>
            </a:r>
            <a:r>
              <a:rPr lang="en-US" sz="2400" b="1" dirty="0"/>
              <a:t>Feedback </a:t>
            </a:r>
            <a:r>
              <a:rPr lang="en-US" sz="2400" dirty="0"/>
              <a:t>and </a:t>
            </a:r>
            <a:r>
              <a:rPr lang="en-US" sz="2400" b="1" dirty="0"/>
              <a:t>No Feedback </a:t>
            </a:r>
            <a:r>
              <a:rPr lang="en-US" sz="2400" dirty="0"/>
              <a:t>rounds on your own. </a:t>
            </a:r>
            <a:r>
              <a:rPr lang="en-US" altLang="zh-CN" sz="2400" b="1" dirty="0"/>
              <a:t>Remember,</a:t>
            </a:r>
            <a:r>
              <a:rPr lang="en-US" altLang="zh-CN" sz="2400" dirty="0"/>
              <a:t> the better you do during these </a:t>
            </a:r>
            <a:r>
              <a:rPr lang="en-US" altLang="zh-CN" sz="2400" b="1" dirty="0"/>
              <a:t>PRACTICE </a:t>
            </a:r>
            <a:r>
              <a:rPr lang="en-US" altLang="zh-CN" sz="2400" dirty="0"/>
              <a:t>rounds, the better you will do in </a:t>
            </a:r>
            <a:r>
              <a:rPr lang="en-US" altLang="zh-CN" sz="2400" b="1" dirty="0"/>
              <a:t>BONUS PAY </a:t>
            </a:r>
            <a:r>
              <a:rPr lang="en-US" altLang="zh-CN" sz="2400" dirty="0"/>
              <a:t>section where you’ll get to keep all the money you collect!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41" y="6164951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26" name="Picture 2" descr="Image result for practice">
            <a:extLst>
              <a:ext uri="{FF2B5EF4-FFF2-40B4-BE49-F238E27FC236}">
                <a16:creationId xmlns:a16="http://schemas.microsoft.com/office/drawing/2014/main" id="{062B155C-ED25-4874-AD39-6D6C3C42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8" y="2951179"/>
            <a:ext cx="4660304" cy="2161997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72F656-A259-4B6B-88C9-B0F0A1133651}"/>
              </a:ext>
            </a:extLst>
          </p:cNvPr>
          <p:cNvSpPr/>
          <p:nvPr/>
        </p:nvSpPr>
        <p:spPr>
          <a:xfrm>
            <a:off x="0" y="54367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 the end of this section you will be instructed to notify the experimenter, any last questions?</a:t>
            </a:r>
          </a:p>
        </p:txBody>
      </p:sp>
    </p:spTree>
    <p:extLst>
      <p:ext uri="{BB962C8B-B14F-4D97-AF65-F5344CB8AC3E}">
        <p14:creationId xmlns:p14="http://schemas.microsoft.com/office/powerpoint/2010/main" val="382983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PRACTICE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BONUS PAY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/>
              <a:t>Experiment </a:t>
            </a:r>
            <a:r>
              <a:rPr lang="en-US" sz="3000" dirty="0"/>
              <a:t>Survey</a:t>
            </a:r>
          </a:p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8535" y="6207518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Experiment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experiment has </a:t>
            </a:r>
            <a:r>
              <a:rPr lang="en-US" b="1" dirty="0"/>
              <a:t>4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money collected in this round you will keep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The Trophy – </a:t>
            </a:r>
            <a:r>
              <a:rPr lang="en-US" dirty="0"/>
              <a:t>Locate the trophy as fast as you 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Experiment Survey – </a:t>
            </a:r>
            <a:r>
              <a:rPr lang="en-US" dirty="0"/>
              <a:t>Tell us what you thought about the experiment 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To earn the most </a:t>
            </a:r>
            <a:r>
              <a:rPr lang="en-US" b="1" dirty="0">
                <a:solidFill>
                  <a:srgbClr val="FF0000"/>
                </a:solidFill>
              </a:rPr>
              <a:t>bonus pay, </a:t>
            </a:r>
            <a:r>
              <a:rPr lang="en-US" dirty="0">
                <a:solidFill>
                  <a:srgbClr val="FF0000"/>
                </a:solidFill>
              </a:rPr>
              <a:t>make sure to listen to each instruction carefully and don’t be afraid to ask questions if you need clarification!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3011" y="2785961"/>
            <a:ext cx="5365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three slides below are for the version with threshold. You can ignore them for now.  </a:t>
            </a:r>
          </a:p>
        </p:txBody>
      </p:sp>
    </p:spTree>
    <p:extLst>
      <p:ext uri="{BB962C8B-B14F-4D97-AF65-F5344CB8AC3E}">
        <p14:creationId xmlns:p14="http://schemas.microsoft.com/office/powerpoint/2010/main" val="206148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26"/>
            <a:ext cx="10515600" cy="2044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 You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out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 </a:t>
            </a:r>
            <a:r>
              <a:rPr lang="en-US" altLang="zh-CN" sz="2400" dirty="0"/>
              <a:t>rounds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proceed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phase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experiment.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money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sz="2400" dirty="0"/>
              <a:t>collect you will receive as a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667" y="2402052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1221920" y="4413565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You reached the threshold!</a:t>
            </a:r>
          </a:p>
          <a:p>
            <a:pPr marL="0" indent="0" algn="ctr">
              <a:buNone/>
            </a:pPr>
            <a:endParaRPr lang="en-CA" sz="3200" dirty="0"/>
          </a:p>
          <a:p>
            <a:pPr marL="0" indent="0" algn="ctr">
              <a:buNone/>
            </a:pPr>
            <a:r>
              <a:rPr lang="en-CA" sz="3200" dirty="0"/>
              <a:t>Please notify the Experimenter.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6FC21-FCE5-A746-8D47-5803E2AD7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"/>
          <a:stretch/>
        </p:blipFill>
        <p:spPr>
          <a:xfrm>
            <a:off x="3285089" y="0"/>
            <a:ext cx="6114943" cy="4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0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1135380" y="4017546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Unfortunately, you didn't reach threshold.</a:t>
            </a:r>
          </a:p>
          <a:p>
            <a:pPr marL="0" indent="0" algn="ctr">
              <a:buNone/>
            </a:pPr>
            <a:endParaRPr lang="en-CA" sz="3200" dirty="0"/>
          </a:p>
          <a:p>
            <a:pPr marL="0" indent="0" algn="ctr">
              <a:buNone/>
            </a:pPr>
            <a:r>
              <a:rPr lang="en-CA" sz="3200" dirty="0"/>
              <a:t>Please notify the Experimenter.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27832-B2F1-B64B-B91D-FA0F0D8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0" b="90900" l="9100" r="90700">
                        <a14:foregroundMark x1="61600" y1="10100" x2="46200" y2="9100"/>
                        <a14:foregroundMark x1="46200" y1="9100" x2="39800" y2="10100"/>
                        <a14:foregroundMark x1="9100" y1="62400" x2="10300" y2="47100"/>
                        <a14:foregroundMark x1="10300" y1="47100" x2="12300" y2="42900"/>
                        <a14:foregroundMark x1="63800" y1="89600" x2="41400" y2="90900"/>
                        <a14:foregroundMark x1="41400" y1="90900" x2="41400" y2="90900"/>
                        <a14:foregroundMark x1="87500" y1="37600" x2="90700" y2="51400"/>
                        <a14:foregroundMark x1="90700" y1="51400" x2="907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868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1: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643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learn how to navigate a virtual environment and how to find money within it.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this </a:t>
            </a:r>
            <a:r>
              <a:rPr lang="en-US" b="1" dirty="0"/>
              <a:t>Practice Section</a:t>
            </a:r>
            <a:r>
              <a:rPr lang="en-US" dirty="0"/>
              <a:t> to learn as much as possible about collecting money. This will help you to earn the most </a:t>
            </a:r>
            <a:r>
              <a:rPr lang="en-US" b="1" dirty="0"/>
              <a:t>Bonus Pay </a:t>
            </a:r>
            <a:r>
              <a:rPr lang="en-US" dirty="0"/>
              <a:t>in the next</a:t>
            </a:r>
            <a:r>
              <a:rPr lang="en-US" b="1" dirty="0"/>
              <a:t> Section</a:t>
            </a:r>
            <a:r>
              <a:rPr lang="en-US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374"/>
            <a:ext cx="12192000" cy="942743"/>
          </a:xfrm>
        </p:spPr>
        <p:txBody>
          <a:bodyPr>
            <a:normAutofit/>
          </a:bodyPr>
          <a:lstStyle/>
          <a:p>
            <a:r>
              <a:rPr lang="en-US" b="1" dirty="0"/>
              <a:t>Practice</a:t>
            </a:r>
            <a:r>
              <a:rPr lang="en-US" dirty="0"/>
              <a:t>: Exploring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1234222"/>
            <a:ext cx="12063046" cy="1854923"/>
          </a:xfrm>
        </p:spPr>
        <p:txBody>
          <a:bodyPr>
            <a:normAutofit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988004" y="3361196"/>
            <a:ext cx="5873392" cy="2474630"/>
            <a:chOff x="1067783" y="3361196"/>
            <a:chExt cx="5873392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8640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46140" y="61078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CD27A-81E9-4776-9ACA-8E3C831C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24" y="3361195"/>
            <a:ext cx="4418982" cy="2474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move around the environment, you can </a:t>
            </a:r>
            <a:r>
              <a:rPr lang="en-US" b="1" dirty="0">
                <a:solidFill>
                  <a:srgbClr val="FC0107"/>
                </a:solidFill>
              </a:rPr>
              <a:t>ONLY</a:t>
            </a:r>
            <a:r>
              <a:rPr lang="en-US" dirty="0"/>
              <a:t>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9FCC8-4428-48D8-8EBF-41B1CF03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4" y="1938196"/>
            <a:ext cx="4591050" cy="2573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65596" y="4652889"/>
            <a:ext cx="1142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</a:t>
            </a:r>
            <a:r>
              <a:rPr lang="en-US" sz="2400" b="1" dirty="0"/>
              <a:t>last position you were in</a:t>
            </a:r>
            <a:r>
              <a:rPr lang="en-US" sz="2400" dirty="0"/>
              <a:t>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 This might be difficult at first, but you will get better at it each time!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04903" y="626425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2D7575-5FCB-49D0-B849-0440FAE5319B}"/>
              </a:ext>
            </a:extLst>
          </p:cNvPr>
          <p:cNvCxnSpPr>
            <a:cxnSpLocks/>
          </p:cNvCxnSpPr>
          <p:nvPr/>
        </p:nvCxnSpPr>
        <p:spPr>
          <a:xfrm flipV="1">
            <a:off x="2098261" y="3224948"/>
            <a:ext cx="4092989" cy="1514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1087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Welcome to experiment!</vt:lpstr>
      <vt:lpstr>Experiment Overview</vt:lpstr>
      <vt:lpstr>Section 1: Practice!</vt:lpstr>
      <vt:lpstr>Practice: Exploring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140</cp:revision>
  <dcterms:created xsi:type="dcterms:W3CDTF">2020-01-09T14:24:19Z</dcterms:created>
  <dcterms:modified xsi:type="dcterms:W3CDTF">2020-05-09T20:38:09Z</dcterms:modified>
</cp:coreProperties>
</file>