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8" r:id="rId5"/>
    <p:sldId id="273" r:id="rId6"/>
    <p:sldId id="259" r:id="rId7"/>
    <p:sldId id="270" r:id="rId8"/>
    <p:sldId id="262" r:id="rId9"/>
    <p:sldId id="279" r:id="rId10"/>
    <p:sldId id="264" r:id="rId11"/>
    <p:sldId id="280" r:id="rId12"/>
    <p:sldId id="281" r:id="rId13"/>
    <p:sldId id="282" r:id="rId14"/>
    <p:sldId id="266" r:id="rId15"/>
    <p:sldId id="269"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553"/>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6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9796-9316-426F-95EC-63106F5B0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95529E-4C3F-4C87-9FF0-BD85DB749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C3EC74-F5B8-4A6B-AB1B-BFC2683C5A33}"/>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EA42288F-51E8-41A0-BFF7-395732F19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C1DED-9345-46C8-BEEE-64D3838074B3}"/>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1291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F1FC-277B-4E25-88AC-8ABEDC52D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D02E8-5F26-483F-9D52-86E83CE2C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7CF07-1737-471F-9A4E-0913595107DF}"/>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ACD229F5-9680-4D82-890E-F7696684D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BCEC0-28D1-4068-8B9A-ABA499E2629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124795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AFA7B-F839-424A-B233-E543A5980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93F56-889D-4A95-9686-DE117C37A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61FAF-754C-4EFC-8314-040950AD1671}"/>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E6F00F47-B3E5-491C-94D8-F8941FC97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4305C-A53A-48B7-9525-029853A0E1A5}"/>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81592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32B3-BFB4-4945-86A6-10BF60279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2E197-6E6C-4ACA-8C76-BEBC63689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BDF7-361D-44D9-97C1-00B2E603A7A4}"/>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587A8E63-4202-4F87-958C-13F2C561C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970BB-6348-4621-A662-E93D7EAFDC0A}"/>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992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D5E3-2B6F-43EF-9044-C32F1467E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D40049-0927-4A5C-9080-5395B5C80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932CA-379F-41C3-BE42-A006CA8BD103}"/>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BBFFAABF-DE68-4C29-A831-6F3736B7A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9AAFA-D4A8-4F25-9AE3-63459D513FE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40876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2712-83DA-4FDE-81E9-D67F9AEB2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BF926-9738-4D2D-9E2D-53F1EC7C6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264D8-68B0-4927-A7CF-ABEE75C7A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450C1-6A8E-40D5-BB18-E2E9283ECE25}"/>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6" name="Footer Placeholder 5">
            <a:extLst>
              <a:ext uri="{FF2B5EF4-FFF2-40B4-BE49-F238E27FC236}">
                <a16:creationId xmlns:a16="http://schemas.microsoft.com/office/drawing/2014/main" id="{9E8960E5-B985-4847-8103-C7E0FD616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E14AC-87ED-457C-87CF-8800202279B2}"/>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205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0E63-EB86-45C6-805A-63FBB35D3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092B7-FF3C-44B2-995E-001E29738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B30BF-54FB-4BDC-8A0B-96E9D2FF60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3EAC2-ED4B-4095-A4CC-B719CC23B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570CB-BD03-47A7-B680-991F3D625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02683-BDE6-4302-8D24-AE40B6926453}"/>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8" name="Footer Placeholder 7">
            <a:extLst>
              <a:ext uri="{FF2B5EF4-FFF2-40B4-BE49-F238E27FC236}">
                <a16:creationId xmlns:a16="http://schemas.microsoft.com/office/drawing/2014/main" id="{F72A7A48-72D9-447E-8188-7BAFB6F3AC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83B1D-05E2-44BD-BF25-2F67940F631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6720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6505-7150-4EB4-8828-D758249822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70F59E-36CD-472A-A918-B5B1FD434A4C}"/>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4" name="Footer Placeholder 3">
            <a:extLst>
              <a:ext uri="{FF2B5EF4-FFF2-40B4-BE49-F238E27FC236}">
                <a16:creationId xmlns:a16="http://schemas.microsoft.com/office/drawing/2014/main" id="{280A6B45-7C6D-44C5-9FB4-0224BF7D0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DEBE3-1D90-4DD0-9396-953CF07BEA9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87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3C5C3-0440-4EAF-927C-A04F7DE5C09F}"/>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3" name="Footer Placeholder 2">
            <a:extLst>
              <a:ext uri="{FF2B5EF4-FFF2-40B4-BE49-F238E27FC236}">
                <a16:creationId xmlns:a16="http://schemas.microsoft.com/office/drawing/2014/main" id="{C6EE54B4-1D98-4B18-953F-E497F3659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88A15-27AF-454B-9788-4102D4F0CEB9}"/>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99735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4300-415A-476D-9D22-A0415317F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3F330-ED97-49B4-8EF7-3F122B7DC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CA2DF-8067-4F44-B874-DE8CD808B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D1285-FD25-4A24-B4FF-849D010341B4}"/>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6" name="Footer Placeholder 5">
            <a:extLst>
              <a:ext uri="{FF2B5EF4-FFF2-40B4-BE49-F238E27FC236}">
                <a16:creationId xmlns:a16="http://schemas.microsoft.com/office/drawing/2014/main" id="{20442A1C-1177-48BE-B636-C1C024BC6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713E4-EA49-4189-AAC8-64F3B047ABBC}"/>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0727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15BC-277B-4F23-A00D-BDD4D49D7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6067E-E5B6-494F-A124-2E072EF6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0162B-2262-4785-BAC0-76733E63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53D0C-D130-4DAA-8D90-27E5535638C0}"/>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6" name="Footer Placeholder 5">
            <a:extLst>
              <a:ext uri="{FF2B5EF4-FFF2-40B4-BE49-F238E27FC236}">
                <a16:creationId xmlns:a16="http://schemas.microsoft.com/office/drawing/2014/main" id="{BB11CE72-7CC6-4638-AD5E-690427D74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C149E-A51F-4F40-B94D-FF0535D5C327}"/>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9624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83275-164B-410A-B049-31F1FC648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7C43D-7D90-43DB-B541-947AA1DD4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1FDA0-BA1A-4CE3-A8A3-604966E285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7F65C214-5A12-4A29-9CFB-B487B7BEB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BBE98-DE89-44B9-BED2-8488CE5C5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A59E6-3C9B-4E3F-874D-8A593217AB00}" type="slidenum">
              <a:rPr lang="en-US" smtClean="0"/>
              <a:t>‹#›</a:t>
            </a:fld>
            <a:endParaRPr lang="en-US"/>
          </a:p>
        </p:txBody>
      </p:sp>
    </p:spTree>
    <p:extLst>
      <p:ext uri="{BB962C8B-B14F-4D97-AF65-F5344CB8AC3E}">
        <p14:creationId xmlns:p14="http://schemas.microsoft.com/office/powerpoint/2010/main" val="101696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DC18-37CA-4DD6-9BB9-6160ED6E9BFE}"/>
              </a:ext>
            </a:extLst>
          </p:cNvPr>
          <p:cNvSpPr>
            <a:spLocks noGrp="1"/>
          </p:cNvSpPr>
          <p:nvPr>
            <p:ph type="ctrTitle"/>
          </p:nvPr>
        </p:nvSpPr>
        <p:spPr>
          <a:xfrm>
            <a:off x="1524000" y="220374"/>
            <a:ext cx="9144000" cy="942743"/>
          </a:xfrm>
        </p:spPr>
        <p:txBody>
          <a:bodyPr/>
          <a:lstStyle/>
          <a:p>
            <a:r>
              <a:rPr lang="en-US" dirty="0"/>
              <a:t>Welcome!</a:t>
            </a:r>
          </a:p>
        </p:txBody>
      </p:sp>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65314" y="1457689"/>
            <a:ext cx="12063046" cy="1546761"/>
          </a:xfrm>
        </p:spPr>
        <p:txBody>
          <a:bodyPr>
            <a:normAutofit/>
          </a:bodyPr>
          <a:lstStyle/>
          <a:p>
            <a:r>
              <a:rPr lang="en-US" dirty="0"/>
              <a:t>In this first section of the experiment your job is to explore the 3D environment pictured below. On each </a:t>
            </a:r>
            <a:r>
              <a:rPr lang="en-US" b="1" dirty="0"/>
              <a:t>Explore Round </a:t>
            </a:r>
            <a:r>
              <a:rPr lang="en-US" dirty="0"/>
              <a:t>you will see the </a:t>
            </a:r>
            <a:r>
              <a:rPr lang="en-US" b="1" dirty="0">
                <a:solidFill>
                  <a:schemeClr val="accent1"/>
                </a:solidFill>
              </a:rPr>
              <a:t>Explore The Environment</a:t>
            </a:r>
            <a:r>
              <a:rPr lang="en-US" dirty="0"/>
              <a:t> screen and then you will be placed into the environment at a random location. </a:t>
            </a:r>
          </a:p>
          <a:p>
            <a:endParaRPr lang="en-US" dirty="0"/>
          </a:p>
          <a:p>
            <a:endParaRPr lang="en-US" dirty="0"/>
          </a:p>
        </p:txBody>
      </p:sp>
      <p:pic>
        <p:nvPicPr>
          <p:cNvPr id="4" name="Picture 3">
            <a:extLst>
              <a:ext uri="{FF2B5EF4-FFF2-40B4-BE49-F238E27FC236}">
                <a16:creationId xmlns:a16="http://schemas.microsoft.com/office/drawing/2014/main" id="{6261B122-A0AB-457A-A678-F1E55A892B67}"/>
              </a:ext>
            </a:extLst>
          </p:cNvPr>
          <p:cNvPicPr>
            <a:picLocks noChangeAspect="1"/>
          </p:cNvPicPr>
          <p:nvPr/>
        </p:nvPicPr>
        <p:blipFill>
          <a:blip r:embed="rId2"/>
          <a:stretch>
            <a:fillRect/>
          </a:stretch>
        </p:blipFill>
        <p:spPr>
          <a:xfrm>
            <a:off x="6862047" y="3361197"/>
            <a:ext cx="4262170"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3BEB536E-F9C7-43F4-B688-B8A2BCAB0464}"/>
              </a:ext>
            </a:extLst>
          </p:cNvPr>
          <p:cNvPicPr>
            <a:picLocks noChangeAspect="1"/>
          </p:cNvPicPr>
          <p:nvPr/>
        </p:nvPicPr>
        <p:blipFill>
          <a:blip r:embed="rId3"/>
          <a:stretch>
            <a:fillRect/>
          </a:stretch>
        </p:blipFill>
        <p:spPr>
          <a:xfrm>
            <a:off x="1067783" y="3361196"/>
            <a:ext cx="4421729"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01ABC167-0C82-48A6-85F1-D387E81DD564}"/>
              </a:ext>
            </a:extLst>
          </p:cNvPr>
          <p:cNvCxnSpPr>
            <a:stCxn id="5" idx="3"/>
            <a:endCxn id="4" idx="1"/>
          </p:cNvCxnSpPr>
          <p:nvPr/>
        </p:nvCxnSpPr>
        <p:spPr>
          <a:xfrm>
            <a:off x="5489512" y="4598511"/>
            <a:ext cx="137253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96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C0F8-5600-4D8B-A02D-D6C1043B5140}"/>
              </a:ext>
            </a:extLst>
          </p:cNvPr>
          <p:cNvSpPr>
            <a:spLocks noGrp="1"/>
          </p:cNvSpPr>
          <p:nvPr>
            <p:ph type="title"/>
          </p:nvPr>
        </p:nvSpPr>
        <p:spPr>
          <a:xfrm>
            <a:off x="838200" y="4333745"/>
            <a:ext cx="10515600" cy="1325563"/>
          </a:xfrm>
        </p:spPr>
        <p:txBody>
          <a:bodyPr>
            <a:normAutofit fontScale="90000"/>
          </a:bodyPr>
          <a:lstStyle/>
          <a:p>
            <a:pPr algn="ctr"/>
            <a:r>
              <a:rPr lang="en-US" dirty="0"/>
              <a:t>Please put the headphones on, and allow the experimenter to show you how to adjust the volume</a:t>
            </a:r>
          </a:p>
        </p:txBody>
      </p:sp>
      <p:pic>
        <p:nvPicPr>
          <p:cNvPr id="5" name="Content Placeholder 4" descr="Headphones">
            <a:extLst>
              <a:ext uri="{FF2B5EF4-FFF2-40B4-BE49-F238E27FC236}">
                <a16:creationId xmlns:a16="http://schemas.microsoft.com/office/drawing/2014/main" id="{BAC4AA59-684F-40DD-B59D-4D2F59E87CD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819" y="754774"/>
            <a:ext cx="3186363" cy="3186363"/>
          </a:xfrm>
        </p:spPr>
      </p:pic>
    </p:spTree>
    <p:extLst>
      <p:ext uri="{BB962C8B-B14F-4D97-AF65-F5344CB8AC3E}">
        <p14:creationId xmlns:p14="http://schemas.microsoft.com/office/powerpoint/2010/main" val="334027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578690" y="353064"/>
            <a:ext cx="11034619" cy="2837382"/>
          </a:xfrm>
        </p:spPr>
        <p:txBody>
          <a:bodyPr>
            <a:normAutofit lnSpcReduction="10000"/>
          </a:bodyPr>
          <a:lstStyle/>
          <a:p>
            <a:pPr marL="0" indent="0" algn="ctr">
              <a:buNone/>
            </a:pPr>
            <a:r>
              <a:rPr lang="en-US" sz="3600" b="1" dirty="0"/>
              <a:t>MONEY COLLECTION ROUNDS</a:t>
            </a:r>
          </a:p>
          <a:p>
            <a:pPr marL="0" indent="0" algn="ctr">
              <a:buNone/>
            </a:pPr>
            <a:r>
              <a:rPr lang="en-US" sz="2400" dirty="0"/>
              <a:t>Now that you know how to find money,  you next task is to collect as much as possible in each of the following </a:t>
            </a:r>
            <a:r>
              <a:rPr lang="en-US" sz="2400" b="1" i="1" dirty="0"/>
              <a:t>Money</a:t>
            </a:r>
            <a:r>
              <a:rPr lang="en-US" sz="2400" dirty="0"/>
              <a:t> </a:t>
            </a:r>
            <a:r>
              <a:rPr lang="en-US" sz="2400" b="1" i="1" dirty="0"/>
              <a:t>Collection Rounds</a:t>
            </a:r>
            <a:r>
              <a:rPr lang="en-US" sz="2400" dirty="0"/>
              <a:t>. </a:t>
            </a:r>
          </a:p>
          <a:p>
            <a:pPr marL="0" indent="0" algn="ctr">
              <a:buNone/>
            </a:pPr>
            <a:endParaRPr lang="en-US" sz="2400" dirty="0"/>
          </a:p>
          <a:p>
            <a:pPr marL="0" indent="0" algn="ctr">
              <a:buNone/>
            </a:pPr>
            <a:r>
              <a:rPr lang="en-US" sz="2400" dirty="0"/>
              <a:t>At the start of each round you will see a </a:t>
            </a:r>
            <a:r>
              <a:rPr lang="en-US" sz="2400" dirty="0">
                <a:solidFill>
                  <a:schemeClr val="accent6"/>
                </a:solidFill>
              </a:rPr>
              <a:t>“Search For Money” </a:t>
            </a:r>
            <a:r>
              <a:rPr lang="en-US" sz="2400" dirty="0"/>
              <a:t>screen, and then you will be placed into the environment at a random location. Once in the environment you will have 1-minute to collect as much money as possible.</a:t>
            </a:r>
          </a:p>
          <a:p>
            <a:pPr marL="0" indent="0" algn="ctr">
              <a:buNone/>
            </a:pPr>
            <a:endParaRPr lang="en-US" sz="2400" dirty="0"/>
          </a:p>
        </p:txBody>
      </p:sp>
      <p:pic>
        <p:nvPicPr>
          <p:cNvPr id="2" name="Picture 1">
            <a:extLst>
              <a:ext uri="{FF2B5EF4-FFF2-40B4-BE49-F238E27FC236}">
                <a16:creationId xmlns:a16="http://schemas.microsoft.com/office/drawing/2014/main" id="{2D11E53C-10D4-49EE-AA35-EAE1FC664C68}"/>
              </a:ext>
            </a:extLst>
          </p:cNvPr>
          <p:cNvPicPr>
            <a:picLocks noChangeAspect="1"/>
          </p:cNvPicPr>
          <p:nvPr/>
        </p:nvPicPr>
        <p:blipFill>
          <a:blip r:embed="rId2"/>
          <a:stretch>
            <a:fillRect/>
          </a:stretch>
        </p:blipFill>
        <p:spPr>
          <a:xfrm>
            <a:off x="1585102" y="3794766"/>
            <a:ext cx="3826042" cy="2144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4244C5A5-7EC8-47B8-8DAE-087F655B0217}"/>
              </a:ext>
            </a:extLst>
          </p:cNvPr>
          <p:cNvCxnSpPr>
            <a:cxnSpLocks/>
          </p:cNvCxnSpPr>
          <p:nvPr/>
        </p:nvCxnSpPr>
        <p:spPr>
          <a:xfrm>
            <a:off x="5560417" y="4867229"/>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8B9D10F-C9FE-41FE-BAC2-DB3F4AF782A4}"/>
              </a:ext>
            </a:extLst>
          </p:cNvPr>
          <p:cNvPicPr>
            <a:picLocks noChangeAspect="1"/>
          </p:cNvPicPr>
          <p:nvPr/>
        </p:nvPicPr>
        <p:blipFill>
          <a:blip r:embed="rId3"/>
          <a:stretch>
            <a:fillRect/>
          </a:stretch>
        </p:blipFill>
        <p:spPr>
          <a:xfrm>
            <a:off x="6980551" y="3794773"/>
            <a:ext cx="3922082" cy="2144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898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5AE230-4E6A-462B-B2D8-DE69E5F110AF}"/>
              </a:ext>
            </a:extLst>
          </p:cNvPr>
          <p:cNvPicPr>
            <a:picLocks noChangeAspect="1"/>
          </p:cNvPicPr>
          <p:nvPr/>
        </p:nvPicPr>
        <p:blipFill>
          <a:blip r:embed="rId2"/>
          <a:stretch>
            <a:fillRect/>
          </a:stretch>
        </p:blipFill>
        <p:spPr>
          <a:xfrm>
            <a:off x="6765817" y="3685839"/>
            <a:ext cx="3525253" cy="1974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102036" y="234105"/>
            <a:ext cx="12012783" cy="4351338"/>
          </a:xfrm>
        </p:spPr>
        <p:txBody>
          <a:bodyPr/>
          <a:lstStyle/>
          <a:p>
            <a:pPr marL="0" indent="0" algn="ctr">
              <a:buNone/>
            </a:pPr>
            <a:r>
              <a:rPr lang="en-US" sz="3600" b="1" dirty="0"/>
              <a:t>NO FEEDBACK ROUNDS</a:t>
            </a:r>
          </a:p>
          <a:p>
            <a:pPr marL="0" indent="0" algn="ctr">
              <a:buNone/>
            </a:pPr>
            <a:r>
              <a:rPr lang="en-US" sz="2400" dirty="0"/>
              <a:t>On some rounds you won’t receive any feedback: </a:t>
            </a:r>
          </a:p>
          <a:p>
            <a:pPr marL="0" indent="0" algn="ctr">
              <a:buNone/>
            </a:pPr>
            <a:r>
              <a:rPr lang="en-US" sz="2400" b="1" dirty="0"/>
              <a:t>no sound </a:t>
            </a:r>
            <a:r>
              <a:rPr lang="en-US" sz="2400" dirty="0"/>
              <a:t>and </a:t>
            </a:r>
            <a:r>
              <a:rPr lang="en-US" sz="2400" b="1" dirty="0"/>
              <a:t>no collection total</a:t>
            </a:r>
            <a:r>
              <a:rPr lang="en-US" sz="2400" dirty="0"/>
              <a:t>! </a:t>
            </a:r>
          </a:p>
          <a:p>
            <a:pPr marL="0" indent="0" algn="ctr">
              <a:buNone/>
            </a:pPr>
            <a:r>
              <a:rPr lang="en-US" sz="2400" dirty="0"/>
              <a:t>On these trials you will see the “</a:t>
            </a:r>
            <a:r>
              <a:rPr lang="en-US" sz="2400" dirty="0">
                <a:solidFill>
                  <a:schemeClr val="accent6"/>
                </a:solidFill>
              </a:rPr>
              <a:t>Search For Money!</a:t>
            </a:r>
            <a:r>
              <a:rPr lang="en-US" sz="2400" dirty="0"/>
              <a:t> </a:t>
            </a:r>
            <a:r>
              <a:rPr lang="en-US" sz="2400" dirty="0">
                <a:solidFill>
                  <a:srgbClr val="FF0000"/>
                </a:solidFill>
              </a:rPr>
              <a:t>NO FEEDBACK</a:t>
            </a:r>
            <a:r>
              <a:rPr lang="en-US" sz="2400" dirty="0"/>
              <a:t>” screen before being placed into the environment. You will still be collecting money; however you won't find out how much you collected on these rounds until the </a:t>
            </a:r>
            <a:r>
              <a:rPr lang="en-US" sz="2400" b="1" dirty="0"/>
              <a:t>end of this session!</a:t>
            </a:r>
            <a:r>
              <a:rPr lang="en-US" sz="2400" dirty="0"/>
              <a:t> </a:t>
            </a:r>
          </a:p>
        </p:txBody>
      </p:sp>
      <p:grpSp>
        <p:nvGrpSpPr>
          <p:cNvPr id="7" name="Group 6">
            <a:extLst>
              <a:ext uri="{FF2B5EF4-FFF2-40B4-BE49-F238E27FC236}">
                <a16:creationId xmlns:a16="http://schemas.microsoft.com/office/drawing/2014/main" id="{29B3995D-51BA-4077-9060-35F21CB65DFE}"/>
              </a:ext>
            </a:extLst>
          </p:cNvPr>
          <p:cNvGrpSpPr/>
          <p:nvPr/>
        </p:nvGrpSpPr>
        <p:grpSpPr>
          <a:xfrm>
            <a:off x="1712555" y="3685839"/>
            <a:ext cx="4924688" cy="1974142"/>
            <a:chOff x="1774659" y="4357276"/>
            <a:chExt cx="4924688" cy="1974142"/>
          </a:xfrm>
        </p:grpSpPr>
        <p:pic>
          <p:nvPicPr>
            <p:cNvPr id="4" name="Picture 3">
              <a:extLst>
                <a:ext uri="{FF2B5EF4-FFF2-40B4-BE49-F238E27FC236}">
                  <a16:creationId xmlns:a16="http://schemas.microsoft.com/office/drawing/2014/main" id="{E5DCCA30-A3E7-46E5-8AF6-43AE8B9B087A}"/>
                </a:ext>
              </a:extLst>
            </p:cNvPr>
            <p:cNvPicPr>
              <a:picLocks noChangeAspect="1"/>
            </p:cNvPicPr>
            <p:nvPr/>
          </p:nvPicPr>
          <p:blipFill>
            <a:blip r:embed="rId3"/>
            <a:stretch>
              <a:fillRect/>
            </a:stretch>
          </p:blipFill>
          <p:spPr>
            <a:xfrm>
              <a:off x="1774659" y="4357276"/>
              <a:ext cx="3525253" cy="19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C75ABE03-8D71-4EDE-A605-9B9B231A315E}"/>
                </a:ext>
              </a:extLst>
            </p:cNvPr>
            <p:cNvCxnSpPr>
              <a:cxnSpLocks/>
            </p:cNvCxnSpPr>
            <p:nvPr/>
          </p:nvCxnSpPr>
          <p:spPr>
            <a:xfrm>
              <a:off x="5428486" y="5344346"/>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Multiplication Sign 7">
            <a:extLst>
              <a:ext uri="{FF2B5EF4-FFF2-40B4-BE49-F238E27FC236}">
                <a16:creationId xmlns:a16="http://schemas.microsoft.com/office/drawing/2014/main" id="{E045EE8C-8407-42FF-B78C-1D10FA793BAA}"/>
              </a:ext>
            </a:extLst>
          </p:cNvPr>
          <p:cNvSpPr/>
          <p:nvPr/>
        </p:nvSpPr>
        <p:spPr>
          <a:xfrm>
            <a:off x="8177149" y="3510907"/>
            <a:ext cx="702589" cy="4701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1E2B64-52EA-4223-9D60-0402676DB44A}"/>
              </a:ext>
            </a:extLst>
          </p:cNvPr>
          <p:cNvSpPr txBox="1"/>
          <p:nvPr/>
        </p:nvSpPr>
        <p:spPr>
          <a:xfrm>
            <a:off x="1119001" y="6039748"/>
            <a:ext cx="9765622" cy="461665"/>
          </a:xfrm>
          <a:prstGeom prst="rect">
            <a:avLst/>
          </a:prstGeom>
          <a:noFill/>
        </p:spPr>
        <p:txBody>
          <a:bodyPr wrap="none" rtlCol="0">
            <a:spAutoFit/>
          </a:bodyPr>
          <a:lstStyle/>
          <a:p>
            <a:r>
              <a:rPr lang="en-US" sz="2400" b="1" dirty="0">
                <a:solidFill>
                  <a:schemeClr val="accent1"/>
                </a:solidFill>
              </a:rPr>
              <a:t>HINT:</a:t>
            </a:r>
            <a:r>
              <a:rPr lang="en-US" sz="2400" b="1" i="1" dirty="0">
                <a:solidFill>
                  <a:schemeClr val="accent1"/>
                </a:solidFill>
              </a:rPr>
              <a:t> </a:t>
            </a:r>
            <a:r>
              <a:rPr lang="en-US" sz="2400" dirty="0">
                <a:solidFill>
                  <a:schemeClr val="accent1"/>
                </a:solidFill>
              </a:rPr>
              <a:t>Use what you’ve learned from previous rounds to guide your search! </a:t>
            </a:r>
          </a:p>
        </p:txBody>
      </p:sp>
    </p:spTree>
    <p:extLst>
      <p:ext uri="{BB962C8B-B14F-4D97-AF65-F5344CB8AC3E}">
        <p14:creationId xmlns:p14="http://schemas.microsoft.com/office/powerpoint/2010/main" val="332240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357126"/>
            <a:ext cx="10515600" cy="1698673"/>
          </a:xfrm>
        </p:spPr>
        <p:txBody>
          <a:bodyPr>
            <a:normAutofit lnSpcReduction="10000"/>
          </a:bodyPr>
          <a:lstStyle/>
          <a:p>
            <a:pPr marL="0" indent="0" algn="ctr">
              <a:buNone/>
            </a:pPr>
            <a:r>
              <a:rPr lang="en-US" sz="3600" b="1" dirty="0"/>
              <a:t>BONUS PAYMENT</a:t>
            </a:r>
          </a:p>
          <a:p>
            <a:pPr marL="0" indent="0" algn="ctr">
              <a:buNone/>
            </a:pPr>
            <a:r>
              <a:rPr lang="en-US" sz="2400" dirty="0"/>
              <a:t>There is an </a:t>
            </a:r>
            <a:r>
              <a:rPr lang="en-US" sz="2400" b="1" dirty="0"/>
              <a:t>UNLIMITED</a:t>
            </a:r>
            <a:r>
              <a:rPr lang="en-US" sz="2400" dirty="0"/>
              <a:t> amount of money to collect in each round and any money you collect you will receive as a </a:t>
            </a:r>
            <a:r>
              <a:rPr lang="en-US" sz="2400" b="1" dirty="0">
                <a:solidFill>
                  <a:schemeClr val="accent6"/>
                </a:solidFill>
              </a:rPr>
              <a:t>BONUS PAYMENT </a:t>
            </a:r>
            <a:r>
              <a:rPr lang="en-US" sz="2400" dirty="0"/>
              <a:t>at the end of the experiment! So try to collect as much as possible on each round! </a:t>
            </a:r>
          </a:p>
          <a:p>
            <a:pPr marL="0" indent="0" algn="ctr">
              <a:buNone/>
            </a:pPr>
            <a:endParaRPr lang="en-US" sz="2400" dirty="0"/>
          </a:p>
        </p:txBody>
      </p:sp>
      <p:pic>
        <p:nvPicPr>
          <p:cNvPr id="4" name="Graphic 3">
            <a:extLst>
              <a:ext uri="{FF2B5EF4-FFF2-40B4-BE49-F238E27FC236}">
                <a16:creationId xmlns:a16="http://schemas.microsoft.com/office/drawing/2014/main" id="{30B4095E-A768-4F7D-AE1E-19AFE70C9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8667" y="2402052"/>
            <a:ext cx="4190512" cy="4345062"/>
          </a:xfrm>
          <a:prstGeom prst="rect">
            <a:avLst/>
          </a:prstGeom>
        </p:spPr>
      </p:pic>
    </p:spTree>
    <p:extLst>
      <p:ext uri="{BB962C8B-B14F-4D97-AF65-F5344CB8AC3E}">
        <p14:creationId xmlns:p14="http://schemas.microsoft.com/office/powerpoint/2010/main" val="362087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58445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br>
              <a:rPr lang="en-US" sz="8000" b="1" dirty="0">
                <a:solidFill>
                  <a:schemeClr val="accent6"/>
                </a:solidFill>
              </a:rPr>
            </a:br>
            <a:r>
              <a:rPr lang="en-US" sz="8000" b="1" dirty="0">
                <a:solidFill>
                  <a:srgbClr val="FF0000"/>
                </a:solidFill>
              </a:rPr>
              <a:t>NO FEEDBACK</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332028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2D6A-BC00-4EE1-8469-A4FEF9D9E076}"/>
              </a:ext>
            </a:extLst>
          </p:cNvPr>
          <p:cNvSpPr>
            <a:spLocks noGrp="1"/>
          </p:cNvSpPr>
          <p:nvPr>
            <p:ph type="title"/>
          </p:nvPr>
        </p:nvSpPr>
        <p:spPr>
          <a:xfrm>
            <a:off x="838200" y="205052"/>
            <a:ext cx="10515600" cy="1325563"/>
          </a:xfrm>
        </p:spPr>
        <p:txBody>
          <a:bodyPr/>
          <a:lstStyle/>
          <a:p>
            <a:pPr algn="ctr"/>
            <a:r>
              <a:rPr lang="en-US" b="1" dirty="0"/>
              <a:t>Break Time!</a:t>
            </a:r>
          </a:p>
        </p:txBody>
      </p:sp>
      <p:sp>
        <p:nvSpPr>
          <p:cNvPr id="3" name="Content Placeholder 2">
            <a:extLst>
              <a:ext uri="{FF2B5EF4-FFF2-40B4-BE49-F238E27FC236}">
                <a16:creationId xmlns:a16="http://schemas.microsoft.com/office/drawing/2014/main" id="{60D5D8CB-312B-4560-A99B-AF5C9172650C}"/>
              </a:ext>
            </a:extLst>
          </p:cNvPr>
          <p:cNvSpPr>
            <a:spLocks noGrp="1"/>
          </p:cNvSpPr>
          <p:nvPr>
            <p:ph idx="1"/>
          </p:nvPr>
        </p:nvSpPr>
        <p:spPr>
          <a:xfrm>
            <a:off x="838200" y="1500709"/>
            <a:ext cx="10515600" cy="508656"/>
          </a:xfrm>
        </p:spPr>
        <p:txBody>
          <a:bodyPr/>
          <a:lstStyle/>
          <a:p>
            <a:pPr marL="0" indent="0" algn="ctr">
              <a:buNone/>
            </a:pPr>
            <a:r>
              <a:rPr lang="en-US" dirty="0">
                <a:solidFill>
                  <a:schemeClr val="accent1"/>
                </a:solidFill>
              </a:rPr>
              <a:t>Feel free to take a break if you need to. </a:t>
            </a:r>
          </a:p>
          <a:p>
            <a:pPr marL="0" indent="0" algn="ctr">
              <a:buNone/>
            </a:pPr>
            <a:endParaRPr lang="en-US" dirty="0"/>
          </a:p>
          <a:p>
            <a:pPr marL="0" indent="0" algn="ctr">
              <a:buNone/>
            </a:pPr>
            <a:endParaRPr lang="en-US" b="1" dirty="0"/>
          </a:p>
        </p:txBody>
      </p:sp>
      <p:sp>
        <p:nvSpPr>
          <p:cNvPr id="4" name="Content Placeholder 2">
            <a:extLst>
              <a:ext uri="{FF2B5EF4-FFF2-40B4-BE49-F238E27FC236}">
                <a16:creationId xmlns:a16="http://schemas.microsoft.com/office/drawing/2014/main" id="{99F7557B-34D7-4778-9202-ECCE2B4977CE}"/>
              </a:ext>
            </a:extLst>
          </p:cNvPr>
          <p:cNvSpPr txBox="1">
            <a:spLocks/>
          </p:cNvSpPr>
          <p:nvPr/>
        </p:nvSpPr>
        <p:spPr>
          <a:xfrm>
            <a:off x="838200" y="2309434"/>
            <a:ext cx="10515600" cy="926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When you’re ready, place your right hand on the arrow keys and press the spacebar with your left to continue!</a:t>
            </a:r>
          </a:p>
        </p:txBody>
      </p:sp>
      <p:grpSp>
        <p:nvGrpSpPr>
          <p:cNvPr id="5" name="Group 4">
            <a:extLst>
              <a:ext uri="{FF2B5EF4-FFF2-40B4-BE49-F238E27FC236}">
                <a16:creationId xmlns:a16="http://schemas.microsoft.com/office/drawing/2014/main" id="{EDD46446-42C6-43F7-B649-7ABEDA53AC3C}"/>
              </a:ext>
            </a:extLst>
          </p:cNvPr>
          <p:cNvGrpSpPr/>
          <p:nvPr/>
        </p:nvGrpSpPr>
        <p:grpSpPr>
          <a:xfrm>
            <a:off x="2778393" y="3152027"/>
            <a:ext cx="6635214" cy="3369471"/>
            <a:chOff x="3046314" y="2593696"/>
            <a:chExt cx="6635214" cy="3369471"/>
          </a:xfrm>
        </p:grpSpPr>
        <p:sp>
          <p:nvSpPr>
            <p:cNvPr id="6" name="Rectangle: Rounded Corners 5">
              <a:extLst>
                <a:ext uri="{FF2B5EF4-FFF2-40B4-BE49-F238E27FC236}">
                  <a16:creationId xmlns:a16="http://schemas.microsoft.com/office/drawing/2014/main" id="{9C60B44B-A454-4536-B72A-64C106F0C1D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85A75629-6F20-420E-B910-8A9BF749D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716F5AA-AE88-4BEE-A0FF-CF70B5C8C5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88D539C5-E25B-4987-998F-695E7F18BD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32355"/>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057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move around the environment, you’ll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17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0C9B9-EB28-4B64-8460-7E63C35A00D0}"/>
              </a:ext>
            </a:extLst>
          </p:cNvPr>
          <p:cNvSpPr>
            <a:spLocks noGrp="1"/>
          </p:cNvSpPr>
          <p:nvPr>
            <p:ph idx="1"/>
          </p:nvPr>
        </p:nvSpPr>
        <p:spPr>
          <a:xfrm>
            <a:off x="838200" y="404924"/>
            <a:ext cx="10515600" cy="2044897"/>
          </a:xfrm>
        </p:spPr>
        <p:txBody>
          <a:bodyPr>
            <a:normAutofit/>
          </a:bodyPr>
          <a:lstStyle/>
          <a:p>
            <a:pPr marL="0" indent="0" algn="ctr">
              <a:buNone/>
            </a:pPr>
            <a:r>
              <a:rPr lang="en-US" sz="3600" b="1" dirty="0"/>
              <a:t>TOP-DOWN VIEW</a:t>
            </a:r>
          </a:p>
          <a:p>
            <a:pPr marL="0" indent="0" algn="ctr">
              <a:buNone/>
            </a:pPr>
            <a:r>
              <a:rPr lang="en-US" sz="2400" dirty="0"/>
              <a:t>While exploring the environment, you will be asked periodically to locate your position from a top-down viewpoint like the picture below. </a:t>
            </a:r>
          </a:p>
          <a:p>
            <a:pPr marL="0" indent="0" algn="ctr">
              <a:buNone/>
            </a:pPr>
            <a:endParaRPr lang="en-US" sz="2400" dirty="0"/>
          </a:p>
          <a:p>
            <a:pPr marL="0" indent="0" algn="ctr">
              <a:buNone/>
            </a:pPr>
            <a:endParaRPr lang="en-US" b="1" dirty="0"/>
          </a:p>
          <a:p>
            <a:pPr marL="0" indent="0" algn="ctr">
              <a:buNone/>
            </a:pPr>
            <a:endParaRPr lang="en-US" b="1" dirty="0"/>
          </a:p>
          <a:p>
            <a:pPr marL="0" indent="0" algn="ctr">
              <a:buNone/>
            </a:pPr>
            <a:endParaRPr lang="en-US" dirty="0"/>
          </a:p>
        </p:txBody>
      </p:sp>
      <p:sp>
        <p:nvSpPr>
          <p:cNvPr id="5" name="TextBox 4">
            <a:extLst>
              <a:ext uri="{FF2B5EF4-FFF2-40B4-BE49-F238E27FC236}">
                <a16:creationId xmlns:a16="http://schemas.microsoft.com/office/drawing/2014/main" id="{8C737213-E306-4CF8-8B22-6B22CD5585CB}"/>
              </a:ext>
            </a:extLst>
          </p:cNvPr>
          <p:cNvSpPr txBox="1"/>
          <p:nvPr/>
        </p:nvSpPr>
        <p:spPr>
          <a:xfrm>
            <a:off x="539676" y="5365577"/>
            <a:ext cx="11425086" cy="1200329"/>
          </a:xfrm>
          <a:prstGeom prst="rect">
            <a:avLst/>
          </a:prstGeom>
          <a:noFill/>
        </p:spPr>
        <p:txBody>
          <a:bodyPr wrap="square" rtlCol="0">
            <a:spAutoFit/>
          </a:bodyPr>
          <a:lstStyle/>
          <a:p>
            <a:pPr algn="ctr"/>
            <a:r>
              <a:rPr lang="en-US" sz="2400" dirty="0"/>
              <a:t>The </a:t>
            </a:r>
            <a:r>
              <a:rPr lang="en-US" sz="2400" b="1" dirty="0">
                <a:solidFill>
                  <a:srgbClr val="4A5957"/>
                </a:solidFill>
              </a:rPr>
              <a:t>grey triangle </a:t>
            </a:r>
            <a:r>
              <a:rPr lang="en-US" sz="2400" dirty="0"/>
              <a:t>in the middle shows the direction that you’re facing, and the controls are the same as the 3D environment. Move the </a:t>
            </a:r>
            <a:r>
              <a:rPr lang="en-US" sz="2400" b="1" dirty="0">
                <a:solidFill>
                  <a:srgbClr val="4A5957"/>
                </a:solidFill>
              </a:rPr>
              <a:t>grey triangle </a:t>
            </a:r>
            <a:r>
              <a:rPr lang="en-US" sz="2400" dirty="0"/>
              <a:t>to the last position you were in, in the 3D environment, and then press the </a:t>
            </a:r>
            <a:r>
              <a:rPr lang="en-US" sz="2400" b="1" dirty="0"/>
              <a:t>Spacebar</a:t>
            </a:r>
            <a:r>
              <a:rPr lang="en-US" sz="2400" dirty="0"/>
              <a:t>.</a:t>
            </a:r>
            <a:endParaRPr lang="en-US" sz="2400" b="1" dirty="0"/>
          </a:p>
        </p:txBody>
      </p:sp>
      <p:pic>
        <p:nvPicPr>
          <p:cNvPr id="6" name="Picture 5">
            <a:extLst>
              <a:ext uri="{FF2B5EF4-FFF2-40B4-BE49-F238E27FC236}">
                <a16:creationId xmlns:a16="http://schemas.microsoft.com/office/drawing/2014/main" id="{3B665858-DEC4-4F92-ABFA-3E07729A885B}"/>
              </a:ext>
            </a:extLst>
          </p:cNvPr>
          <p:cNvPicPr>
            <a:picLocks noChangeAspect="1"/>
          </p:cNvPicPr>
          <p:nvPr/>
        </p:nvPicPr>
        <p:blipFill>
          <a:blip r:embed="rId2"/>
          <a:stretch>
            <a:fillRect/>
          </a:stretch>
        </p:blipFill>
        <p:spPr>
          <a:xfrm>
            <a:off x="3711283" y="2297460"/>
            <a:ext cx="5081871" cy="2528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958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838200" y="127799"/>
            <a:ext cx="10515600" cy="1325563"/>
          </a:xfrm>
        </p:spPr>
        <p:txBody>
          <a:bodyPr>
            <a:noAutofit/>
          </a:bodyPr>
          <a:lstStyle/>
          <a:p>
            <a:pPr algn="ctr"/>
            <a:r>
              <a:rPr lang="en-US" sz="4000" b="1" dirty="0"/>
              <a:t>DO YOU HAVE ANY QUESTIONS?</a:t>
            </a:r>
            <a:endParaRPr lang="en-US" sz="4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838200" y="1854654"/>
            <a:ext cx="10515600" cy="926584"/>
          </a:xfrm>
        </p:spPr>
        <p:txBody>
          <a:bodyPr/>
          <a:lstStyle/>
          <a:p>
            <a:pPr marL="0" indent="0" algn="ctr">
              <a:buNone/>
            </a:pPr>
            <a:r>
              <a:rPr lang="en-US" dirty="0"/>
              <a:t>When you’re ready, place your right hand on the </a:t>
            </a:r>
            <a:r>
              <a:rPr lang="en-US" b="1" dirty="0"/>
              <a:t>arrow keys </a:t>
            </a:r>
            <a:r>
              <a:rPr lang="en-US" dirty="0"/>
              <a:t>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3055230" y="3092498"/>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50972"/>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3310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092F-3C3B-45DB-8EB9-2159C0C81B5C}"/>
              </a:ext>
            </a:extLst>
          </p:cNvPr>
          <p:cNvSpPr>
            <a:spLocks noGrp="1"/>
          </p:cNvSpPr>
          <p:nvPr>
            <p:ph type="title"/>
          </p:nvPr>
        </p:nvSpPr>
        <p:spPr>
          <a:xfrm>
            <a:off x="838200" y="2766218"/>
            <a:ext cx="10515600" cy="1325563"/>
          </a:xfrm>
        </p:spPr>
        <p:txBody>
          <a:bodyPr>
            <a:normAutofit/>
          </a:bodyPr>
          <a:lstStyle/>
          <a:p>
            <a:pPr algn="ctr"/>
            <a:r>
              <a:rPr lang="en-US" sz="6600" b="1" dirty="0">
                <a:ln w="0"/>
                <a:solidFill>
                  <a:schemeClr val="accent1"/>
                </a:solidFill>
                <a:effectLst>
                  <a:outerShdw blurRad="38100" dist="19050" dir="2700000" algn="tl" rotWithShape="0">
                    <a:schemeClr val="dk1">
                      <a:alpha val="40000"/>
                    </a:schemeClr>
                  </a:outerShdw>
                </a:effectLst>
              </a:rPr>
              <a:t>Explore The Environment!</a:t>
            </a:r>
          </a:p>
        </p:txBody>
      </p:sp>
      <p:pic>
        <p:nvPicPr>
          <p:cNvPr id="6" name="Graphic 5" descr="Map with pin">
            <a:extLst>
              <a:ext uri="{FF2B5EF4-FFF2-40B4-BE49-F238E27FC236}">
                <a16:creationId xmlns:a16="http://schemas.microsoft.com/office/drawing/2014/main" id="{42FBC949-A5E8-4B11-96F4-0CE4D113DF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39" y="95765"/>
            <a:ext cx="1809725" cy="1809725"/>
          </a:xfrm>
          <a:prstGeom prst="rect">
            <a:avLst/>
          </a:prstGeom>
        </p:spPr>
      </p:pic>
      <p:pic>
        <p:nvPicPr>
          <p:cNvPr id="8" name="Graphic 7" descr="Map with pin">
            <a:extLst>
              <a:ext uri="{FF2B5EF4-FFF2-40B4-BE49-F238E27FC236}">
                <a16:creationId xmlns:a16="http://schemas.microsoft.com/office/drawing/2014/main" id="{3C883705-B0FC-4CDB-9808-8A486B6268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9620" y="4847156"/>
            <a:ext cx="1809725" cy="1809725"/>
          </a:xfrm>
          <a:prstGeom prst="rect">
            <a:avLst/>
          </a:prstGeom>
        </p:spPr>
      </p:pic>
      <p:pic>
        <p:nvPicPr>
          <p:cNvPr id="10" name="Graphic 9" descr="Compass">
            <a:extLst>
              <a:ext uri="{FF2B5EF4-FFF2-40B4-BE49-F238E27FC236}">
                <a16:creationId xmlns:a16="http://schemas.microsoft.com/office/drawing/2014/main" id="{3049A949-9015-43A5-8305-349512EA9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7297" y="293442"/>
            <a:ext cx="1414370" cy="1414370"/>
          </a:xfrm>
          <a:prstGeom prst="rect">
            <a:avLst/>
          </a:prstGeom>
        </p:spPr>
      </p:pic>
      <p:pic>
        <p:nvPicPr>
          <p:cNvPr id="11" name="Graphic 10" descr="Compass">
            <a:extLst>
              <a:ext uri="{FF2B5EF4-FFF2-40B4-BE49-F238E27FC236}">
                <a16:creationId xmlns:a16="http://schemas.microsoft.com/office/drawing/2014/main" id="{9389F839-74D5-4DE0-ADA3-761F34607D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116" y="5044833"/>
            <a:ext cx="1414370" cy="1414370"/>
          </a:xfrm>
          <a:prstGeom prst="rect">
            <a:avLst/>
          </a:prstGeom>
        </p:spPr>
      </p:pic>
    </p:spTree>
    <p:extLst>
      <p:ext uri="{BB962C8B-B14F-4D97-AF65-F5344CB8AC3E}">
        <p14:creationId xmlns:p14="http://schemas.microsoft.com/office/powerpoint/2010/main" val="23290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273F-416C-499F-9946-2C03EC4CFC16}"/>
              </a:ext>
            </a:extLst>
          </p:cNvPr>
          <p:cNvSpPr>
            <a:spLocks noGrp="1"/>
          </p:cNvSpPr>
          <p:nvPr>
            <p:ph type="title"/>
          </p:nvPr>
        </p:nvSpPr>
        <p:spPr/>
        <p:txBody>
          <a:bodyPr/>
          <a:lstStyle/>
          <a:p>
            <a:pPr algn="ctr"/>
            <a:r>
              <a:rPr lang="en-US" b="1" dirty="0"/>
              <a:t>Great Job!</a:t>
            </a:r>
          </a:p>
        </p:txBody>
      </p:sp>
      <p:sp>
        <p:nvSpPr>
          <p:cNvPr id="3" name="Content Placeholder 2">
            <a:extLst>
              <a:ext uri="{FF2B5EF4-FFF2-40B4-BE49-F238E27FC236}">
                <a16:creationId xmlns:a16="http://schemas.microsoft.com/office/drawing/2014/main" id="{7D4EAC54-DDC5-4688-B3E3-2DF7412E5357}"/>
              </a:ext>
            </a:extLst>
          </p:cNvPr>
          <p:cNvSpPr>
            <a:spLocks noGrp="1"/>
          </p:cNvSpPr>
          <p:nvPr>
            <p:ph idx="1"/>
          </p:nvPr>
        </p:nvSpPr>
        <p:spPr>
          <a:xfrm>
            <a:off x="838200" y="2452021"/>
            <a:ext cx="10515600" cy="2409281"/>
          </a:xfrm>
        </p:spPr>
        <p:txBody>
          <a:bodyPr>
            <a:normAutofit/>
          </a:bodyPr>
          <a:lstStyle/>
          <a:p>
            <a:pPr marL="0" indent="0" algn="ctr">
              <a:buNone/>
            </a:pPr>
            <a:r>
              <a:rPr lang="en-US" dirty="0"/>
              <a:t>Now you will explore on your own, switching between the 3D environment and the top-down view.</a:t>
            </a:r>
          </a:p>
          <a:p>
            <a:pPr marL="0" indent="0" algn="ctr">
              <a:buNone/>
            </a:pPr>
            <a:endParaRPr lang="en-US" dirty="0"/>
          </a:p>
          <a:p>
            <a:pPr marL="0" indent="0" algn="ctr">
              <a:buNone/>
            </a:pPr>
            <a:r>
              <a:rPr lang="en-US" b="1" dirty="0"/>
              <a:t>Remember! </a:t>
            </a:r>
            <a:r>
              <a:rPr lang="en-US" dirty="0"/>
              <a:t>When you’re in the top down view, go to the last position that you were exploring in and press the </a:t>
            </a:r>
            <a:r>
              <a:rPr lang="en-US" b="1" dirty="0"/>
              <a:t>Spacebar.</a:t>
            </a:r>
          </a:p>
          <a:p>
            <a:pPr marL="0" indent="0" algn="ctr">
              <a:buNone/>
            </a:pPr>
            <a:endParaRPr lang="en-US" b="1" dirty="0"/>
          </a:p>
          <a:p>
            <a:pPr marL="0" indent="0" algn="ctr">
              <a:buNone/>
            </a:pPr>
            <a:endParaRPr lang="en-US" b="1" dirty="0"/>
          </a:p>
        </p:txBody>
      </p:sp>
    </p:spTree>
    <p:extLst>
      <p:ext uri="{BB962C8B-B14F-4D97-AF65-F5344CB8AC3E}">
        <p14:creationId xmlns:p14="http://schemas.microsoft.com/office/powerpoint/2010/main" val="347720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2800" b="1" dirty="0"/>
              <a:t>Do you have any questions about this portion of the experiment?</a:t>
            </a:r>
            <a:br>
              <a:rPr lang="en-US" sz="2800" dirty="0"/>
            </a:br>
            <a:br>
              <a:rPr lang="en-US" sz="2800" dirty="0"/>
            </a:br>
            <a:r>
              <a:rPr lang="en-US" sz="2800" dirty="0"/>
              <a:t>The experimenter will now leave the room and let you continue on your own. When this portion of the experiment is over you will be asked to notify the experimenter. </a:t>
            </a:r>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405634"/>
            <a:chOff x="3046314" y="2593696"/>
            <a:chExt cx="6635214" cy="3405634"/>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4141955"/>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fontScale="90000"/>
          </a:bodyPr>
          <a:lstStyle/>
          <a:p>
            <a:pPr algn="ctr"/>
            <a:r>
              <a:rPr lang="en-US" b="1" dirty="0"/>
              <a:t>Great Work!</a:t>
            </a:r>
            <a:br>
              <a:rPr lang="en-US" dirty="0"/>
            </a:br>
            <a:br>
              <a:rPr lang="en-US" dirty="0"/>
            </a:br>
            <a:r>
              <a:rPr lang="en-US" dirty="0"/>
              <a:t>Please notify the experimenter that you have completed this portion of the experiment.</a:t>
            </a:r>
          </a:p>
        </p:txBody>
      </p:sp>
    </p:spTree>
    <p:extLst>
      <p:ext uri="{BB962C8B-B14F-4D97-AF65-F5344CB8AC3E}">
        <p14:creationId xmlns:p14="http://schemas.microsoft.com/office/powerpoint/2010/main" val="44800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003C01-51F2-492C-8571-842D11705411}"/>
              </a:ext>
            </a:extLst>
          </p:cNvPr>
          <p:cNvPicPr>
            <a:picLocks noChangeAspect="1"/>
          </p:cNvPicPr>
          <p:nvPr/>
        </p:nvPicPr>
        <p:blipFill>
          <a:blip r:embed="rId2"/>
          <a:stretch>
            <a:fillRect/>
          </a:stretch>
        </p:blipFill>
        <p:spPr>
          <a:xfrm>
            <a:off x="3610472" y="3663118"/>
            <a:ext cx="5186500" cy="2907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75095" y="336978"/>
            <a:ext cx="11962295" cy="2907609"/>
          </a:xfrm>
        </p:spPr>
        <p:txBody>
          <a:bodyPr>
            <a:normAutofit lnSpcReduction="10000"/>
          </a:bodyPr>
          <a:lstStyle/>
          <a:p>
            <a:pPr marL="0" indent="0" algn="ctr">
              <a:buNone/>
            </a:pPr>
            <a:r>
              <a:rPr lang="en-US" sz="3900" b="1" dirty="0"/>
              <a:t>FINDING MONEY</a:t>
            </a:r>
          </a:p>
          <a:p>
            <a:pPr marL="0" indent="0" algn="ctr">
              <a:buNone/>
            </a:pPr>
            <a:r>
              <a:rPr lang="en-US" sz="2400" dirty="0"/>
              <a:t>Your next task is to find money in the environment. The money will be invisible but when you find it you will hear a </a:t>
            </a:r>
            <a:r>
              <a:rPr lang="en-US" sz="2400" b="1" dirty="0"/>
              <a:t>collection sound </a:t>
            </a:r>
            <a:r>
              <a:rPr lang="en-US" sz="2400" dirty="0"/>
              <a:t>and it will be added to your </a:t>
            </a:r>
            <a:r>
              <a:rPr lang="en-US" sz="2400" b="1" dirty="0">
                <a:solidFill>
                  <a:srgbClr val="FF0000"/>
                </a:solidFill>
              </a:rPr>
              <a:t>Money Total </a:t>
            </a:r>
            <a:r>
              <a:rPr lang="en-US" sz="2400" dirty="0"/>
              <a:t>which you’ll see at the top of your screen. </a:t>
            </a:r>
          </a:p>
          <a:p>
            <a:pPr marL="0" indent="0" algn="ctr">
              <a:buNone/>
            </a:pPr>
            <a:endParaRPr lang="en-US" sz="2400" dirty="0"/>
          </a:p>
          <a:p>
            <a:pPr marL="0" indent="0" algn="ctr">
              <a:buNone/>
            </a:pPr>
            <a:r>
              <a:rPr lang="en-US" sz="2400" dirty="0"/>
              <a:t>Let’s practice finding some! Keep moving around the environment until you collect </a:t>
            </a:r>
            <a:r>
              <a:rPr lang="en-US" sz="2400" b="1" dirty="0">
                <a:solidFill>
                  <a:schemeClr val="accent6"/>
                </a:solidFill>
              </a:rPr>
              <a:t>$0.10 </a:t>
            </a:r>
            <a:r>
              <a:rPr lang="en-US" sz="2400" dirty="0"/>
              <a:t>worth of money!</a:t>
            </a:r>
          </a:p>
        </p:txBody>
      </p:sp>
      <p:sp>
        <p:nvSpPr>
          <p:cNvPr id="5" name="Oval 4">
            <a:extLst>
              <a:ext uri="{FF2B5EF4-FFF2-40B4-BE49-F238E27FC236}">
                <a16:creationId xmlns:a16="http://schemas.microsoft.com/office/drawing/2014/main" id="{CED1026A-42EA-496B-99D0-CA5118A356A8}"/>
              </a:ext>
            </a:extLst>
          </p:cNvPr>
          <p:cNvSpPr/>
          <p:nvPr/>
        </p:nvSpPr>
        <p:spPr>
          <a:xfrm>
            <a:off x="5585798" y="3584534"/>
            <a:ext cx="1235850" cy="4894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32E8CBB-2BA7-4F1F-A236-03C3E7D1DED3}"/>
              </a:ext>
            </a:extLst>
          </p:cNvPr>
          <p:cNvSpPr txBox="1"/>
          <p:nvPr/>
        </p:nvSpPr>
        <p:spPr>
          <a:xfrm>
            <a:off x="5559304" y="3184945"/>
            <a:ext cx="1288837" cy="311743"/>
          </a:xfrm>
          <a:prstGeom prst="rect">
            <a:avLst/>
          </a:prstGeom>
          <a:noFill/>
        </p:spPr>
        <p:txBody>
          <a:bodyPr wrap="none" rtlCol="0">
            <a:spAutoFit/>
          </a:bodyPr>
          <a:lstStyle/>
          <a:p>
            <a:r>
              <a:rPr lang="en-US" b="1" dirty="0">
                <a:solidFill>
                  <a:srgbClr val="FF0000"/>
                </a:solidFill>
              </a:rPr>
              <a:t>Money Total</a:t>
            </a:r>
          </a:p>
        </p:txBody>
      </p:sp>
      <p:pic>
        <p:nvPicPr>
          <p:cNvPr id="11" name="Graphic 10" descr="Volume">
            <a:extLst>
              <a:ext uri="{FF2B5EF4-FFF2-40B4-BE49-F238E27FC236}">
                <a16:creationId xmlns:a16="http://schemas.microsoft.com/office/drawing/2014/main" id="{061C02B1-6CD4-48AE-A338-39EB8F52D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4418" y="4455190"/>
            <a:ext cx="914400" cy="914400"/>
          </a:xfrm>
          <a:prstGeom prst="rect">
            <a:avLst/>
          </a:prstGeom>
        </p:spPr>
      </p:pic>
    </p:spTree>
    <p:extLst>
      <p:ext uri="{BB962C8B-B14F-4D97-AF65-F5344CB8AC3E}">
        <p14:creationId xmlns:p14="http://schemas.microsoft.com/office/powerpoint/2010/main" val="1701314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653</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Welcome!</vt:lpstr>
      <vt:lpstr>PowerPoint Presentation</vt:lpstr>
      <vt:lpstr>PowerPoint Presentation</vt:lpstr>
      <vt:lpstr>DO YOU HAVE ANY QUESTIONS?</vt:lpstr>
      <vt:lpstr>Explore The Environment!</vt:lpstr>
      <vt:lpstr>Great Job!</vt:lpstr>
      <vt:lpstr>Do you have any questions about this portion of the experiment?  The experimenter will now leave the room and let you continue on your own. When this portion of the experiment is over you will be asked to notify the experimenter. </vt:lpstr>
      <vt:lpstr>Great Work!  Please notify the experimenter that you have completed this portion of the experiment.</vt:lpstr>
      <vt:lpstr>PowerPoint Presentation</vt:lpstr>
      <vt:lpstr>Please put the headphones on, and allow the experimenter to show you how to adjust the volume</vt:lpstr>
      <vt:lpstr>PowerPoint Presentation</vt:lpstr>
      <vt:lpstr>PowerPoint Presentation</vt:lpstr>
      <vt:lpstr>PowerPoint Presentation</vt:lpstr>
      <vt:lpstr>Search For Money!</vt:lpstr>
      <vt:lpstr>Search For Money! NO FEEDBACK</vt:lpstr>
      <vt:lpstr>Break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40</cp:revision>
  <dcterms:created xsi:type="dcterms:W3CDTF">2020-01-09T14:24:19Z</dcterms:created>
  <dcterms:modified xsi:type="dcterms:W3CDTF">2020-01-23T18:25:38Z</dcterms:modified>
</cp:coreProperties>
</file>