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68" r:id="rId4"/>
    <p:sldId id="276" r:id="rId5"/>
    <p:sldId id="27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p:scale>
          <a:sx n="130" d="100"/>
          <a:sy n="130" d="100"/>
        </p:scale>
        <p:origin x="1328" y="8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AE2E2-ABF3-44F8-AE88-C4AE981E19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835A72-9096-47B3-B143-59E1C845C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55C0BD-50A0-4BEC-B687-07BA162F8FB4}"/>
              </a:ext>
            </a:extLst>
          </p:cNvPr>
          <p:cNvSpPr>
            <a:spLocks noGrp="1"/>
          </p:cNvSpPr>
          <p:nvPr>
            <p:ph type="dt" sz="half" idx="10"/>
          </p:nvPr>
        </p:nvSpPr>
        <p:spPr/>
        <p:txBody>
          <a:bodyPr/>
          <a:lstStyle/>
          <a:p>
            <a:fld id="{43D9F887-C526-42E2-BE1C-7F1C55940A26}" type="datetimeFigureOut">
              <a:rPr lang="en-US" smtClean="0"/>
              <a:t>1/24/2020</a:t>
            </a:fld>
            <a:endParaRPr lang="en-US"/>
          </a:p>
        </p:txBody>
      </p:sp>
      <p:sp>
        <p:nvSpPr>
          <p:cNvPr id="5" name="Footer Placeholder 4">
            <a:extLst>
              <a:ext uri="{FF2B5EF4-FFF2-40B4-BE49-F238E27FC236}">
                <a16:creationId xmlns:a16="http://schemas.microsoft.com/office/drawing/2014/main" id="{4B16A354-CF09-4EBD-9D42-C1F0B08A1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A54EE-2E4B-4D9D-AB10-0EAEEA7F8AF5}"/>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217100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5819-1AB4-4A0E-98B2-697708961D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638878-97F3-45F5-B4FE-BC8F104088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03DC4-10ED-448F-8653-0009B8A16F03}"/>
              </a:ext>
            </a:extLst>
          </p:cNvPr>
          <p:cNvSpPr>
            <a:spLocks noGrp="1"/>
          </p:cNvSpPr>
          <p:nvPr>
            <p:ph type="dt" sz="half" idx="10"/>
          </p:nvPr>
        </p:nvSpPr>
        <p:spPr/>
        <p:txBody>
          <a:bodyPr/>
          <a:lstStyle/>
          <a:p>
            <a:fld id="{43D9F887-C526-42E2-BE1C-7F1C55940A26}" type="datetimeFigureOut">
              <a:rPr lang="en-US" smtClean="0"/>
              <a:t>1/24/2020</a:t>
            </a:fld>
            <a:endParaRPr lang="en-US"/>
          </a:p>
        </p:txBody>
      </p:sp>
      <p:sp>
        <p:nvSpPr>
          <p:cNvPr id="5" name="Footer Placeholder 4">
            <a:extLst>
              <a:ext uri="{FF2B5EF4-FFF2-40B4-BE49-F238E27FC236}">
                <a16:creationId xmlns:a16="http://schemas.microsoft.com/office/drawing/2014/main" id="{CA8599F5-6649-4266-8AB3-FBC1C4465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7BAD8-1D2D-4447-8A52-F365A38B19C3}"/>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17199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2E8925-F3FC-4D97-B231-FE33D0B884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8BEF66-2FE5-428A-A430-B836CAC2FD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7F4982-3275-4660-A70E-129468DBBFE5}"/>
              </a:ext>
            </a:extLst>
          </p:cNvPr>
          <p:cNvSpPr>
            <a:spLocks noGrp="1"/>
          </p:cNvSpPr>
          <p:nvPr>
            <p:ph type="dt" sz="half" idx="10"/>
          </p:nvPr>
        </p:nvSpPr>
        <p:spPr/>
        <p:txBody>
          <a:bodyPr/>
          <a:lstStyle/>
          <a:p>
            <a:fld id="{43D9F887-C526-42E2-BE1C-7F1C55940A26}" type="datetimeFigureOut">
              <a:rPr lang="en-US" smtClean="0"/>
              <a:t>1/24/2020</a:t>
            </a:fld>
            <a:endParaRPr lang="en-US"/>
          </a:p>
        </p:txBody>
      </p:sp>
      <p:sp>
        <p:nvSpPr>
          <p:cNvPr id="5" name="Footer Placeholder 4">
            <a:extLst>
              <a:ext uri="{FF2B5EF4-FFF2-40B4-BE49-F238E27FC236}">
                <a16:creationId xmlns:a16="http://schemas.microsoft.com/office/drawing/2014/main" id="{E46A684C-1041-4DB1-9ACF-8BCE368030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1DDE7-3734-41B6-93DA-753B04194739}"/>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84767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D221-59B6-4B37-BE55-67205B7541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9B692D-1866-43FF-AA9A-7C0A3AB45B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8543F-ED6E-4596-8114-E3BF1C862421}"/>
              </a:ext>
            </a:extLst>
          </p:cNvPr>
          <p:cNvSpPr>
            <a:spLocks noGrp="1"/>
          </p:cNvSpPr>
          <p:nvPr>
            <p:ph type="dt" sz="half" idx="10"/>
          </p:nvPr>
        </p:nvSpPr>
        <p:spPr/>
        <p:txBody>
          <a:bodyPr/>
          <a:lstStyle/>
          <a:p>
            <a:fld id="{43D9F887-C526-42E2-BE1C-7F1C55940A26}" type="datetimeFigureOut">
              <a:rPr lang="en-US" smtClean="0"/>
              <a:t>1/24/2020</a:t>
            </a:fld>
            <a:endParaRPr lang="en-US"/>
          </a:p>
        </p:txBody>
      </p:sp>
      <p:sp>
        <p:nvSpPr>
          <p:cNvPr id="5" name="Footer Placeholder 4">
            <a:extLst>
              <a:ext uri="{FF2B5EF4-FFF2-40B4-BE49-F238E27FC236}">
                <a16:creationId xmlns:a16="http://schemas.microsoft.com/office/drawing/2014/main" id="{EA0D4116-D030-4231-960D-F59E397BB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0FAE-CCC5-409D-AEC1-BF87C84BB7F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81293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4D26-BC3F-4A98-B3F6-78E4512C94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5F21F3-B2D7-4FF3-8335-D7D91C9B3B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F6DFDC-F1B1-47A3-A66A-246D7EDECE6D}"/>
              </a:ext>
            </a:extLst>
          </p:cNvPr>
          <p:cNvSpPr>
            <a:spLocks noGrp="1"/>
          </p:cNvSpPr>
          <p:nvPr>
            <p:ph type="dt" sz="half" idx="10"/>
          </p:nvPr>
        </p:nvSpPr>
        <p:spPr/>
        <p:txBody>
          <a:bodyPr/>
          <a:lstStyle/>
          <a:p>
            <a:fld id="{43D9F887-C526-42E2-BE1C-7F1C55940A26}" type="datetimeFigureOut">
              <a:rPr lang="en-US" smtClean="0"/>
              <a:t>1/24/2020</a:t>
            </a:fld>
            <a:endParaRPr lang="en-US"/>
          </a:p>
        </p:txBody>
      </p:sp>
      <p:sp>
        <p:nvSpPr>
          <p:cNvPr id="5" name="Footer Placeholder 4">
            <a:extLst>
              <a:ext uri="{FF2B5EF4-FFF2-40B4-BE49-F238E27FC236}">
                <a16:creationId xmlns:a16="http://schemas.microsoft.com/office/drawing/2014/main" id="{0DE998DE-2415-41F7-ACD1-07DDBB089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479ED-F24A-4E93-94E3-22996BA27CDB}"/>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152945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B7A1-0F47-45DE-9417-C0ACAA873E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B6CF9-4F29-431A-A972-04DEE54F6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41F8B7-0C93-4ECC-A824-68604C2F50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8C2EF9-77D2-49F9-A9D5-97686149EB1E}"/>
              </a:ext>
            </a:extLst>
          </p:cNvPr>
          <p:cNvSpPr>
            <a:spLocks noGrp="1"/>
          </p:cNvSpPr>
          <p:nvPr>
            <p:ph type="dt" sz="half" idx="10"/>
          </p:nvPr>
        </p:nvSpPr>
        <p:spPr/>
        <p:txBody>
          <a:bodyPr/>
          <a:lstStyle/>
          <a:p>
            <a:fld id="{43D9F887-C526-42E2-BE1C-7F1C55940A26}" type="datetimeFigureOut">
              <a:rPr lang="en-US" smtClean="0"/>
              <a:t>1/24/2020</a:t>
            </a:fld>
            <a:endParaRPr lang="en-US"/>
          </a:p>
        </p:txBody>
      </p:sp>
      <p:sp>
        <p:nvSpPr>
          <p:cNvPr id="6" name="Footer Placeholder 5">
            <a:extLst>
              <a:ext uri="{FF2B5EF4-FFF2-40B4-BE49-F238E27FC236}">
                <a16:creationId xmlns:a16="http://schemas.microsoft.com/office/drawing/2014/main" id="{5B2A2AEB-B7CC-4620-BEFB-2C8FF8E3BA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12A013-A61A-4611-8735-66F3B79E8BE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2696676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832C-A37E-49A2-91FE-80B8A372FD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BE8012-7E40-4EA8-9ED3-A188799F45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14001A-F7AB-4947-BD28-91919DF380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BFEA8B-E316-4567-BEC0-E9943FD266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B5B1F4-9165-4676-A90F-8C6A79F665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C308D4-A841-4D10-8C7A-E1CCE8E3167F}"/>
              </a:ext>
            </a:extLst>
          </p:cNvPr>
          <p:cNvSpPr>
            <a:spLocks noGrp="1"/>
          </p:cNvSpPr>
          <p:nvPr>
            <p:ph type="dt" sz="half" idx="10"/>
          </p:nvPr>
        </p:nvSpPr>
        <p:spPr/>
        <p:txBody>
          <a:bodyPr/>
          <a:lstStyle/>
          <a:p>
            <a:fld id="{43D9F887-C526-42E2-BE1C-7F1C55940A26}" type="datetimeFigureOut">
              <a:rPr lang="en-US" smtClean="0"/>
              <a:t>1/24/2020</a:t>
            </a:fld>
            <a:endParaRPr lang="en-US"/>
          </a:p>
        </p:txBody>
      </p:sp>
      <p:sp>
        <p:nvSpPr>
          <p:cNvPr id="8" name="Footer Placeholder 7">
            <a:extLst>
              <a:ext uri="{FF2B5EF4-FFF2-40B4-BE49-F238E27FC236}">
                <a16:creationId xmlns:a16="http://schemas.microsoft.com/office/drawing/2014/main" id="{DEF3E596-B169-4442-A2DF-A2F6F96E1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E75DD3-A85A-40A9-855A-AA26B4FAB507}"/>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4625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7D93-B853-4C4D-9416-3788E0053E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06DF4A-42D2-47C9-A893-1BECB8A5B5EE}"/>
              </a:ext>
            </a:extLst>
          </p:cNvPr>
          <p:cNvSpPr>
            <a:spLocks noGrp="1"/>
          </p:cNvSpPr>
          <p:nvPr>
            <p:ph type="dt" sz="half" idx="10"/>
          </p:nvPr>
        </p:nvSpPr>
        <p:spPr/>
        <p:txBody>
          <a:bodyPr/>
          <a:lstStyle/>
          <a:p>
            <a:fld id="{43D9F887-C526-42E2-BE1C-7F1C55940A26}" type="datetimeFigureOut">
              <a:rPr lang="en-US" smtClean="0"/>
              <a:t>1/24/2020</a:t>
            </a:fld>
            <a:endParaRPr lang="en-US"/>
          </a:p>
        </p:txBody>
      </p:sp>
      <p:sp>
        <p:nvSpPr>
          <p:cNvPr id="4" name="Footer Placeholder 3">
            <a:extLst>
              <a:ext uri="{FF2B5EF4-FFF2-40B4-BE49-F238E27FC236}">
                <a16:creationId xmlns:a16="http://schemas.microsoft.com/office/drawing/2014/main" id="{20489B84-5425-4C69-B267-B2E2C16D2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6938C4-4A73-44DA-8E4B-E33488A68AA0}"/>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82590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347436-FBE1-4F1D-9422-62565779B540}"/>
              </a:ext>
            </a:extLst>
          </p:cNvPr>
          <p:cNvSpPr>
            <a:spLocks noGrp="1"/>
          </p:cNvSpPr>
          <p:nvPr>
            <p:ph type="dt" sz="half" idx="10"/>
          </p:nvPr>
        </p:nvSpPr>
        <p:spPr/>
        <p:txBody>
          <a:bodyPr/>
          <a:lstStyle/>
          <a:p>
            <a:fld id="{43D9F887-C526-42E2-BE1C-7F1C55940A26}" type="datetimeFigureOut">
              <a:rPr lang="en-US" smtClean="0"/>
              <a:t>1/24/2020</a:t>
            </a:fld>
            <a:endParaRPr lang="en-US"/>
          </a:p>
        </p:txBody>
      </p:sp>
      <p:sp>
        <p:nvSpPr>
          <p:cNvPr id="3" name="Footer Placeholder 2">
            <a:extLst>
              <a:ext uri="{FF2B5EF4-FFF2-40B4-BE49-F238E27FC236}">
                <a16:creationId xmlns:a16="http://schemas.microsoft.com/office/drawing/2014/main" id="{DEB7181B-E789-4783-8C4A-4C56103E3E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D0BFF8-AD6A-42B9-AF0A-45C08B219AA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1203122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C449-AA78-46AD-A676-3FA28DF65A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F721B2-8ADE-4A75-A661-82CBCEFD88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E235E7-7775-4F3E-8106-B9EFB2825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F9688B-3715-4451-9119-D445F146DF55}"/>
              </a:ext>
            </a:extLst>
          </p:cNvPr>
          <p:cNvSpPr>
            <a:spLocks noGrp="1"/>
          </p:cNvSpPr>
          <p:nvPr>
            <p:ph type="dt" sz="half" idx="10"/>
          </p:nvPr>
        </p:nvSpPr>
        <p:spPr/>
        <p:txBody>
          <a:bodyPr/>
          <a:lstStyle/>
          <a:p>
            <a:fld id="{43D9F887-C526-42E2-BE1C-7F1C55940A26}" type="datetimeFigureOut">
              <a:rPr lang="en-US" smtClean="0"/>
              <a:t>1/24/2020</a:t>
            </a:fld>
            <a:endParaRPr lang="en-US"/>
          </a:p>
        </p:txBody>
      </p:sp>
      <p:sp>
        <p:nvSpPr>
          <p:cNvPr id="6" name="Footer Placeholder 5">
            <a:extLst>
              <a:ext uri="{FF2B5EF4-FFF2-40B4-BE49-F238E27FC236}">
                <a16:creationId xmlns:a16="http://schemas.microsoft.com/office/drawing/2014/main" id="{54BE4F72-ABFA-4198-A0B5-9697513691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F48D43-2D60-4B5F-B7CA-2E47AA2492B0}"/>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210414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70C4-1764-4B92-8401-F4525A5FB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02CD55-9AAE-46F8-AC3D-EC798BCB1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6CB266-283C-405A-BDE5-5F8E4E8A7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2BB9EE-B23C-4C75-89CB-B23F6BA4C7F0}"/>
              </a:ext>
            </a:extLst>
          </p:cNvPr>
          <p:cNvSpPr>
            <a:spLocks noGrp="1"/>
          </p:cNvSpPr>
          <p:nvPr>
            <p:ph type="dt" sz="half" idx="10"/>
          </p:nvPr>
        </p:nvSpPr>
        <p:spPr/>
        <p:txBody>
          <a:bodyPr/>
          <a:lstStyle/>
          <a:p>
            <a:fld id="{43D9F887-C526-42E2-BE1C-7F1C55940A26}" type="datetimeFigureOut">
              <a:rPr lang="en-US" smtClean="0"/>
              <a:t>1/24/2020</a:t>
            </a:fld>
            <a:endParaRPr lang="en-US"/>
          </a:p>
        </p:txBody>
      </p:sp>
      <p:sp>
        <p:nvSpPr>
          <p:cNvPr id="6" name="Footer Placeholder 5">
            <a:extLst>
              <a:ext uri="{FF2B5EF4-FFF2-40B4-BE49-F238E27FC236}">
                <a16:creationId xmlns:a16="http://schemas.microsoft.com/office/drawing/2014/main" id="{16B943D2-E1A9-4F68-80AC-5753E18A00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209D9-3160-43C3-AFF0-DD8CAB91B2A8}"/>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23165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C37C1B-7546-416C-AE6D-18B5776E1E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CC613F-3CB3-45C3-A54C-A9A707CE24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83425-C32F-4155-8A5E-E7A7AB73B6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9F887-C526-42E2-BE1C-7F1C55940A26}" type="datetimeFigureOut">
              <a:rPr lang="en-US" smtClean="0"/>
              <a:t>1/24/2020</a:t>
            </a:fld>
            <a:endParaRPr lang="en-US"/>
          </a:p>
        </p:txBody>
      </p:sp>
      <p:sp>
        <p:nvSpPr>
          <p:cNvPr id="5" name="Footer Placeholder 4">
            <a:extLst>
              <a:ext uri="{FF2B5EF4-FFF2-40B4-BE49-F238E27FC236}">
                <a16:creationId xmlns:a16="http://schemas.microsoft.com/office/drawing/2014/main" id="{A13D9EC3-72FE-4D9C-9D7B-B7251FD5E1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78C36A-C09D-47A4-824C-AFBDECAF9C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209339-AE5B-4BAC-BA28-3B15E3D20718}" type="slidenum">
              <a:rPr lang="en-US" smtClean="0"/>
              <a:t>‹#›</a:t>
            </a:fld>
            <a:endParaRPr lang="en-US"/>
          </a:p>
        </p:txBody>
      </p:sp>
    </p:spTree>
    <p:extLst>
      <p:ext uri="{BB962C8B-B14F-4D97-AF65-F5344CB8AC3E}">
        <p14:creationId xmlns:p14="http://schemas.microsoft.com/office/powerpoint/2010/main" val="252165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491083"/>
            <a:ext cx="9144000" cy="1008552"/>
          </a:xfrm>
        </p:spPr>
        <p:txBody>
          <a:bodyPr/>
          <a:lstStyle/>
          <a:p>
            <a:r>
              <a:rPr lang="en-US" b="1" dirty="0"/>
              <a:t>Welcome!</a:t>
            </a:r>
          </a:p>
        </p:txBody>
      </p:sp>
      <p:sp>
        <p:nvSpPr>
          <p:cNvPr id="3" name="Subtitle 2">
            <a:extLst>
              <a:ext uri="{FF2B5EF4-FFF2-40B4-BE49-F238E27FC236}">
                <a16:creationId xmlns:a16="http://schemas.microsoft.com/office/drawing/2014/main" id="{F8B00C3E-1CAD-428D-B24A-C7DC560830D1}"/>
              </a:ext>
            </a:extLst>
          </p:cNvPr>
          <p:cNvSpPr>
            <a:spLocks noGrp="1"/>
          </p:cNvSpPr>
          <p:nvPr>
            <p:ph type="subTitle" idx="1"/>
          </p:nvPr>
        </p:nvSpPr>
        <p:spPr>
          <a:xfrm>
            <a:off x="1524000" y="1894083"/>
            <a:ext cx="9144000" cy="889398"/>
          </a:xfrm>
        </p:spPr>
        <p:txBody>
          <a:bodyPr>
            <a:normAutofit/>
          </a:bodyPr>
          <a:lstStyle/>
          <a:p>
            <a:r>
              <a:rPr lang="en-US" dirty="0"/>
              <a:t>In this last session, your job is to navigate the environment pictured below and </a:t>
            </a:r>
            <a:r>
              <a:rPr lang="en-US" b="1" i="1" dirty="0"/>
              <a:t>locate the invisible reward </a:t>
            </a:r>
            <a:r>
              <a:rPr lang="en-US" dirty="0"/>
              <a:t>as fast as you can!</a:t>
            </a:r>
          </a:p>
        </p:txBody>
      </p:sp>
      <p:pic>
        <p:nvPicPr>
          <p:cNvPr id="4" name="Picture 3">
            <a:extLst>
              <a:ext uri="{FF2B5EF4-FFF2-40B4-BE49-F238E27FC236}">
                <a16:creationId xmlns:a16="http://schemas.microsoft.com/office/drawing/2014/main" id="{A45CFF3E-7C49-4657-AEE3-6B92502876ED}"/>
              </a:ext>
            </a:extLst>
          </p:cNvPr>
          <p:cNvPicPr>
            <a:picLocks noChangeAspect="1"/>
          </p:cNvPicPr>
          <p:nvPr/>
        </p:nvPicPr>
        <p:blipFill>
          <a:blip r:embed="rId2"/>
          <a:stretch>
            <a:fillRect/>
          </a:stretch>
        </p:blipFill>
        <p:spPr>
          <a:xfrm>
            <a:off x="3320402" y="3177929"/>
            <a:ext cx="5551196" cy="30842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13076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751FEA-921D-4AA3-A4BC-97F430492528}"/>
              </a:ext>
            </a:extLst>
          </p:cNvPr>
          <p:cNvSpPr>
            <a:spLocks noGrp="1"/>
          </p:cNvSpPr>
          <p:nvPr>
            <p:ph type="subTitle" idx="1"/>
          </p:nvPr>
        </p:nvSpPr>
        <p:spPr>
          <a:xfrm>
            <a:off x="1524000" y="581072"/>
            <a:ext cx="9144000" cy="2062599"/>
          </a:xfrm>
        </p:spPr>
        <p:txBody>
          <a:bodyPr>
            <a:normAutofit/>
          </a:bodyPr>
          <a:lstStyle/>
          <a:p>
            <a:r>
              <a:rPr lang="en-US" sz="3600" b="1" dirty="0"/>
              <a:t>MOVEMENT CONTROLS</a:t>
            </a:r>
          </a:p>
          <a:p>
            <a:r>
              <a:rPr lang="en-US" dirty="0"/>
              <a:t>The controls are the same as previous sessions: use the </a:t>
            </a:r>
            <a:r>
              <a:rPr lang="en-US" b="1" dirty="0"/>
              <a:t>Up-Arrow to move forward</a:t>
            </a:r>
            <a:r>
              <a:rPr lang="en-US" dirty="0"/>
              <a:t>, and the </a:t>
            </a:r>
            <a:r>
              <a:rPr lang="en-US" b="1" dirty="0"/>
              <a:t>left</a:t>
            </a:r>
            <a:r>
              <a:rPr lang="en-US" dirty="0"/>
              <a:t> and </a:t>
            </a:r>
            <a:r>
              <a:rPr lang="en-US" b="1" dirty="0"/>
              <a:t>right arrow-keys</a:t>
            </a:r>
            <a:r>
              <a:rPr lang="en-US" dirty="0"/>
              <a:t> to </a:t>
            </a:r>
            <a:r>
              <a:rPr lang="en-US" b="1" dirty="0"/>
              <a:t>rotate</a:t>
            </a:r>
            <a:r>
              <a:rPr lang="en-US" dirty="0"/>
              <a:t>.</a:t>
            </a:r>
            <a:r>
              <a:rPr lang="en-US" b="1" dirty="0"/>
              <a:t> </a:t>
            </a:r>
          </a:p>
        </p:txBody>
      </p:sp>
      <p:grpSp>
        <p:nvGrpSpPr>
          <p:cNvPr id="10" name="Group 9">
            <a:extLst>
              <a:ext uri="{FF2B5EF4-FFF2-40B4-BE49-F238E27FC236}">
                <a16:creationId xmlns:a16="http://schemas.microsoft.com/office/drawing/2014/main" id="{3CBB7903-5AED-4A5E-9E3A-8ECC7F2C32B2}"/>
              </a:ext>
            </a:extLst>
          </p:cNvPr>
          <p:cNvGrpSpPr/>
          <p:nvPr/>
        </p:nvGrpSpPr>
        <p:grpSpPr>
          <a:xfrm>
            <a:off x="4069308" y="2792103"/>
            <a:ext cx="4053385" cy="2817974"/>
            <a:chOff x="4069308" y="3429000"/>
            <a:chExt cx="4053385" cy="2817974"/>
          </a:xfrm>
        </p:grpSpPr>
        <p:pic>
          <p:nvPicPr>
            <p:cNvPr id="11" name="Picture 2" descr="Image result for arrow keys keyboard">
              <a:extLst>
                <a:ext uri="{FF2B5EF4-FFF2-40B4-BE49-F238E27FC236}">
                  <a16:creationId xmlns:a16="http://schemas.microsoft.com/office/drawing/2014/main" id="{4A4E17FA-5C08-4188-8056-6C6BA927F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0435" y="3575845"/>
              <a:ext cx="2671129" cy="267112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8931F61-589B-4799-934B-275B6EF30B25}"/>
                </a:ext>
              </a:extLst>
            </p:cNvPr>
            <p:cNvSpPr txBox="1"/>
            <p:nvPr/>
          </p:nvSpPr>
          <p:spPr>
            <a:xfrm>
              <a:off x="5615282" y="3429000"/>
              <a:ext cx="962508" cy="646331"/>
            </a:xfrm>
            <a:prstGeom prst="rect">
              <a:avLst/>
            </a:prstGeom>
            <a:noFill/>
          </p:spPr>
          <p:txBody>
            <a:bodyPr wrap="none" rtlCol="0">
              <a:spAutoFit/>
            </a:bodyPr>
            <a:lstStyle/>
            <a:p>
              <a:pPr algn="ctr"/>
              <a:r>
                <a:rPr lang="en-US" dirty="0">
                  <a:solidFill>
                    <a:schemeClr val="accent1"/>
                  </a:solidFill>
                </a:rPr>
                <a:t>Move </a:t>
              </a:r>
              <a:br>
                <a:rPr lang="en-US" dirty="0">
                  <a:solidFill>
                    <a:schemeClr val="accent1"/>
                  </a:solidFill>
                </a:rPr>
              </a:br>
              <a:r>
                <a:rPr lang="en-US" dirty="0">
                  <a:solidFill>
                    <a:schemeClr val="accent1"/>
                  </a:solidFill>
                </a:rPr>
                <a:t>Forward</a:t>
              </a:r>
            </a:p>
          </p:txBody>
        </p:sp>
        <p:sp>
          <p:nvSpPr>
            <p:cNvPr id="13" name="TextBox 12">
              <a:extLst>
                <a:ext uri="{FF2B5EF4-FFF2-40B4-BE49-F238E27FC236}">
                  <a16:creationId xmlns:a16="http://schemas.microsoft.com/office/drawing/2014/main" id="{2491A77D-1E2E-4B96-BF57-36C9373A1EE2}"/>
                </a:ext>
              </a:extLst>
            </p:cNvPr>
            <p:cNvSpPr txBox="1"/>
            <p:nvPr/>
          </p:nvSpPr>
          <p:spPr>
            <a:xfrm>
              <a:off x="4069308" y="5024458"/>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Left</a:t>
              </a:r>
            </a:p>
          </p:txBody>
        </p:sp>
        <p:sp>
          <p:nvSpPr>
            <p:cNvPr id="14" name="TextBox 13">
              <a:extLst>
                <a:ext uri="{FF2B5EF4-FFF2-40B4-BE49-F238E27FC236}">
                  <a16:creationId xmlns:a16="http://schemas.microsoft.com/office/drawing/2014/main" id="{9A7D6FC9-2777-4538-ACF6-216EC769D206}"/>
                </a:ext>
              </a:extLst>
            </p:cNvPr>
            <p:cNvSpPr txBox="1"/>
            <p:nvPr/>
          </p:nvSpPr>
          <p:spPr>
            <a:xfrm>
              <a:off x="7323435" y="5015450"/>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Right</a:t>
              </a:r>
            </a:p>
          </p:txBody>
        </p:sp>
      </p:grpSp>
      <p:sp>
        <p:nvSpPr>
          <p:cNvPr id="15" name="Rectangle 14">
            <a:extLst>
              <a:ext uri="{FF2B5EF4-FFF2-40B4-BE49-F238E27FC236}">
                <a16:creationId xmlns:a16="http://schemas.microsoft.com/office/drawing/2014/main" id="{33AF91F7-6AB1-45F4-B1CF-27977EF2D58E}"/>
              </a:ext>
            </a:extLst>
          </p:cNvPr>
          <p:cNvSpPr/>
          <p:nvPr/>
        </p:nvSpPr>
        <p:spPr>
          <a:xfrm>
            <a:off x="5696370" y="4274512"/>
            <a:ext cx="799258" cy="931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2575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24AF1-4C98-47B6-90F9-12C57415B17F}"/>
              </a:ext>
            </a:extLst>
          </p:cNvPr>
          <p:cNvSpPr>
            <a:spLocks noGrp="1"/>
          </p:cNvSpPr>
          <p:nvPr>
            <p:ph idx="1"/>
          </p:nvPr>
        </p:nvSpPr>
        <p:spPr>
          <a:xfrm>
            <a:off x="60080" y="148909"/>
            <a:ext cx="12071839" cy="3425563"/>
          </a:xfrm>
        </p:spPr>
        <p:txBody>
          <a:bodyPr>
            <a:normAutofit lnSpcReduction="10000"/>
          </a:bodyPr>
          <a:lstStyle/>
          <a:p>
            <a:pPr marL="0" indent="0" algn="ctr">
              <a:buNone/>
            </a:pPr>
            <a:r>
              <a:rPr lang="en-US" sz="3600" b="1" dirty="0"/>
              <a:t>REWARD LOCATION ROUNDS</a:t>
            </a:r>
          </a:p>
          <a:p>
            <a:pPr marL="0" indent="0" algn="ctr">
              <a:buNone/>
            </a:pPr>
            <a:endParaRPr lang="en-US" sz="3600" b="1" dirty="0"/>
          </a:p>
          <a:p>
            <a:pPr marL="0" indent="0" algn="ctr">
              <a:buNone/>
            </a:pPr>
            <a:r>
              <a:rPr lang="en-US" dirty="0"/>
              <a:t>On each round, you will see the “</a:t>
            </a:r>
            <a:r>
              <a:rPr lang="en-US" b="1" dirty="0"/>
              <a:t>LOCATE THE REWARD!” </a:t>
            </a:r>
            <a:r>
              <a:rPr lang="en-US" dirty="0"/>
              <a:t>Screen and then you will be placed into the environment at a random location. The reward is invisible, but when you find it you will hear the reward sound and the round will end. </a:t>
            </a:r>
          </a:p>
          <a:p>
            <a:pPr marL="0" indent="0" algn="ctr">
              <a:buNone/>
            </a:pPr>
            <a:endParaRPr lang="en-US" b="1" dirty="0"/>
          </a:p>
          <a:p>
            <a:pPr marL="0" indent="0" algn="ctr">
              <a:buNone/>
            </a:pPr>
            <a:r>
              <a:rPr lang="en-US" b="1" dirty="0"/>
              <a:t>The goal on each round is to find the reward location as fast as possible!!</a:t>
            </a:r>
          </a:p>
        </p:txBody>
      </p:sp>
      <p:pic>
        <p:nvPicPr>
          <p:cNvPr id="2" name="Picture 1">
            <a:extLst>
              <a:ext uri="{FF2B5EF4-FFF2-40B4-BE49-F238E27FC236}">
                <a16:creationId xmlns:a16="http://schemas.microsoft.com/office/drawing/2014/main" id="{80185C20-C324-4EDB-964F-60A3D71C7B5B}"/>
              </a:ext>
            </a:extLst>
          </p:cNvPr>
          <p:cNvPicPr>
            <a:picLocks noChangeAspect="1"/>
          </p:cNvPicPr>
          <p:nvPr/>
        </p:nvPicPr>
        <p:blipFill>
          <a:blip r:embed="rId2"/>
          <a:stretch>
            <a:fillRect/>
          </a:stretch>
        </p:blipFill>
        <p:spPr>
          <a:xfrm>
            <a:off x="2006236" y="3907209"/>
            <a:ext cx="3398747" cy="19085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21830544-4810-459F-9A4D-C3C7241485AE}"/>
              </a:ext>
            </a:extLst>
          </p:cNvPr>
          <p:cNvPicPr>
            <a:picLocks noChangeAspect="1"/>
          </p:cNvPicPr>
          <p:nvPr/>
        </p:nvPicPr>
        <p:blipFill>
          <a:blip r:embed="rId3"/>
          <a:stretch>
            <a:fillRect/>
          </a:stretch>
        </p:blipFill>
        <p:spPr>
          <a:xfrm>
            <a:off x="6940084" y="3907209"/>
            <a:ext cx="3398747" cy="19085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5" name="Straight Arrow Connector 14">
            <a:extLst>
              <a:ext uri="{FF2B5EF4-FFF2-40B4-BE49-F238E27FC236}">
                <a16:creationId xmlns:a16="http://schemas.microsoft.com/office/drawing/2014/main" id="{35B999D4-64E4-485F-8129-C55AD0F1F0F4}"/>
              </a:ext>
            </a:extLst>
          </p:cNvPr>
          <p:cNvCxnSpPr>
            <a:cxnSpLocks/>
          </p:cNvCxnSpPr>
          <p:nvPr/>
        </p:nvCxnSpPr>
        <p:spPr>
          <a:xfrm>
            <a:off x="5540188" y="4861483"/>
            <a:ext cx="124683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979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959300" y="2131885"/>
            <a:ext cx="7972873" cy="1297115"/>
          </a:xfrm>
        </p:spPr>
        <p:txBody>
          <a:bodyPr anchor="t">
            <a:noAutofit/>
          </a:bodyPr>
          <a:lstStyle/>
          <a:p>
            <a:r>
              <a:rPr lang="en-US" sz="8000" b="1" dirty="0">
                <a:solidFill>
                  <a:srgbClr val="000000"/>
                </a:solidFill>
              </a:rPr>
              <a:t>LOCATE THE </a:t>
            </a:r>
            <a:br>
              <a:rPr lang="en-US" sz="8000" b="1" dirty="0">
                <a:solidFill>
                  <a:srgbClr val="000000"/>
                </a:solidFill>
              </a:rPr>
            </a:br>
            <a:r>
              <a:rPr lang="en-US" sz="8000" b="1" dirty="0">
                <a:solidFill>
                  <a:srgbClr val="000000"/>
                </a:solidFill>
              </a:rPr>
              <a:t>REWARD!</a:t>
            </a:r>
          </a:p>
        </p:txBody>
      </p:sp>
      <p:sp>
        <p:nvSpPr>
          <p:cNvPr id="2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descr="Trophy">
            <a:extLst>
              <a:ext uri="{FF2B5EF4-FFF2-40B4-BE49-F238E27FC236}">
                <a16:creationId xmlns:a16="http://schemas.microsoft.com/office/drawing/2014/main" id="{C1F10FA7-F9A2-4A09-8599-C0277E7894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9770" y="1815320"/>
            <a:ext cx="4141760" cy="4141760"/>
          </a:xfrm>
          <a:prstGeom prst="rect">
            <a:avLst/>
          </a:prstGeom>
        </p:spPr>
      </p:pic>
    </p:spTree>
    <p:extLst>
      <p:ext uri="{BB962C8B-B14F-4D97-AF65-F5344CB8AC3E}">
        <p14:creationId xmlns:p14="http://schemas.microsoft.com/office/powerpoint/2010/main" val="4023285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7943-36EB-40C9-8F9A-410DA0A190B9}"/>
              </a:ext>
            </a:extLst>
          </p:cNvPr>
          <p:cNvSpPr>
            <a:spLocks noGrp="1"/>
          </p:cNvSpPr>
          <p:nvPr>
            <p:ph type="title"/>
          </p:nvPr>
        </p:nvSpPr>
        <p:spPr>
          <a:xfrm>
            <a:off x="760708" y="721586"/>
            <a:ext cx="10515600" cy="1325563"/>
          </a:xfrm>
        </p:spPr>
        <p:txBody>
          <a:bodyPr>
            <a:noAutofit/>
          </a:bodyPr>
          <a:lstStyle/>
          <a:p>
            <a:pPr algn="ctr"/>
            <a:r>
              <a:rPr lang="en-US" sz="2800" b="1" dirty="0"/>
              <a:t>Do you have any questions about this portion of the experiment?</a:t>
            </a:r>
            <a:br>
              <a:rPr lang="en-US" sz="2800" dirty="0"/>
            </a:br>
            <a:br>
              <a:rPr lang="en-US" sz="2800" dirty="0"/>
            </a:br>
            <a:r>
              <a:rPr lang="en-US" sz="2800" dirty="0"/>
              <a:t>The experimenter will now leave the room and let you continue on your own. When this portion of the experiment is over you will be asked to notify the experimenter. </a:t>
            </a:r>
          </a:p>
        </p:txBody>
      </p:sp>
      <p:sp>
        <p:nvSpPr>
          <p:cNvPr id="4" name="Content Placeholder 2">
            <a:extLst>
              <a:ext uri="{FF2B5EF4-FFF2-40B4-BE49-F238E27FC236}">
                <a16:creationId xmlns:a16="http://schemas.microsoft.com/office/drawing/2014/main" id="{81B419D1-CEA4-4D21-B3AC-C5697A7199DC}"/>
              </a:ext>
            </a:extLst>
          </p:cNvPr>
          <p:cNvSpPr>
            <a:spLocks noGrp="1"/>
          </p:cNvSpPr>
          <p:nvPr>
            <p:ph idx="1"/>
          </p:nvPr>
        </p:nvSpPr>
        <p:spPr>
          <a:xfrm>
            <a:off x="972518" y="5726993"/>
            <a:ext cx="10515600" cy="926584"/>
          </a:xfrm>
        </p:spPr>
        <p:txBody>
          <a:bodyPr/>
          <a:lstStyle/>
          <a:p>
            <a:pPr marL="0" indent="0" algn="ctr">
              <a:buNone/>
            </a:pPr>
            <a:r>
              <a:rPr lang="en-US" dirty="0"/>
              <a:t>Place your right hand on the arrow keys and press the </a:t>
            </a:r>
            <a:r>
              <a:rPr lang="en-US" b="1" dirty="0"/>
              <a:t>Spacebar</a:t>
            </a:r>
            <a:r>
              <a:rPr lang="en-US" dirty="0"/>
              <a:t> with your left to continue!</a:t>
            </a:r>
          </a:p>
        </p:txBody>
      </p:sp>
      <p:grpSp>
        <p:nvGrpSpPr>
          <p:cNvPr id="5" name="Group 4">
            <a:extLst>
              <a:ext uri="{FF2B5EF4-FFF2-40B4-BE49-F238E27FC236}">
                <a16:creationId xmlns:a16="http://schemas.microsoft.com/office/drawing/2014/main" id="{4F0766C1-2846-4ABE-89DE-DA2D914D1CF9}"/>
              </a:ext>
            </a:extLst>
          </p:cNvPr>
          <p:cNvGrpSpPr/>
          <p:nvPr/>
        </p:nvGrpSpPr>
        <p:grpSpPr>
          <a:xfrm>
            <a:off x="2892047" y="2056813"/>
            <a:ext cx="6635214" cy="3369471"/>
            <a:chOff x="3046314" y="2593696"/>
            <a:chExt cx="6635214" cy="3369471"/>
          </a:xfrm>
        </p:grpSpPr>
        <p:sp>
          <p:nvSpPr>
            <p:cNvPr id="6" name="Rectangle: Rounded Corners 5">
              <a:extLst>
                <a:ext uri="{FF2B5EF4-FFF2-40B4-BE49-F238E27FC236}">
                  <a16:creationId xmlns:a16="http://schemas.microsoft.com/office/drawing/2014/main" id="{96F7BE81-98BC-40AC-97EA-E390D7B3FAF4}"/>
                </a:ext>
              </a:extLst>
            </p:cNvPr>
            <p:cNvSpPr/>
            <p:nvPr/>
          </p:nvSpPr>
          <p:spPr>
            <a:xfrm>
              <a:off x="3046314" y="3786482"/>
              <a:ext cx="2833437" cy="559468"/>
            </a:xfrm>
            <a:prstGeom prst="roundRect">
              <a:avLst/>
            </a:prstGeom>
            <a:noFill/>
            <a:ln w="5715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424242"/>
                  </a:solidFill>
                </a:rPr>
                <a:t>Spacebar</a:t>
              </a:r>
            </a:p>
          </p:txBody>
        </p:sp>
        <p:pic>
          <p:nvPicPr>
            <p:cNvPr id="7" name="Picture 2" descr="Image result for arrow keys keyboard">
              <a:extLst>
                <a:ext uri="{FF2B5EF4-FFF2-40B4-BE49-F238E27FC236}">
                  <a16:creationId xmlns:a16="http://schemas.microsoft.com/office/drawing/2014/main" id="{63E58290-2CDE-4DC6-BF37-D21C30098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399" y="2593696"/>
              <a:ext cx="2671129" cy="26711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hands">
              <a:extLst>
                <a:ext uri="{FF2B5EF4-FFF2-40B4-BE49-F238E27FC236}">
                  <a16:creationId xmlns:a16="http://schemas.microsoft.com/office/drawing/2014/main" id="{D8A02BCD-2805-458F-B69C-527FDEEBAA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a:off x="3833620" y="4105792"/>
              <a:ext cx="1417320" cy="18573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hands">
              <a:extLst>
                <a:ext uri="{FF2B5EF4-FFF2-40B4-BE49-F238E27FC236}">
                  <a16:creationId xmlns:a16="http://schemas.microsoft.com/office/drawing/2014/main" id="{29547855-D3C9-473C-A45D-D8ED685A49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flipH="1">
              <a:off x="7582539" y="3561143"/>
              <a:ext cx="1526850" cy="1857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40964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8E5E-9252-4150-97C4-51C3C2C38837}"/>
              </a:ext>
            </a:extLst>
          </p:cNvPr>
          <p:cNvSpPr>
            <a:spLocks noGrp="1"/>
          </p:cNvSpPr>
          <p:nvPr>
            <p:ph type="title"/>
          </p:nvPr>
        </p:nvSpPr>
        <p:spPr>
          <a:xfrm>
            <a:off x="838200" y="1960306"/>
            <a:ext cx="10515600" cy="2343056"/>
          </a:xfrm>
        </p:spPr>
        <p:txBody>
          <a:bodyPr>
            <a:normAutofit fontScale="90000"/>
          </a:bodyPr>
          <a:lstStyle/>
          <a:p>
            <a:pPr algn="ctr"/>
            <a:r>
              <a:rPr lang="en-US" b="1" dirty="0"/>
              <a:t>Great Work!</a:t>
            </a:r>
            <a:br>
              <a:rPr lang="en-US" dirty="0"/>
            </a:br>
            <a:br>
              <a:rPr lang="en-US" dirty="0"/>
            </a:br>
            <a:r>
              <a:rPr lang="en-US" dirty="0"/>
              <a:t>Please notify the experimenter that you have completed this portion of the experiment.</a:t>
            </a:r>
          </a:p>
        </p:txBody>
      </p:sp>
    </p:spTree>
    <p:extLst>
      <p:ext uri="{BB962C8B-B14F-4D97-AF65-F5344CB8AC3E}">
        <p14:creationId xmlns:p14="http://schemas.microsoft.com/office/powerpoint/2010/main" val="448000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1214</TotalTime>
  <Words>219</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Welcome!</vt:lpstr>
      <vt:lpstr>PowerPoint Presentation</vt:lpstr>
      <vt:lpstr>PowerPoint Presentation</vt:lpstr>
      <vt:lpstr>LOCATE THE  REWARD!</vt:lpstr>
      <vt:lpstr>Do you have any questions about this portion of the experiment?  The experimenter will now leave the room and let you continue on your own. When this portion of the experiment is over you will be asked to notify the experimenter. </vt:lpstr>
      <vt:lpstr>Great Work!  Please notify the experimenter that you have completed this portion of the experiment.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Kyle Nealy</dc:creator>
  <cp:lastModifiedBy>Kyle Nealy</cp:lastModifiedBy>
  <cp:revision>5</cp:revision>
  <dcterms:created xsi:type="dcterms:W3CDTF">2020-01-24T22:32:30Z</dcterms:created>
  <dcterms:modified xsi:type="dcterms:W3CDTF">2020-01-25T18:47:12Z</dcterms:modified>
</cp:coreProperties>
</file>