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8" r:id="rId3"/>
    <p:sldId id="300" r:id="rId4"/>
    <p:sldId id="271" r:id="rId5"/>
    <p:sldId id="273" r:id="rId6"/>
    <p:sldId id="262" r:id="rId7"/>
    <p:sldId id="263" r:id="rId8"/>
    <p:sldId id="264" r:id="rId9"/>
    <p:sldId id="265" r:id="rId10"/>
    <p:sldId id="301" r:id="rId11"/>
    <p:sldId id="292" r:id="rId12"/>
    <p:sldId id="281" r:id="rId13"/>
    <p:sldId id="295" r:id="rId14"/>
    <p:sldId id="296" r:id="rId15"/>
    <p:sldId id="297" r:id="rId16"/>
    <p:sldId id="272" r:id="rId17"/>
    <p:sldId id="298" r:id="rId18"/>
    <p:sldId id="29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5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19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48B7-9265-3748-948D-9741E467ED0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4A99DB-C54D-403D-8AE5-0331E64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</a:t>
            </a:r>
            <a:r>
              <a:rPr lang="en-US" b="1" i="1" dirty="0"/>
              <a:t>new environment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All the money you collect during this section will be added to your bonus pay which you’ll receive upon completing </a:t>
            </a:r>
            <a:r>
              <a:rPr lang="en-US" b="1" dirty="0">
                <a:solidFill>
                  <a:srgbClr val="FF0000"/>
                </a:solidFill>
              </a:rPr>
              <a:t>all 3 sessions </a:t>
            </a:r>
            <a:r>
              <a:rPr lang="en-US" dirty="0">
                <a:solidFill>
                  <a:srgbClr val="FF0000"/>
                </a:solidFill>
              </a:rPr>
              <a:t>of the experiment.</a:t>
            </a:r>
          </a:p>
        </p:txBody>
      </p:sp>
    </p:spTree>
    <p:extLst>
      <p:ext uri="{BB962C8B-B14F-4D97-AF65-F5344CB8AC3E}">
        <p14:creationId xmlns:p14="http://schemas.microsoft.com/office/powerpoint/2010/main" val="303865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2F0F85-FFA2-407C-9902-652A44FDB8E3}"/>
              </a:ext>
            </a:extLst>
          </p:cNvPr>
          <p:cNvSpPr/>
          <p:nvPr/>
        </p:nvSpPr>
        <p:spPr>
          <a:xfrm>
            <a:off x="2220686" y="1766223"/>
            <a:ext cx="7750629" cy="2884154"/>
          </a:xfrm>
          <a:custGeom>
            <a:avLst/>
            <a:gdLst>
              <a:gd name="connsiteX0" fmla="*/ 0 w 7750629"/>
              <a:gd name="connsiteY0" fmla="*/ 0 h 2884154"/>
              <a:gd name="connsiteX1" fmla="*/ 413367 w 7750629"/>
              <a:gd name="connsiteY1" fmla="*/ 0 h 2884154"/>
              <a:gd name="connsiteX2" fmla="*/ 826734 w 7750629"/>
              <a:gd name="connsiteY2" fmla="*/ 0 h 2884154"/>
              <a:gd name="connsiteX3" fmla="*/ 1472620 w 7750629"/>
              <a:gd name="connsiteY3" fmla="*/ 0 h 2884154"/>
              <a:gd name="connsiteX4" fmla="*/ 1963493 w 7750629"/>
              <a:gd name="connsiteY4" fmla="*/ 0 h 2884154"/>
              <a:gd name="connsiteX5" fmla="*/ 2376860 w 7750629"/>
              <a:gd name="connsiteY5" fmla="*/ 0 h 2884154"/>
              <a:gd name="connsiteX6" fmla="*/ 2790226 w 7750629"/>
              <a:gd name="connsiteY6" fmla="*/ 0 h 2884154"/>
              <a:gd name="connsiteX7" fmla="*/ 3281100 w 7750629"/>
              <a:gd name="connsiteY7" fmla="*/ 0 h 2884154"/>
              <a:gd name="connsiteX8" fmla="*/ 3926985 w 7750629"/>
              <a:gd name="connsiteY8" fmla="*/ 0 h 2884154"/>
              <a:gd name="connsiteX9" fmla="*/ 4572871 w 7750629"/>
              <a:gd name="connsiteY9" fmla="*/ 0 h 2884154"/>
              <a:gd name="connsiteX10" fmla="*/ 5141251 w 7750629"/>
              <a:gd name="connsiteY10" fmla="*/ 0 h 2884154"/>
              <a:gd name="connsiteX11" fmla="*/ 5632124 w 7750629"/>
              <a:gd name="connsiteY11" fmla="*/ 0 h 2884154"/>
              <a:gd name="connsiteX12" fmla="*/ 6200503 w 7750629"/>
              <a:gd name="connsiteY12" fmla="*/ 0 h 2884154"/>
              <a:gd name="connsiteX13" fmla="*/ 6923895 w 7750629"/>
              <a:gd name="connsiteY13" fmla="*/ 0 h 2884154"/>
              <a:gd name="connsiteX14" fmla="*/ 7750629 w 7750629"/>
              <a:gd name="connsiteY14" fmla="*/ 0 h 2884154"/>
              <a:gd name="connsiteX15" fmla="*/ 7750629 w 7750629"/>
              <a:gd name="connsiteY15" fmla="*/ 576831 h 2884154"/>
              <a:gd name="connsiteX16" fmla="*/ 7750629 w 7750629"/>
              <a:gd name="connsiteY16" fmla="*/ 1124820 h 2884154"/>
              <a:gd name="connsiteX17" fmla="*/ 7750629 w 7750629"/>
              <a:gd name="connsiteY17" fmla="*/ 1730492 h 2884154"/>
              <a:gd name="connsiteX18" fmla="*/ 7750629 w 7750629"/>
              <a:gd name="connsiteY18" fmla="*/ 2278482 h 2884154"/>
              <a:gd name="connsiteX19" fmla="*/ 7750629 w 7750629"/>
              <a:gd name="connsiteY19" fmla="*/ 2884154 h 2884154"/>
              <a:gd name="connsiteX20" fmla="*/ 7337262 w 7750629"/>
              <a:gd name="connsiteY20" fmla="*/ 2884154 h 2884154"/>
              <a:gd name="connsiteX21" fmla="*/ 6846389 w 7750629"/>
              <a:gd name="connsiteY21" fmla="*/ 2884154 h 2884154"/>
              <a:gd name="connsiteX22" fmla="*/ 6355516 w 7750629"/>
              <a:gd name="connsiteY22" fmla="*/ 2884154 h 2884154"/>
              <a:gd name="connsiteX23" fmla="*/ 5864643 w 7750629"/>
              <a:gd name="connsiteY23" fmla="*/ 2884154 h 2884154"/>
              <a:gd name="connsiteX24" fmla="*/ 5373769 w 7750629"/>
              <a:gd name="connsiteY24" fmla="*/ 2884154 h 2884154"/>
              <a:gd name="connsiteX25" fmla="*/ 4572871 w 7750629"/>
              <a:gd name="connsiteY25" fmla="*/ 2884154 h 2884154"/>
              <a:gd name="connsiteX26" fmla="*/ 4159504 w 7750629"/>
              <a:gd name="connsiteY26" fmla="*/ 2884154 h 2884154"/>
              <a:gd name="connsiteX27" fmla="*/ 3746137 w 7750629"/>
              <a:gd name="connsiteY27" fmla="*/ 2884154 h 2884154"/>
              <a:gd name="connsiteX28" fmla="*/ 3255264 w 7750629"/>
              <a:gd name="connsiteY28" fmla="*/ 2884154 h 2884154"/>
              <a:gd name="connsiteX29" fmla="*/ 2841897 w 7750629"/>
              <a:gd name="connsiteY29" fmla="*/ 2884154 h 2884154"/>
              <a:gd name="connsiteX30" fmla="*/ 2351024 w 7750629"/>
              <a:gd name="connsiteY30" fmla="*/ 2884154 h 2884154"/>
              <a:gd name="connsiteX31" fmla="*/ 1860151 w 7750629"/>
              <a:gd name="connsiteY31" fmla="*/ 2884154 h 2884154"/>
              <a:gd name="connsiteX32" fmla="*/ 1291771 w 7750629"/>
              <a:gd name="connsiteY32" fmla="*/ 2884154 h 2884154"/>
              <a:gd name="connsiteX33" fmla="*/ 723392 w 7750629"/>
              <a:gd name="connsiteY33" fmla="*/ 2884154 h 2884154"/>
              <a:gd name="connsiteX34" fmla="*/ 0 w 7750629"/>
              <a:gd name="connsiteY34" fmla="*/ 2884154 h 2884154"/>
              <a:gd name="connsiteX35" fmla="*/ 0 w 7750629"/>
              <a:gd name="connsiteY35" fmla="*/ 2365006 h 2884154"/>
              <a:gd name="connsiteX36" fmla="*/ 0 w 7750629"/>
              <a:gd name="connsiteY36" fmla="*/ 1845859 h 2884154"/>
              <a:gd name="connsiteX37" fmla="*/ 0 w 7750629"/>
              <a:gd name="connsiteY37" fmla="*/ 1297869 h 2884154"/>
              <a:gd name="connsiteX38" fmla="*/ 0 w 7750629"/>
              <a:gd name="connsiteY38" fmla="*/ 778722 h 2884154"/>
              <a:gd name="connsiteX39" fmla="*/ 0 w 7750629"/>
              <a:gd name="connsiteY39" fmla="*/ 0 h 288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750629" h="2884154" extrusionOk="0">
                <a:moveTo>
                  <a:pt x="0" y="0"/>
                </a:moveTo>
                <a:cubicBezTo>
                  <a:pt x="176539" y="-16997"/>
                  <a:pt x="261062" y="-9599"/>
                  <a:pt x="413367" y="0"/>
                </a:cubicBezTo>
                <a:cubicBezTo>
                  <a:pt x="565672" y="9599"/>
                  <a:pt x="733360" y="15780"/>
                  <a:pt x="826734" y="0"/>
                </a:cubicBezTo>
                <a:cubicBezTo>
                  <a:pt x="920108" y="-15780"/>
                  <a:pt x="1199870" y="7281"/>
                  <a:pt x="1472620" y="0"/>
                </a:cubicBezTo>
                <a:cubicBezTo>
                  <a:pt x="1745370" y="-7281"/>
                  <a:pt x="1769613" y="-11670"/>
                  <a:pt x="1963493" y="0"/>
                </a:cubicBezTo>
                <a:cubicBezTo>
                  <a:pt x="2157373" y="11670"/>
                  <a:pt x="2251908" y="-15072"/>
                  <a:pt x="2376860" y="0"/>
                </a:cubicBezTo>
                <a:cubicBezTo>
                  <a:pt x="2501812" y="15072"/>
                  <a:pt x="2598357" y="-20465"/>
                  <a:pt x="2790226" y="0"/>
                </a:cubicBezTo>
                <a:cubicBezTo>
                  <a:pt x="2982095" y="20465"/>
                  <a:pt x="3046667" y="18233"/>
                  <a:pt x="3281100" y="0"/>
                </a:cubicBezTo>
                <a:cubicBezTo>
                  <a:pt x="3515533" y="-18233"/>
                  <a:pt x="3647039" y="16737"/>
                  <a:pt x="3926985" y="0"/>
                </a:cubicBezTo>
                <a:cubicBezTo>
                  <a:pt x="4206931" y="-16737"/>
                  <a:pt x="4414747" y="-22305"/>
                  <a:pt x="4572871" y="0"/>
                </a:cubicBezTo>
                <a:cubicBezTo>
                  <a:pt x="4730995" y="22305"/>
                  <a:pt x="5001891" y="-3104"/>
                  <a:pt x="5141251" y="0"/>
                </a:cubicBezTo>
                <a:cubicBezTo>
                  <a:pt x="5280611" y="3104"/>
                  <a:pt x="5418235" y="23433"/>
                  <a:pt x="5632124" y="0"/>
                </a:cubicBezTo>
                <a:cubicBezTo>
                  <a:pt x="5846013" y="-23433"/>
                  <a:pt x="5970406" y="23011"/>
                  <a:pt x="6200503" y="0"/>
                </a:cubicBezTo>
                <a:cubicBezTo>
                  <a:pt x="6430600" y="-23011"/>
                  <a:pt x="6674278" y="-17920"/>
                  <a:pt x="6923895" y="0"/>
                </a:cubicBezTo>
                <a:cubicBezTo>
                  <a:pt x="7173512" y="17920"/>
                  <a:pt x="7424574" y="23391"/>
                  <a:pt x="7750629" y="0"/>
                </a:cubicBezTo>
                <a:cubicBezTo>
                  <a:pt x="7774090" y="242688"/>
                  <a:pt x="7726014" y="459784"/>
                  <a:pt x="7750629" y="576831"/>
                </a:cubicBezTo>
                <a:cubicBezTo>
                  <a:pt x="7775244" y="693878"/>
                  <a:pt x="7776762" y="901074"/>
                  <a:pt x="7750629" y="1124820"/>
                </a:cubicBezTo>
                <a:cubicBezTo>
                  <a:pt x="7724496" y="1348566"/>
                  <a:pt x="7722727" y="1428586"/>
                  <a:pt x="7750629" y="1730492"/>
                </a:cubicBezTo>
                <a:cubicBezTo>
                  <a:pt x="7778531" y="2032398"/>
                  <a:pt x="7776661" y="2049060"/>
                  <a:pt x="7750629" y="2278482"/>
                </a:cubicBezTo>
                <a:cubicBezTo>
                  <a:pt x="7724598" y="2507904"/>
                  <a:pt x="7744754" y="2639063"/>
                  <a:pt x="7750629" y="2884154"/>
                </a:cubicBezTo>
                <a:cubicBezTo>
                  <a:pt x="7634461" y="2866499"/>
                  <a:pt x="7431839" y="2896908"/>
                  <a:pt x="7337262" y="2884154"/>
                </a:cubicBezTo>
                <a:cubicBezTo>
                  <a:pt x="7242685" y="2871400"/>
                  <a:pt x="7025394" y="2897951"/>
                  <a:pt x="6846389" y="2884154"/>
                </a:cubicBezTo>
                <a:cubicBezTo>
                  <a:pt x="6667384" y="2870357"/>
                  <a:pt x="6485625" y="2874270"/>
                  <a:pt x="6355516" y="2884154"/>
                </a:cubicBezTo>
                <a:cubicBezTo>
                  <a:pt x="6225407" y="2894038"/>
                  <a:pt x="6030987" y="2901308"/>
                  <a:pt x="5864643" y="2884154"/>
                </a:cubicBezTo>
                <a:cubicBezTo>
                  <a:pt x="5698299" y="2867000"/>
                  <a:pt x="5537025" y="2908317"/>
                  <a:pt x="5373769" y="2884154"/>
                </a:cubicBezTo>
                <a:cubicBezTo>
                  <a:pt x="5210513" y="2859991"/>
                  <a:pt x="4959846" y="2899541"/>
                  <a:pt x="4572871" y="2884154"/>
                </a:cubicBezTo>
                <a:cubicBezTo>
                  <a:pt x="4185896" y="2868767"/>
                  <a:pt x="4309120" y="2875132"/>
                  <a:pt x="4159504" y="2884154"/>
                </a:cubicBezTo>
                <a:cubicBezTo>
                  <a:pt x="4009888" y="2893176"/>
                  <a:pt x="3922586" y="2865088"/>
                  <a:pt x="3746137" y="2884154"/>
                </a:cubicBezTo>
                <a:cubicBezTo>
                  <a:pt x="3569688" y="2903220"/>
                  <a:pt x="3381513" y="2889527"/>
                  <a:pt x="3255264" y="2884154"/>
                </a:cubicBezTo>
                <a:cubicBezTo>
                  <a:pt x="3129015" y="2878781"/>
                  <a:pt x="2948826" y="2901985"/>
                  <a:pt x="2841897" y="2884154"/>
                </a:cubicBezTo>
                <a:cubicBezTo>
                  <a:pt x="2734968" y="2866323"/>
                  <a:pt x="2528102" y="2868192"/>
                  <a:pt x="2351024" y="2884154"/>
                </a:cubicBezTo>
                <a:cubicBezTo>
                  <a:pt x="2173946" y="2900116"/>
                  <a:pt x="2087640" y="2898049"/>
                  <a:pt x="1860151" y="2884154"/>
                </a:cubicBezTo>
                <a:cubicBezTo>
                  <a:pt x="1632662" y="2870259"/>
                  <a:pt x="1488719" y="2885308"/>
                  <a:pt x="1291771" y="2884154"/>
                </a:cubicBezTo>
                <a:cubicBezTo>
                  <a:pt x="1094823" y="2883000"/>
                  <a:pt x="845426" y="2866856"/>
                  <a:pt x="723392" y="2884154"/>
                </a:cubicBezTo>
                <a:cubicBezTo>
                  <a:pt x="601358" y="2901452"/>
                  <a:pt x="228851" y="2901133"/>
                  <a:pt x="0" y="2884154"/>
                </a:cubicBezTo>
                <a:cubicBezTo>
                  <a:pt x="3415" y="2742430"/>
                  <a:pt x="-5437" y="2622163"/>
                  <a:pt x="0" y="2365006"/>
                </a:cubicBezTo>
                <a:cubicBezTo>
                  <a:pt x="5437" y="2107849"/>
                  <a:pt x="20303" y="1964565"/>
                  <a:pt x="0" y="1845859"/>
                </a:cubicBezTo>
                <a:cubicBezTo>
                  <a:pt x="-20303" y="1727153"/>
                  <a:pt x="21314" y="1543099"/>
                  <a:pt x="0" y="1297869"/>
                </a:cubicBezTo>
                <a:cubicBezTo>
                  <a:pt x="-21314" y="1052639"/>
                  <a:pt x="10173" y="915305"/>
                  <a:pt x="0" y="778722"/>
                </a:cubicBezTo>
                <a:cubicBezTo>
                  <a:pt x="-10173" y="642139"/>
                  <a:pt x="-19571" y="319475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65557985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98CD9-56FD-934E-B340-BD8B2E92771A}"/>
              </a:ext>
            </a:extLst>
          </p:cNvPr>
          <p:cNvSpPr/>
          <p:nvPr/>
        </p:nvSpPr>
        <p:spPr>
          <a:xfrm>
            <a:off x="640911" y="5067976"/>
            <a:ext cx="10910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On each round you should try to collect as much as possible. You will find out your </a:t>
            </a:r>
            <a:r>
              <a:rPr lang="en-US" sz="2400" b="1" dirty="0"/>
              <a:t>TOTAL</a:t>
            </a:r>
            <a:r>
              <a:rPr lang="en-US" sz="2400" dirty="0"/>
              <a:t> </a:t>
            </a:r>
            <a:r>
              <a:rPr lang="en-US" sz="2400" b="1" dirty="0"/>
              <a:t>BONUS PAYMENT </a:t>
            </a:r>
            <a:r>
              <a:rPr lang="en-US" sz="2400" dirty="0"/>
              <a:t>at the end of the Bonus 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640C-6CD1-C44F-85D4-ADC0F7BE593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8A308-C541-4DEE-A3E2-BED0E4928162}"/>
              </a:ext>
            </a:extLst>
          </p:cNvPr>
          <p:cNvSpPr txBox="1"/>
          <p:nvPr/>
        </p:nvSpPr>
        <p:spPr>
          <a:xfrm>
            <a:off x="2220680" y="1869472"/>
            <a:ext cx="77506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Money Collected: 9¢ (or less)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Money Collected </a:t>
            </a:r>
            <a:r>
              <a:rPr lang="en-US" sz="2800" b="1" u="sng" dirty="0">
                <a:solidFill>
                  <a:srgbClr val="FF0000"/>
                </a:solidFill>
              </a:rPr>
              <a:t>NOT</a:t>
            </a:r>
            <a:r>
              <a:rPr lang="en-US" sz="2800" b="1" dirty="0">
                <a:solidFill>
                  <a:srgbClr val="FF0000"/>
                </a:solidFill>
              </a:rPr>
              <a:t> Added </a:t>
            </a:r>
            <a:r>
              <a:rPr lang="en-US" sz="2800" dirty="0">
                <a:solidFill>
                  <a:srgbClr val="FF0000"/>
                </a:solidFill>
              </a:rPr>
              <a:t>to Total Bonus Payment 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Money Collected: 10¢ (or more)</a:t>
            </a: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Money Collected </a:t>
            </a:r>
            <a:r>
              <a:rPr lang="en-US" sz="2800" b="1" dirty="0">
                <a:solidFill>
                  <a:schemeClr val="accent6"/>
                </a:solidFill>
              </a:rPr>
              <a:t>Added</a:t>
            </a:r>
            <a:r>
              <a:rPr lang="en-US" sz="2800" dirty="0">
                <a:solidFill>
                  <a:schemeClr val="accent6"/>
                </a:solidFill>
              </a:rPr>
              <a:t> to Total Bonus Payment 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5F80CE-AD9E-437F-A2C0-FA092956AC20}"/>
              </a:ext>
            </a:extLst>
          </p:cNvPr>
          <p:cNvSpPr txBox="1">
            <a:spLocks/>
          </p:cNvSpPr>
          <p:nvPr/>
        </p:nvSpPr>
        <p:spPr>
          <a:xfrm>
            <a:off x="132941" y="133409"/>
            <a:ext cx="11926111" cy="3265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/>
              <a:t>Earning Bonus Pay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To earn Bonus Pay in each round, you must collect at least </a:t>
            </a:r>
            <a:r>
              <a:rPr lang="en-US" sz="2400" b="1">
                <a:solidFill>
                  <a:schemeClr val="accent6"/>
                </a:solidFill>
              </a:rPr>
              <a:t>10¢</a:t>
            </a:r>
            <a:r>
              <a:rPr lang="en-US" sz="2400"/>
              <a:t>. If you </a:t>
            </a:r>
            <a:r>
              <a:rPr lang="en-US" sz="2400" b="1"/>
              <a:t>do not </a:t>
            </a:r>
            <a:r>
              <a:rPr lang="en-US" sz="2400"/>
              <a:t>reach </a:t>
            </a:r>
            <a:r>
              <a:rPr lang="en-US" sz="2400" b="1">
                <a:solidFill>
                  <a:schemeClr val="accent6"/>
                </a:solidFill>
              </a:rPr>
              <a:t>10¢ </a:t>
            </a:r>
            <a:r>
              <a:rPr lang="en-US" sz="2400"/>
              <a:t>by the end of the round the money you collected </a:t>
            </a:r>
            <a:r>
              <a:rPr lang="en-US" sz="2400" b="1"/>
              <a:t>will not be added </a:t>
            </a:r>
            <a:r>
              <a:rPr lang="en-US" sz="2400"/>
              <a:t>to your </a:t>
            </a:r>
            <a:r>
              <a:rPr lang="en-US" sz="2400" b="1"/>
              <a:t>TOTAL</a:t>
            </a:r>
            <a:r>
              <a:rPr lang="en-US" sz="2400"/>
              <a:t> </a:t>
            </a:r>
            <a:r>
              <a:rPr lang="en-US" sz="2400" b="1"/>
              <a:t>BONUS PAYMENT</a:t>
            </a:r>
            <a:r>
              <a:rPr lang="en-US" sz="240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846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62774"/>
            <a:ext cx="12191999" cy="2359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 collected at the top of the screen.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864517" y="3708174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6784" y="638352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5" y="2805119"/>
            <a:ext cx="3376606" cy="1892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419AB1-694F-4CE9-89F7-47FC61C138B3}"/>
              </a:ext>
            </a:extLst>
          </p:cNvPr>
          <p:cNvGrpSpPr/>
          <p:nvPr/>
        </p:nvGrpSpPr>
        <p:grpSpPr>
          <a:xfrm>
            <a:off x="8410998" y="2775537"/>
            <a:ext cx="3360986" cy="1922550"/>
            <a:chOff x="6499735" y="2663245"/>
            <a:chExt cx="3360986" cy="19225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6047C8D-DB8B-4392-8677-7D2B166E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99735" y="2690553"/>
              <a:ext cx="3360986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912782-EEF1-404E-A373-7F9D9BDD8771}"/>
                </a:ext>
              </a:extLst>
            </p:cNvPr>
            <p:cNvSpPr txBox="1"/>
            <p:nvPr/>
          </p:nvSpPr>
          <p:spPr>
            <a:xfrm>
              <a:off x="7663658" y="2663245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UNLOCKED!</a:t>
              </a:r>
            </a:p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Collected: 12¢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221BCB5-4C81-412D-8FA8-EAB3CE56E173}"/>
              </a:ext>
            </a:extLst>
          </p:cNvPr>
          <p:cNvGrpSpPr/>
          <p:nvPr/>
        </p:nvGrpSpPr>
        <p:grpSpPr>
          <a:xfrm>
            <a:off x="4400046" y="2775537"/>
            <a:ext cx="3360986" cy="1922550"/>
            <a:chOff x="4915966" y="2740564"/>
            <a:chExt cx="3360986" cy="19225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3740A35-2DEE-4E1F-AE86-675F97DCB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15966" y="2767872"/>
              <a:ext cx="3360986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809675-9011-48DF-AA58-059FFD25B23C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Money Collected: 2¢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E142D-5B91-45F7-A5CD-DFB8059BEA20}"/>
              </a:ext>
            </a:extLst>
          </p:cNvPr>
          <p:cNvCxnSpPr>
            <a:cxnSpLocks/>
          </p:cNvCxnSpPr>
          <p:nvPr/>
        </p:nvCxnSpPr>
        <p:spPr>
          <a:xfrm>
            <a:off x="3843857" y="373811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45E6EE-CFDB-44C2-92F0-A6216E3BBED3}"/>
              </a:ext>
            </a:extLst>
          </p:cNvPr>
          <p:cNvCxnSpPr>
            <a:cxnSpLocks/>
          </p:cNvCxnSpPr>
          <p:nvPr/>
        </p:nvCxnSpPr>
        <p:spPr>
          <a:xfrm>
            <a:off x="7866128" y="3708174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83CC1FB-CAE8-492A-AEC8-32CAC55F5536}"/>
              </a:ext>
            </a:extLst>
          </p:cNvPr>
          <p:cNvSpPr/>
          <p:nvPr/>
        </p:nvSpPr>
        <p:spPr>
          <a:xfrm>
            <a:off x="21165" y="469969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will change from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/>
                </a:solidFill>
              </a:rPr>
              <a:t>Green </a:t>
            </a:r>
            <a:r>
              <a:rPr lang="en-US" sz="2400" dirty="0"/>
              <a:t>and will display </a:t>
            </a:r>
            <a:r>
              <a:rPr lang="en-US" sz="2400" b="1" dirty="0">
                <a:solidFill>
                  <a:schemeClr val="accent6"/>
                </a:solidFill>
              </a:rPr>
              <a:t>BONUS UNLOCKED. </a:t>
            </a:r>
            <a:r>
              <a:rPr lang="en-US" sz="2400" dirty="0"/>
              <a:t>If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Payment. 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D140C3D-6E2A-43D6-8819-7EAB9A4877F4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6C3E0-E822-4A20-8924-0497EB02986C}"/>
              </a:ext>
            </a:extLst>
          </p:cNvPr>
          <p:cNvSpPr/>
          <p:nvPr/>
        </p:nvSpPr>
        <p:spPr>
          <a:xfrm>
            <a:off x="5365854" y="2407524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80167E-EBE1-44AD-9851-174C7FC8B56F}"/>
              </a:ext>
            </a:extLst>
          </p:cNvPr>
          <p:cNvSpPr txBox="1"/>
          <p:nvPr/>
        </p:nvSpPr>
        <p:spPr>
          <a:xfrm>
            <a:off x="5365854" y="2389245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61D9F-887B-49B7-ACDA-0B790736D24C}"/>
              </a:ext>
            </a:extLst>
          </p:cNvPr>
          <p:cNvSpPr/>
          <p:nvPr/>
        </p:nvSpPr>
        <p:spPr>
          <a:xfrm>
            <a:off x="5393679" y="2715176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7B4783-5907-4929-92E1-59CAB24C3CBF}"/>
              </a:ext>
            </a:extLst>
          </p:cNvPr>
          <p:cNvSpPr/>
          <p:nvPr/>
        </p:nvSpPr>
        <p:spPr>
          <a:xfrm>
            <a:off x="9385972" y="2414937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81426-2211-47BC-8242-C796A73ECAA7}"/>
              </a:ext>
            </a:extLst>
          </p:cNvPr>
          <p:cNvSpPr txBox="1"/>
          <p:nvPr/>
        </p:nvSpPr>
        <p:spPr>
          <a:xfrm>
            <a:off x="9385972" y="2396658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2AA7B9-98A1-4ACE-B434-90DD5FCB310F}"/>
              </a:ext>
            </a:extLst>
          </p:cNvPr>
          <p:cNvSpPr/>
          <p:nvPr/>
        </p:nvSpPr>
        <p:spPr>
          <a:xfrm>
            <a:off x="9413797" y="2722589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839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2" y="2436786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465238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</a:t>
            </a:r>
            <a:r>
              <a:rPr lang="en-US" sz="2400" b="1" dirty="0"/>
              <a:t>will</a:t>
            </a:r>
            <a:r>
              <a:rPr lang="en-US" sz="2400" dirty="0"/>
              <a:t> </a:t>
            </a:r>
            <a:r>
              <a:rPr lang="en-US" sz="2400" b="1" dirty="0"/>
              <a:t>not change color</a:t>
            </a:r>
            <a:r>
              <a:rPr lang="en-US" sz="2400" dirty="0"/>
              <a:t> and will remain </a:t>
            </a:r>
            <a:r>
              <a:rPr lang="en-US" sz="2400" b="1" dirty="0">
                <a:solidFill>
                  <a:srgbClr val="FF0000"/>
                </a:solidFill>
              </a:rPr>
              <a:t>Red. </a:t>
            </a:r>
            <a:r>
              <a:rPr lang="en-US" sz="2400" dirty="0"/>
              <a:t>This means that you will not know whether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However, if you do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8199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099CB-C9C8-4D4E-BB43-B4BA6AE84FE6}"/>
              </a:ext>
            </a:extLst>
          </p:cNvPr>
          <p:cNvGrpSpPr/>
          <p:nvPr/>
        </p:nvGrpSpPr>
        <p:grpSpPr>
          <a:xfrm>
            <a:off x="8379440" y="2440225"/>
            <a:ext cx="3360986" cy="1922550"/>
            <a:chOff x="4915966" y="2740564"/>
            <a:chExt cx="3360986" cy="19225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AFD2DC-4710-403E-8B1B-4241E6E5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15966" y="2767872"/>
              <a:ext cx="3360986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CCC06-D700-49AF-8697-703C456466F9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E25469-A049-4CF2-9B82-69C8CE097EBD}"/>
              </a:ext>
            </a:extLst>
          </p:cNvPr>
          <p:cNvGrpSpPr/>
          <p:nvPr/>
        </p:nvGrpSpPr>
        <p:grpSpPr>
          <a:xfrm>
            <a:off x="4322411" y="2440225"/>
            <a:ext cx="3360986" cy="1922550"/>
            <a:chOff x="4915966" y="2740564"/>
            <a:chExt cx="3360986" cy="192255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981EC59-D4CB-4418-8736-46944604C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15966" y="2767872"/>
              <a:ext cx="3360986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F509D6-59BC-4D09-801A-BE6972116268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9885A-A79E-4FC6-8E04-6C820EEFAD79}"/>
              </a:ext>
            </a:extLst>
          </p:cNvPr>
          <p:cNvCxnSpPr>
            <a:cxnSpLocks/>
          </p:cNvCxnSpPr>
          <p:nvPr/>
        </p:nvCxnSpPr>
        <p:spPr>
          <a:xfrm>
            <a:off x="3756252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E5B017-BF46-4BD5-965D-3D11DEEAFA41}"/>
              </a:ext>
            </a:extLst>
          </p:cNvPr>
          <p:cNvCxnSpPr>
            <a:cxnSpLocks/>
          </p:cNvCxnSpPr>
          <p:nvPr/>
        </p:nvCxnSpPr>
        <p:spPr>
          <a:xfrm>
            <a:off x="7807098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705AA5-79BC-4B12-B759-D46A79EBE748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81FF1B-2BF5-4BED-98FB-75AA60A9061D}"/>
              </a:ext>
            </a:extLst>
          </p:cNvPr>
          <p:cNvGrpSpPr/>
          <p:nvPr/>
        </p:nvGrpSpPr>
        <p:grpSpPr>
          <a:xfrm>
            <a:off x="5288980" y="2053427"/>
            <a:ext cx="5599577" cy="725352"/>
            <a:chOff x="5288980" y="2053427"/>
            <a:chExt cx="5599577" cy="7253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73F43D-027D-4DE5-B3F1-33AA149325EA}"/>
                </a:ext>
              </a:extLst>
            </p:cNvPr>
            <p:cNvSpPr txBox="1"/>
            <p:nvPr/>
          </p:nvSpPr>
          <p:spPr>
            <a:xfrm>
              <a:off x="5486334" y="2440225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02691F-DCC0-4216-AA70-64B188CDD6DC}"/>
                </a:ext>
              </a:extLst>
            </p:cNvPr>
            <p:cNvSpPr/>
            <p:nvPr/>
          </p:nvSpPr>
          <p:spPr>
            <a:xfrm>
              <a:off x="5288980" y="2071706"/>
              <a:ext cx="1514723" cy="332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ED9860-3A43-4EE3-865A-F2DF499B450E}"/>
                </a:ext>
              </a:extLst>
            </p:cNvPr>
            <p:cNvSpPr txBox="1"/>
            <p:nvPr/>
          </p:nvSpPr>
          <p:spPr>
            <a:xfrm>
              <a:off x="5288980" y="2053427"/>
              <a:ext cx="15147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Less than </a:t>
              </a:r>
              <a:r>
                <a:rPr lang="en-US" b="1" dirty="0">
                  <a:solidFill>
                    <a:schemeClr val="accent6"/>
                  </a:solidFill>
                </a:rPr>
                <a:t>10¢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4EEA2E-58AC-4D32-BDB1-08D99D095F73}"/>
                </a:ext>
              </a:extLst>
            </p:cNvPr>
            <p:cNvSpPr/>
            <p:nvPr/>
          </p:nvSpPr>
          <p:spPr>
            <a:xfrm>
              <a:off x="5316805" y="2379358"/>
              <a:ext cx="1459065" cy="38728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B71F90-AE5D-4038-80A2-AF0330266748}"/>
                </a:ext>
              </a:extLst>
            </p:cNvPr>
            <p:cNvSpPr/>
            <p:nvPr/>
          </p:nvSpPr>
          <p:spPr>
            <a:xfrm>
              <a:off x="9373834" y="2075073"/>
              <a:ext cx="1514723" cy="332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B908EE-3AC9-452F-8DF7-C08F93E0EA45}"/>
                </a:ext>
              </a:extLst>
            </p:cNvPr>
            <p:cNvSpPr txBox="1"/>
            <p:nvPr/>
          </p:nvSpPr>
          <p:spPr>
            <a:xfrm>
              <a:off x="9373834" y="2056794"/>
              <a:ext cx="15147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10¢</a:t>
              </a:r>
              <a:r>
                <a:rPr lang="en-US" b="1" dirty="0">
                  <a:solidFill>
                    <a:schemeClr val="bg1"/>
                  </a:solidFill>
                </a:rPr>
                <a:t> or more </a:t>
              </a:r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461989-174D-4557-8E94-8FBF48FF692D}"/>
                </a:ext>
              </a:extLst>
            </p:cNvPr>
            <p:cNvSpPr/>
            <p:nvPr/>
          </p:nvSpPr>
          <p:spPr>
            <a:xfrm>
              <a:off x="9401659" y="2382725"/>
              <a:ext cx="1459065" cy="38728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8" y="134595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Good Luck!!</a:t>
            </a:r>
          </a:p>
          <a:p>
            <a:pPr marL="0" indent="0" algn="ctr">
              <a:buNone/>
            </a:pPr>
            <a:r>
              <a:rPr lang="en-US" sz="2400" dirty="0"/>
              <a:t>You will now complete the rest of the Bonus Section on your own. Remember There is an </a:t>
            </a:r>
            <a:r>
              <a:rPr lang="en-US" sz="2400" b="1" dirty="0">
                <a:solidFill>
                  <a:srgbClr val="FF0000"/>
                </a:solidFill>
              </a:rPr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b="1" dirty="0"/>
              <a:t>Stay focused </a:t>
            </a:r>
            <a:r>
              <a:rPr lang="en-US" altLang="zh-CN" sz="2400" dirty="0"/>
              <a:t>and </a:t>
            </a:r>
            <a:r>
              <a:rPr lang="en-US" altLang="zh-CN" sz="2400" b="1" dirty="0"/>
              <a:t>keep moving </a:t>
            </a:r>
            <a:r>
              <a:rPr lang="en-US" altLang="zh-CN" sz="2400" dirty="0"/>
              <a:t>to receive the largest </a:t>
            </a:r>
            <a:r>
              <a:rPr lang="en-US" altLang="zh-CN" sz="2400" b="1" dirty="0"/>
              <a:t>Bonus Payment </a:t>
            </a:r>
            <a:r>
              <a:rPr lang="en-US" altLang="zh-CN" sz="2400" dirty="0"/>
              <a:t>you can! You will be given breaks periodically.</a:t>
            </a: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5590" y="2421578"/>
            <a:ext cx="3580110" cy="3712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AF1B6-51CD-654B-A689-6C4379453E7E}"/>
              </a:ext>
            </a:extLst>
          </p:cNvPr>
          <p:cNvSpPr txBox="1"/>
          <p:nvPr/>
        </p:nvSpPr>
        <p:spPr>
          <a:xfrm>
            <a:off x="3714547" y="626489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859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87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09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32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</a:t>
            </a:r>
            <a:r>
              <a:rPr lang="en-US" sz="4400" b="1" dirty="0"/>
              <a:t>Session 1!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/>
              <a:t>PLEASE NOTIFY THE EXPERIMENTER</a:t>
            </a:r>
          </a:p>
        </p:txBody>
      </p:sp>
    </p:spTree>
    <p:extLst>
      <p:ext uri="{BB962C8B-B14F-4D97-AF65-F5344CB8AC3E}">
        <p14:creationId xmlns:p14="http://schemas.microsoft.com/office/powerpoint/2010/main" val="257415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2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9" y="1468124"/>
            <a:ext cx="11359425" cy="47280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this session your task is to collect as much money as possible in a </a:t>
            </a:r>
            <a:r>
              <a:rPr lang="en-US" b="1" i="1" dirty="0"/>
              <a:t>new environment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All the money you collect during this session will be added to your </a:t>
            </a:r>
            <a:r>
              <a:rPr lang="en-US" b="1" dirty="0"/>
              <a:t>Bonus Pay </a:t>
            </a:r>
            <a:r>
              <a:rPr lang="en-US" dirty="0"/>
              <a:t>which you will receive upon completing </a:t>
            </a:r>
            <a:r>
              <a:rPr lang="en-US" b="1" dirty="0"/>
              <a:t>all 3 sessions </a:t>
            </a:r>
            <a:r>
              <a:rPr lang="en-US" dirty="0"/>
              <a:t>of the experiment.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2" y="6196183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9189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</a:t>
            </a:r>
            <a:r>
              <a:rPr lang="en-US" sz="4400" b="1" dirty="0"/>
              <a:t>Session 2!</a:t>
            </a:r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4400" b="1" dirty="0"/>
              <a:t>PLEASE NOTIFY THE EXPERIMENTER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" y="1117766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the same as before!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3946598" y="2507095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573660" y="3989504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4CCD2-801D-4B8A-B116-52368A1510D3}"/>
              </a:ext>
            </a:extLst>
          </p:cNvPr>
          <p:cNvSpPr txBox="1"/>
          <p:nvPr/>
        </p:nvSpPr>
        <p:spPr>
          <a:xfrm>
            <a:off x="4096414" y="183134"/>
            <a:ext cx="3999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Movement Controls</a:t>
            </a:r>
          </a:p>
        </p:txBody>
      </p:sp>
    </p:spTree>
    <p:extLst>
      <p:ext uri="{BB962C8B-B14F-4D97-AF65-F5344CB8AC3E}">
        <p14:creationId xmlns:p14="http://schemas.microsoft.com/office/powerpoint/2010/main" val="38732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7" y="773126"/>
            <a:ext cx="12063046" cy="26323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Let’s practice moving around the </a:t>
            </a:r>
            <a:r>
              <a:rPr lang="en-US" b="1" i="1" dirty="0"/>
              <a:t>new environment </a:t>
            </a:r>
            <a:r>
              <a:rPr lang="en-US" dirty="0"/>
              <a:t>by doing some </a:t>
            </a:r>
            <a:r>
              <a:rPr lang="en-US" b="1" dirty="0"/>
              <a:t>Explore Rounds</a:t>
            </a:r>
            <a:r>
              <a:rPr lang="en-US" dirty="0"/>
              <a:t> (There is no hidden money in these rounds!).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 At the start of each round 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screen. Then you will have 30 seconds to explore the </a:t>
            </a:r>
            <a:r>
              <a:rPr lang="en-US" b="1" dirty="0"/>
              <a:t>3D Environment</a:t>
            </a:r>
            <a:r>
              <a:rPr lang="en-US" dirty="0"/>
              <a:t>. After 30 seconds a </a:t>
            </a:r>
            <a:r>
              <a:rPr lang="en-US" b="1" dirty="0"/>
              <a:t>Top-Down Map </a:t>
            </a:r>
            <a:r>
              <a:rPr lang="en-US" dirty="0"/>
              <a:t>will appear. Move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gray triangle </a:t>
            </a:r>
            <a:r>
              <a:rPr lang="en-US" dirty="0"/>
              <a:t>on the map to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where you </a:t>
            </a:r>
            <a:r>
              <a:rPr lang="en-US" i="1" dirty="0"/>
              <a:t>think</a:t>
            </a:r>
            <a:r>
              <a:rPr lang="en-US" dirty="0"/>
              <a:t> you were using the </a:t>
            </a:r>
            <a:r>
              <a:rPr lang="en-US" b="1" dirty="0"/>
              <a:t>same controls</a:t>
            </a:r>
            <a:r>
              <a:rPr lang="en-US" dirty="0"/>
              <a:t>. then press the </a:t>
            </a:r>
            <a:r>
              <a:rPr lang="en-US" u="sng" dirty="0"/>
              <a:t>Spacebar</a:t>
            </a:r>
            <a:r>
              <a:rPr lang="en-US" dirty="0"/>
              <a:t> to begin the next round!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03915" y="616416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B536E-F9C7-43F4-B688-B8A2BCAB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0" y="3651904"/>
            <a:ext cx="3382736" cy="1893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814184-DB60-4967-B143-BD82F8D3FCD6}"/>
              </a:ext>
            </a:extLst>
          </p:cNvPr>
          <p:cNvSpPr/>
          <p:nvPr/>
        </p:nvSpPr>
        <p:spPr>
          <a:xfrm>
            <a:off x="9537519" y="5690022"/>
            <a:ext cx="16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Top-Down 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9581F-29D7-43BF-B3D4-F769604EA5B9}"/>
              </a:ext>
            </a:extLst>
          </p:cNvPr>
          <p:cNvSpPr/>
          <p:nvPr/>
        </p:nvSpPr>
        <p:spPr>
          <a:xfrm>
            <a:off x="4634143" y="5681085"/>
            <a:ext cx="299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3D Environment (30 Seconds)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1568B-DE1D-4003-A03C-0CA0D7950A87}"/>
              </a:ext>
            </a:extLst>
          </p:cNvPr>
          <p:cNvCxnSpPr>
            <a:cxnSpLocks/>
          </p:cNvCxnSpPr>
          <p:nvPr/>
        </p:nvCxnSpPr>
        <p:spPr>
          <a:xfrm>
            <a:off x="3600441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C48EE-554D-4910-8525-ED02E8D0BAFC}"/>
              </a:ext>
            </a:extLst>
          </p:cNvPr>
          <p:cNvCxnSpPr>
            <a:cxnSpLocks/>
          </p:cNvCxnSpPr>
          <p:nvPr/>
        </p:nvCxnSpPr>
        <p:spPr>
          <a:xfrm>
            <a:off x="7844335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FE02181-4E8D-4946-B51E-F597A8931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2380" y="3661645"/>
            <a:ext cx="3494935" cy="1970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2B7B4C-A3F1-42F7-9E76-48223F347174}"/>
              </a:ext>
            </a:extLst>
          </p:cNvPr>
          <p:cNvSpPr txBox="1"/>
          <p:nvPr/>
        </p:nvSpPr>
        <p:spPr>
          <a:xfrm>
            <a:off x="3227540" y="69920"/>
            <a:ext cx="580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EXPLORE THE ENVIRONMENT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68F63-7CFC-48CC-B796-455DD0D18B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8" r="10106"/>
          <a:stretch/>
        </p:blipFill>
        <p:spPr>
          <a:xfrm>
            <a:off x="8632536" y="3632444"/>
            <a:ext cx="3216583" cy="2029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290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33A1B-2C7E-4589-A1DB-D278C850A745}"/>
              </a:ext>
            </a:extLst>
          </p:cNvPr>
          <p:cNvSpPr txBox="1"/>
          <p:nvPr/>
        </p:nvSpPr>
        <p:spPr>
          <a:xfrm>
            <a:off x="5307322" y="679523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14185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31414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790C99-6738-4215-9693-E4722C8BE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984" y="2759689"/>
            <a:ext cx="4680917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99" y="496859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coin sound </a:t>
            </a:r>
            <a:r>
              <a:rPr lang="en-US" sz="2400" dirty="0"/>
              <a:t>and it will be added to your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</a:t>
            </a:r>
            <a:r>
              <a:rPr lang="en-US" sz="2400" dirty="0"/>
              <a:t>at the top of the screen. </a:t>
            </a:r>
          </a:p>
        </p:txBody>
      </p:sp>
      <p:pic>
        <p:nvPicPr>
          <p:cNvPr id="20" name="Graphic 19" descr="Volume">
            <a:extLst>
              <a:ext uri="{FF2B5EF4-FFF2-40B4-BE49-F238E27FC236}">
                <a16:creationId xmlns:a16="http://schemas.microsoft.com/office/drawing/2014/main" id="{9ACC0D04-C18E-4F48-851B-1BF5106C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6631" y="382415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18D651-AD59-D242-AD72-2FF3F8A58A5C}"/>
              </a:ext>
            </a:extLst>
          </p:cNvPr>
          <p:cNvSpPr txBox="1"/>
          <p:nvPr/>
        </p:nvSpPr>
        <p:spPr>
          <a:xfrm>
            <a:off x="3643984" y="587777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3DBE6-70E9-439B-BE7C-CC7EAAE28443}"/>
              </a:ext>
            </a:extLst>
          </p:cNvPr>
          <p:cNvSpPr txBox="1"/>
          <p:nvPr/>
        </p:nvSpPr>
        <p:spPr>
          <a:xfrm>
            <a:off x="5236513" y="2806316"/>
            <a:ext cx="149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Money Collected: 0¢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DEB30-D6EF-453E-9C76-BA9B6A8E75F0}"/>
              </a:ext>
            </a:extLst>
          </p:cNvPr>
          <p:cNvSpPr/>
          <p:nvPr/>
        </p:nvSpPr>
        <p:spPr>
          <a:xfrm>
            <a:off x="5236513" y="2739279"/>
            <a:ext cx="1466614" cy="400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683753-D5DD-47DE-8DC1-870BA100C0BE}"/>
              </a:ext>
            </a:extLst>
          </p:cNvPr>
          <p:cNvCxnSpPr>
            <a:cxnSpLocks/>
          </p:cNvCxnSpPr>
          <p:nvPr/>
        </p:nvCxnSpPr>
        <p:spPr>
          <a:xfrm>
            <a:off x="4522111" y="2042641"/>
            <a:ext cx="787853" cy="6265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764A56-E335-4C1B-9635-A6D410182AC7}"/>
              </a:ext>
            </a:extLst>
          </p:cNvPr>
          <p:cNvSpPr txBox="1">
            <a:spLocks/>
          </p:cNvSpPr>
          <p:nvPr/>
        </p:nvSpPr>
        <p:spPr>
          <a:xfrm>
            <a:off x="132941" y="258319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Collecting Money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51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46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on.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819" y="1422011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644940" y="509069"/>
            <a:ext cx="109021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10¢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B4DEE-15A4-1649-86DB-CFFD40E1D0B6}"/>
              </a:ext>
            </a:extLst>
          </p:cNvPr>
          <p:cNvSpPr txBox="1"/>
          <p:nvPr/>
        </p:nvSpPr>
        <p:spPr>
          <a:xfrm>
            <a:off x="3704904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8369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3" y="825441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Money Collection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37D226-A9C6-4E97-A320-FB553FF88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5541" y="2771297"/>
            <a:ext cx="4680917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33" y="2656727"/>
            <a:ext cx="2483796" cy="2483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554976" y="5084241"/>
            <a:ext cx="285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7762" y="3403569"/>
            <a:ext cx="1736954" cy="17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1032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Section 2: BONUS PAY!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Session 2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96</cp:revision>
  <dcterms:created xsi:type="dcterms:W3CDTF">2020-01-09T14:24:19Z</dcterms:created>
  <dcterms:modified xsi:type="dcterms:W3CDTF">2020-06-12T01:44:11Z</dcterms:modified>
</cp:coreProperties>
</file>