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9" r:id="rId3"/>
    <p:sldId id="278" r:id="rId4"/>
    <p:sldId id="277" r:id="rId5"/>
    <p:sldId id="271" r:id="rId6"/>
    <p:sldId id="282" r:id="rId7"/>
    <p:sldId id="262" r:id="rId8"/>
    <p:sldId id="279" r:id="rId9"/>
    <p:sldId id="298" r:id="rId10"/>
    <p:sldId id="280" r:id="rId11"/>
    <p:sldId id="297" r:id="rId12"/>
    <p:sldId id="292" r:id="rId13"/>
    <p:sldId id="281" r:id="rId14"/>
    <p:sldId id="295" r:id="rId15"/>
    <p:sldId id="286" r:id="rId16"/>
    <p:sldId id="287" r:id="rId17"/>
    <p:sldId id="283" r:id="rId18"/>
    <p:sldId id="266" r:id="rId19"/>
    <p:sldId id="269" r:id="rId20"/>
    <p:sldId id="28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07"/>
    <a:srgbClr val="04ED08"/>
    <a:srgbClr val="2DD415"/>
    <a:srgbClr val="5C739C"/>
    <a:srgbClr val="FD6666"/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b="1" dirty="0"/>
              <a:t>2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the money you collect in this section you will keep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1" y="783730"/>
            <a:ext cx="10932078" cy="1923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4899" y="607427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87687-6AB1-4813-A9D6-AFDD378C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04" y="3001153"/>
            <a:ext cx="4872185" cy="272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A545513F-9DEF-4B4E-86A5-B607C4D4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088" y="3001153"/>
            <a:ext cx="2483796" cy="2483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1A3882-CE08-489C-978F-A00BB8D023C2}"/>
              </a:ext>
            </a:extLst>
          </p:cNvPr>
          <p:cNvSpPr txBox="1"/>
          <p:nvPr/>
        </p:nvSpPr>
        <p:spPr>
          <a:xfrm>
            <a:off x="529831" y="5428667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8" name="Graphic 17" descr="Coins">
            <a:extLst>
              <a:ext uri="{FF2B5EF4-FFF2-40B4-BE49-F238E27FC236}">
                <a16:creationId xmlns:a16="http://schemas.microsoft.com/office/drawing/2014/main" id="{174BD500-5021-4F2D-BC15-81998F0B2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6037" y="3622133"/>
            <a:ext cx="1736954" cy="173695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4BB0C5-BC80-41EF-96C9-CF1669DDABD0}"/>
              </a:ext>
            </a:extLst>
          </p:cNvPr>
          <p:cNvSpPr txBox="1">
            <a:spLocks/>
          </p:cNvSpPr>
          <p:nvPr/>
        </p:nvSpPr>
        <p:spPr>
          <a:xfrm>
            <a:off x="132939" y="207632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7970" y="619115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146C4-0907-4124-A464-DC1E73A25CAF}"/>
              </a:ext>
            </a:extLst>
          </p:cNvPr>
          <p:cNvSpPr/>
          <p:nvPr/>
        </p:nvSpPr>
        <p:spPr>
          <a:xfrm>
            <a:off x="278697" y="874555"/>
            <a:ext cx="11740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 order to move on to the </a:t>
            </a:r>
            <a:r>
              <a:rPr lang="en-US" sz="2400" b="1" dirty="0"/>
              <a:t>Bonus Section</a:t>
            </a:r>
            <a:r>
              <a:rPr lang="en-US" sz="2400" dirty="0"/>
              <a:t>, you will need to find at least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</a:t>
            </a:r>
            <a:r>
              <a:rPr lang="en-US" sz="2400" b="1" dirty="0"/>
              <a:t>4</a:t>
            </a:r>
            <a:r>
              <a:rPr lang="en-US" sz="2400" dirty="0"/>
              <a:t> of the next </a:t>
            </a:r>
            <a:r>
              <a:rPr lang="en-US" sz="2400" b="1" dirty="0"/>
              <a:t>16 rounds</a:t>
            </a:r>
            <a:r>
              <a:rPr lang="en-US" altLang="zh-CN" sz="2400" dirty="0"/>
              <a:t>. Whenever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during a round a point will be added to your </a:t>
            </a:r>
            <a:r>
              <a:rPr lang="en-US" sz="2400" b="1" dirty="0"/>
              <a:t>Rounds Complete</a:t>
            </a:r>
            <a:r>
              <a:rPr lang="en-US" sz="2400" dirty="0"/>
              <a:t> total at the bottom of the screen, and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</a:t>
            </a:r>
            <a:r>
              <a:rPr lang="en-US" sz="2400" dirty="0"/>
              <a:t> </a:t>
            </a:r>
          </a:p>
          <a:p>
            <a:pPr algn="ctr"/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DA752-EBA1-4BD4-A722-4466D3DD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83" y="2974585"/>
            <a:ext cx="3525501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52AAF-C638-48F1-861A-027EB474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14" y="2974585"/>
            <a:ext cx="3512988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DD55D4-6BDA-4392-882F-9911D7738A6A}"/>
              </a:ext>
            </a:extLst>
          </p:cNvPr>
          <p:cNvSpPr/>
          <p:nvPr/>
        </p:nvSpPr>
        <p:spPr>
          <a:xfrm>
            <a:off x="3180522" y="466337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431AF3-3B6E-4E33-A59D-24F77867EFB5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Your Goal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8291B-8AC4-41D4-860B-90FFED900A8A}"/>
              </a:ext>
            </a:extLst>
          </p:cNvPr>
          <p:cNvSpPr/>
          <p:nvPr/>
        </p:nvSpPr>
        <p:spPr>
          <a:xfrm>
            <a:off x="3151842" y="503238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90E93-1307-4E41-8A3E-B1AD9A0B3AFF}"/>
              </a:ext>
            </a:extLst>
          </p:cNvPr>
          <p:cNvSpPr txBox="1"/>
          <p:nvPr/>
        </p:nvSpPr>
        <p:spPr>
          <a:xfrm>
            <a:off x="3151842" y="501410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A6366-E321-4D0A-BAD1-28780B5DC6C9}"/>
              </a:ext>
            </a:extLst>
          </p:cNvPr>
          <p:cNvSpPr/>
          <p:nvPr/>
        </p:nvSpPr>
        <p:spPr>
          <a:xfrm>
            <a:off x="7882805" y="50268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90040-239D-43F6-84C3-2079E8B6D8AB}"/>
              </a:ext>
            </a:extLst>
          </p:cNvPr>
          <p:cNvSpPr/>
          <p:nvPr/>
        </p:nvSpPr>
        <p:spPr>
          <a:xfrm>
            <a:off x="7910633" y="4672653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31BFF-50EA-4894-97B5-82B45C8A609E}"/>
              </a:ext>
            </a:extLst>
          </p:cNvPr>
          <p:cNvSpPr txBox="1"/>
          <p:nvPr/>
        </p:nvSpPr>
        <p:spPr>
          <a:xfrm>
            <a:off x="7938884" y="5000576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F12C1-0294-4EE1-B7A5-93770AC9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95" y="3154995"/>
            <a:ext cx="3525501" cy="1977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" y="897322"/>
            <a:ext cx="12192000" cy="1839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most</a:t>
            </a:r>
            <a:r>
              <a:rPr lang="en-US" sz="2400" dirty="0"/>
              <a:t> rounds 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see your </a:t>
            </a:r>
            <a:r>
              <a:rPr lang="en-US" sz="2400" b="1" dirty="0"/>
              <a:t>Money Collected</a:t>
            </a:r>
            <a:r>
              <a:rPr lang="en-US" sz="2400" dirty="0"/>
              <a:t> at the top of the screen. When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on these rounds the </a:t>
            </a:r>
            <a:r>
              <a:rPr lang="en-US" sz="2400" b="1" dirty="0"/>
              <a:t>Money Collected </a:t>
            </a:r>
            <a:r>
              <a:rPr lang="en-US" sz="2400" dirty="0"/>
              <a:t>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you will receive a </a:t>
            </a:r>
            <a:r>
              <a:rPr lang="en-US" sz="2400" b="1" dirty="0"/>
              <a:t>Rounds Complete </a:t>
            </a:r>
            <a:r>
              <a:rPr lang="en-US" sz="2400" dirty="0"/>
              <a:t>point.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4" y="3139310"/>
            <a:ext cx="3583328" cy="2008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3772460" y="4077616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4900" y="6097846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D4BF64-1570-4821-ABB8-61E7B5516262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9E334B-EA64-4E93-A6FD-6531262E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48" y="3158505"/>
            <a:ext cx="3525501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153721-1F7C-4922-A8C9-133187FDBCEA}"/>
              </a:ext>
            </a:extLst>
          </p:cNvPr>
          <p:cNvCxnSpPr>
            <a:cxnSpLocks/>
          </p:cNvCxnSpPr>
          <p:nvPr/>
        </p:nvCxnSpPr>
        <p:spPr>
          <a:xfrm>
            <a:off x="7928342" y="4077616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33C7F-0E0B-43CA-8E80-08F411098BB3}"/>
              </a:ext>
            </a:extLst>
          </p:cNvPr>
          <p:cNvSpPr/>
          <p:nvPr/>
        </p:nvSpPr>
        <p:spPr>
          <a:xfrm>
            <a:off x="9519629" y="274827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8CC105-C3D0-40A9-A5BF-33A730AF3260}"/>
              </a:ext>
            </a:extLst>
          </p:cNvPr>
          <p:cNvSpPr/>
          <p:nvPr/>
        </p:nvSpPr>
        <p:spPr>
          <a:xfrm>
            <a:off x="5338638" y="27482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BC3338-2A56-4847-9CAF-436E02823012}"/>
              </a:ext>
            </a:extLst>
          </p:cNvPr>
          <p:cNvSpPr txBox="1"/>
          <p:nvPr/>
        </p:nvSpPr>
        <p:spPr>
          <a:xfrm>
            <a:off x="9575708" y="2726019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C4DD2-3806-4ECB-BFEF-646F706EE47C}"/>
              </a:ext>
            </a:extLst>
          </p:cNvPr>
          <p:cNvSpPr txBox="1"/>
          <p:nvPr/>
        </p:nvSpPr>
        <p:spPr>
          <a:xfrm>
            <a:off x="5338638" y="27299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2BBBA-2EEC-4B1D-829F-35F9358B70E1}"/>
              </a:ext>
            </a:extLst>
          </p:cNvPr>
          <p:cNvSpPr/>
          <p:nvPr/>
        </p:nvSpPr>
        <p:spPr>
          <a:xfrm>
            <a:off x="5367280" y="30559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A9CC2-8A0C-4CB8-A9F2-5B8984BB3398}"/>
              </a:ext>
            </a:extLst>
          </p:cNvPr>
          <p:cNvSpPr/>
          <p:nvPr/>
        </p:nvSpPr>
        <p:spPr>
          <a:xfrm>
            <a:off x="9548274" y="305592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1D620AF-B2B8-4A86-B18A-668FA24CBCF2}"/>
              </a:ext>
            </a:extLst>
          </p:cNvPr>
          <p:cNvSpPr/>
          <p:nvPr/>
        </p:nvSpPr>
        <p:spPr>
          <a:xfrm>
            <a:off x="9515648" y="2630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EE303-6DC9-4A45-9D8E-8FC2ACC8825C}"/>
              </a:ext>
            </a:extLst>
          </p:cNvPr>
          <p:cNvSpPr/>
          <p:nvPr/>
        </p:nvSpPr>
        <p:spPr>
          <a:xfrm>
            <a:off x="5298878" y="263870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9A24DB-7DA1-4428-9E1B-09EFED78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66" y="3045552"/>
            <a:ext cx="3525253" cy="196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A9CAB-E4E5-4879-87B3-44647A3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994" y="3045552"/>
            <a:ext cx="3525253" cy="196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3700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When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on these rounds the </a:t>
            </a:r>
            <a:r>
              <a:rPr lang="en-US" sz="2400" b="1" dirty="0"/>
              <a:t>Money Collected </a:t>
            </a:r>
            <a:r>
              <a:rPr lang="en-US" sz="2400" dirty="0"/>
              <a:t>text will remain </a:t>
            </a:r>
            <a:r>
              <a:rPr lang="en-US" sz="2400" b="1" dirty="0">
                <a:solidFill>
                  <a:srgbClr val="FF0000"/>
                </a:solidFill>
              </a:rPr>
              <a:t>Red </a:t>
            </a:r>
            <a:r>
              <a:rPr lang="en-US" sz="2400" dirty="0"/>
              <a:t>and a point will be added to your </a:t>
            </a:r>
            <a:r>
              <a:rPr lang="en-US" sz="2400" b="1" dirty="0">
                <a:solidFill>
                  <a:schemeClr val="accent6"/>
                </a:solidFill>
              </a:rPr>
              <a:t>Rounds Complete </a:t>
            </a:r>
            <a:r>
              <a:rPr lang="en-US" sz="2400" dirty="0"/>
              <a:t>total.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1" y="3055069"/>
            <a:ext cx="3476540" cy="1946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55248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0404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37A50-5C7C-40DB-A2A7-2D7AA67D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818" y="4773758"/>
            <a:ext cx="1102072" cy="186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F556E-E748-43EE-8F80-0B5CF90C8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277" y="4786165"/>
            <a:ext cx="1127010" cy="17502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9822FA-C423-4A07-B1FD-3013048263B1}"/>
              </a:ext>
            </a:extLst>
          </p:cNvPr>
          <p:cNvSpPr txBox="1">
            <a:spLocks/>
          </p:cNvSpPr>
          <p:nvPr/>
        </p:nvSpPr>
        <p:spPr>
          <a:xfrm>
            <a:off x="193967" y="108863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46F822-D773-4574-BDFD-E9B345D3F028}"/>
              </a:ext>
            </a:extLst>
          </p:cNvPr>
          <p:cNvCxnSpPr>
            <a:cxnSpLocks/>
          </p:cNvCxnSpPr>
          <p:nvPr/>
        </p:nvCxnSpPr>
        <p:spPr>
          <a:xfrm>
            <a:off x="3716801" y="4021392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1E3D50-C288-45A3-9E04-FE03E6C3AD78}"/>
              </a:ext>
            </a:extLst>
          </p:cNvPr>
          <p:cNvCxnSpPr>
            <a:cxnSpLocks/>
          </p:cNvCxnSpPr>
          <p:nvPr/>
        </p:nvCxnSpPr>
        <p:spPr>
          <a:xfrm>
            <a:off x="7872683" y="4021392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8A4211-EFD8-4792-8089-6BF6D64120A8}"/>
              </a:ext>
            </a:extLst>
          </p:cNvPr>
          <p:cNvSpPr txBox="1"/>
          <p:nvPr/>
        </p:nvSpPr>
        <p:spPr>
          <a:xfrm>
            <a:off x="9571727" y="2612513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57AB01-AC9C-4179-8472-1DC86E757DFD}"/>
              </a:ext>
            </a:extLst>
          </p:cNvPr>
          <p:cNvSpPr txBox="1"/>
          <p:nvPr/>
        </p:nvSpPr>
        <p:spPr>
          <a:xfrm>
            <a:off x="5298878" y="262043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D2714D-55DD-4243-8E10-4085EB4C39C6}"/>
              </a:ext>
            </a:extLst>
          </p:cNvPr>
          <p:cNvSpPr/>
          <p:nvPr/>
        </p:nvSpPr>
        <p:spPr>
          <a:xfrm>
            <a:off x="5317997" y="294079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A09523-A4AD-4F3A-B0A3-8D8D8CE9C2DF}"/>
              </a:ext>
            </a:extLst>
          </p:cNvPr>
          <p:cNvSpPr/>
          <p:nvPr/>
        </p:nvSpPr>
        <p:spPr>
          <a:xfrm>
            <a:off x="9543476" y="294079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8668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Let’s try doing a </a:t>
            </a:r>
            <a:r>
              <a:rPr lang="en-US" b="1" dirty="0"/>
              <a:t>Feedback Round </a:t>
            </a:r>
            <a:r>
              <a:rPr lang="en-US" dirty="0"/>
              <a:t>and a </a:t>
            </a:r>
            <a:r>
              <a:rPr lang="en-US" b="1" dirty="0"/>
              <a:t>No Feedback Round</a:t>
            </a:r>
            <a:r>
              <a:rPr lang="en-US" dirty="0"/>
              <a:t> together!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9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2583"/>
            <a:ext cx="11305309" cy="3675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Do you have any questions about the </a:t>
            </a:r>
            <a:r>
              <a:rPr lang="en-US" sz="2400" b="1" dirty="0"/>
              <a:t>Feedback</a:t>
            </a:r>
            <a:r>
              <a:rPr lang="en-US" sz="2400" dirty="0"/>
              <a:t> and </a:t>
            </a:r>
            <a:r>
              <a:rPr lang="en-US" sz="2400" b="1" dirty="0"/>
              <a:t>No Feedback </a:t>
            </a:r>
            <a:r>
              <a:rPr lang="en-US" sz="2400" dirty="0"/>
              <a:t>rounds?</a:t>
            </a:r>
          </a:p>
          <a:p>
            <a:pPr marL="0" indent="0" algn="ctr">
              <a:buNone/>
            </a:pPr>
            <a:r>
              <a:rPr lang="en-US" sz="2400" dirty="0"/>
              <a:t>You will now complete the remaining rounds on your own. </a:t>
            </a:r>
            <a:r>
              <a:rPr lang="en-US" altLang="zh-CN" sz="2400" b="1" dirty="0"/>
              <a:t>Remember,</a:t>
            </a:r>
            <a:r>
              <a:rPr lang="en-US" altLang="zh-CN" sz="2400" dirty="0"/>
              <a:t> you must collect </a:t>
            </a:r>
            <a:r>
              <a:rPr lang="en-US" altLang="zh-CN" sz="2400" i="1" dirty="0"/>
              <a:t>at least</a:t>
            </a:r>
            <a:r>
              <a:rPr lang="en-US" altLang="zh-CN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b="1" dirty="0">
                <a:solidFill>
                  <a:srgbClr val="2DD415"/>
                </a:solidFill>
              </a:rPr>
              <a:t> </a:t>
            </a:r>
            <a:r>
              <a:rPr lang="en-US" sz="2400" dirty="0"/>
              <a:t>on </a:t>
            </a:r>
            <a:r>
              <a:rPr lang="en-US" sz="2400" b="1" dirty="0"/>
              <a:t>4 rounds </a:t>
            </a:r>
            <a:r>
              <a:rPr lang="en-US" sz="2400" dirty="0"/>
              <a:t>in order to move on to the </a:t>
            </a:r>
            <a:r>
              <a:rPr lang="en-US" sz="2400" b="1" dirty="0"/>
              <a:t>Bonus Section </a:t>
            </a:r>
            <a:r>
              <a:rPr lang="en-US" sz="2400" dirty="0"/>
              <a:t>of the experiment.</a:t>
            </a:r>
          </a:p>
          <a:p>
            <a:pPr marL="0" indent="0" algn="ctr">
              <a:buNone/>
            </a:pPr>
            <a:r>
              <a:rPr lang="en-US" sz="2400" dirty="0"/>
              <a:t>However, there is an </a:t>
            </a:r>
            <a:r>
              <a:rPr lang="en-US" sz="2400" b="1" dirty="0"/>
              <a:t>unlimited amount of money </a:t>
            </a:r>
            <a:r>
              <a:rPr lang="en-US" sz="2400" dirty="0"/>
              <a:t>in each round so try to collect </a:t>
            </a:r>
            <a:r>
              <a:rPr lang="en-US" sz="2400" b="1" dirty="0"/>
              <a:t>as much as possible! </a:t>
            </a:r>
            <a:r>
              <a:rPr lang="en-US" sz="2400" dirty="0"/>
              <a:t>the better you do during this </a:t>
            </a:r>
            <a:r>
              <a:rPr lang="en-US" sz="2400" b="1" i="1" dirty="0"/>
              <a:t>Practice Section</a:t>
            </a:r>
            <a:r>
              <a:rPr lang="en-US" sz="2400" dirty="0"/>
              <a:t>, the better you will do in the </a:t>
            </a:r>
            <a:r>
              <a:rPr lang="en-US" sz="2400" b="1" i="1" dirty="0"/>
              <a:t>Bonus Section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41" y="6164951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2F656-A259-4B6B-88C9-B0F0A1133651}"/>
              </a:ext>
            </a:extLst>
          </p:cNvPr>
          <p:cNvSpPr/>
          <p:nvPr/>
        </p:nvSpPr>
        <p:spPr>
          <a:xfrm>
            <a:off x="0" y="54367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 the end of this section you will be instructed to notify the experimenter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246534-EBD9-427C-9B49-3CC5FED46139}"/>
              </a:ext>
            </a:extLst>
          </p:cNvPr>
          <p:cNvGrpSpPr/>
          <p:nvPr/>
        </p:nvGrpSpPr>
        <p:grpSpPr>
          <a:xfrm>
            <a:off x="1889760" y="3208813"/>
            <a:ext cx="8412480" cy="2103120"/>
            <a:chOff x="1894859" y="3208813"/>
            <a:chExt cx="8412480" cy="21031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326CA2-EFC0-47EC-98D6-E37ECE9DE4F4}"/>
                </a:ext>
              </a:extLst>
            </p:cNvPr>
            <p:cNvGrpSpPr/>
            <p:nvPr/>
          </p:nvGrpSpPr>
          <p:grpSpPr>
            <a:xfrm>
              <a:off x="1894859" y="3208813"/>
              <a:ext cx="6309360" cy="2103120"/>
              <a:chOff x="2893819" y="2851463"/>
              <a:chExt cx="6309360" cy="2103120"/>
            </a:xfrm>
          </p:grpSpPr>
          <p:pic>
            <p:nvPicPr>
              <p:cNvPr id="6" name="Picture 2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423FB583-5D88-4319-919F-833610147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381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D008F0A9-359D-41C1-802C-1E60E6875A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693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626E368C-DC27-4D0B-B516-DD357D9EED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005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6" descr="Check Mark Vector Icon - Download Free Vectors, Clipart Graphics ...">
              <a:extLst>
                <a:ext uri="{FF2B5EF4-FFF2-40B4-BE49-F238E27FC236}">
                  <a16:creationId xmlns:a16="http://schemas.microsoft.com/office/drawing/2014/main" id="{4BD646D9-7BEA-4917-8426-B78F9554D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219" y="3208813"/>
              <a:ext cx="2103120" cy="21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983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PRACTICE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BONUS PAY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Bonus Pay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838200" y="3243362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Unfortunately, you did not complete enough rounds to move on to the </a:t>
            </a:r>
            <a:r>
              <a:rPr lang="en-CA" sz="3200" b="1" dirty="0"/>
              <a:t>Bonus Section</a:t>
            </a:r>
            <a:endParaRPr lang="en-CA" sz="3200" dirty="0"/>
          </a:p>
          <a:p>
            <a:pPr marL="0" indent="0" algn="ctr">
              <a:buNone/>
            </a:pPr>
            <a:r>
              <a:rPr lang="en-CA" sz="3200" b="1" dirty="0">
                <a:solidFill>
                  <a:srgbClr val="C00000"/>
                </a:solidFill>
              </a:rPr>
              <a:t>Please notify the Experimenter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27832-B2F1-B64B-B91D-FA0F0D8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0" b="90900" l="9100" r="90700">
                        <a14:foregroundMark x1="61600" y1="10100" x2="46200" y2="9100"/>
                        <a14:foregroundMark x1="46200" y1="9100" x2="39800" y2="10100"/>
                        <a14:foregroundMark x1="9100" y1="62400" x2="10300" y2="47100"/>
                        <a14:foregroundMark x1="10300" y1="47100" x2="12300" y2="42900"/>
                        <a14:foregroundMark x1="63800" y1="89600" x2="41400" y2="90900"/>
                        <a14:foregroundMark x1="41400" y1="90900" x2="41400" y2="90900"/>
                        <a14:foregroundMark x1="87500" y1="37600" x2="90700" y2="51400"/>
                        <a14:foregroundMark x1="90700" y1="51400" x2="907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0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1: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5060"/>
            <a:ext cx="10515600" cy="101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section you will explore a 3D environment and learn how to find hidden money!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7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Welcome!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959" y="1158288"/>
            <a:ext cx="10774082" cy="4918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Please make sure: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 will </a:t>
            </a:r>
            <a:r>
              <a:rPr lang="en-US" sz="2800" b="1" dirty="0"/>
              <a:t>Not be distracted </a:t>
            </a:r>
            <a:r>
              <a:rPr lang="en-US" sz="2800" dirty="0"/>
              <a:t>for the entire duration of the session</a:t>
            </a:r>
            <a:endParaRPr lang="en-US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Your cell phone is </a:t>
            </a:r>
            <a:r>
              <a:rPr lang="en-US" sz="2800" b="1" dirty="0"/>
              <a:t>turned off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Your computer is </a:t>
            </a:r>
            <a:r>
              <a:rPr lang="en-US" sz="2800" b="1" dirty="0"/>
              <a:t>plugged in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dirty="0"/>
              <a:t>Please confirm your </a:t>
            </a:r>
            <a:r>
              <a:rPr lang="en-US" b="1" dirty="0"/>
              <a:t>Participant ID</a:t>
            </a:r>
            <a:r>
              <a:rPr lang="en-US" dirty="0"/>
              <a:t> and </a:t>
            </a:r>
            <a:r>
              <a:rPr lang="en-US" b="1" dirty="0"/>
              <a:t>Session #</a:t>
            </a:r>
            <a:r>
              <a:rPr lang="en-US" dirty="0"/>
              <a:t> with the experimenter before pressing the </a:t>
            </a:r>
            <a:r>
              <a:rPr lang="en-US" b="1" dirty="0"/>
              <a:t>Start Experiment </a:t>
            </a:r>
            <a:r>
              <a:rPr lang="en-US" dirty="0"/>
              <a:t>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b="1" dirty="0"/>
              <a:t>2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the money you collect in this section you will keep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3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very easy!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F980E-2C0B-4BDE-BCEE-16FF72B809E2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Movement Controls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1" y="727456"/>
            <a:ext cx="12063046" cy="2632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practice moving around the environment 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3984" y="627118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2A47DB-BAC4-4D71-89D3-5B3B87F3444E}"/>
              </a:ext>
            </a:extLst>
          </p:cNvPr>
          <p:cNvGrpSpPr/>
          <p:nvPr/>
        </p:nvGrpSpPr>
        <p:grpSpPr>
          <a:xfrm>
            <a:off x="233542" y="3608786"/>
            <a:ext cx="11724916" cy="1905094"/>
            <a:chOff x="233542" y="2844172"/>
            <a:chExt cx="11724916" cy="19050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42" y="2850141"/>
              <a:ext cx="3382736" cy="18931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CD27A-81E9-4776-9ACA-8E3C831C5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7736" y="2850141"/>
              <a:ext cx="3380636" cy="18931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127EA8-1DE8-45C3-BC7B-C4228715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831" y="2844172"/>
              <a:ext cx="3398627" cy="19050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02684" y="5652874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599308" y="5643937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43984" y="4561333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25785" y="4561333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626FB9-2741-4CDD-9925-296BE06818D5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C9CAB7-CFA8-4978-8250-EC8E7B3B2F28}"/>
              </a:ext>
            </a:extLst>
          </p:cNvPr>
          <p:cNvSpPr txBox="1">
            <a:spLocks/>
          </p:cNvSpPr>
          <p:nvPr/>
        </p:nvSpPr>
        <p:spPr>
          <a:xfrm>
            <a:off x="132944" y="846816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Ready?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DFA87-D904-4172-9BC3-2A82B116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06" y="2456489"/>
            <a:ext cx="4872185" cy="272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" y="1022760"/>
            <a:ext cx="12027877" cy="1241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Now you will </a:t>
            </a:r>
            <a:r>
              <a:rPr lang="en-US" sz="2400" b="1" dirty="0"/>
              <a:t>practice</a:t>
            </a:r>
            <a:r>
              <a:rPr lang="en-US" sz="2400" dirty="0"/>
              <a:t> collecting money! The money will be invisible but when you find it you will hear a </a:t>
            </a:r>
            <a:r>
              <a:rPr lang="en-US" sz="2400" b="1" dirty="0"/>
              <a:t>coin sound</a:t>
            </a:r>
            <a:r>
              <a:rPr lang="en-US" sz="2400" dirty="0"/>
              <a:t> 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</a:t>
            </a:r>
          </a:p>
        </p:txBody>
      </p: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467" y="4077238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027B3-F75E-41A8-957B-FC0CC40FD314}"/>
              </a:ext>
            </a:extLst>
          </p:cNvPr>
          <p:cNvSpPr/>
          <p:nvPr/>
        </p:nvSpPr>
        <p:spPr>
          <a:xfrm>
            <a:off x="5100452" y="2521524"/>
            <a:ext cx="1991096" cy="3226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2E9EC5-12DD-4994-AEC2-7F9901DC24DA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7BED2-A9B6-44E5-9217-8CF36078F968}"/>
              </a:ext>
            </a:extLst>
          </p:cNvPr>
          <p:cNvCxnSpPr>
            <a:cxnSpLocks/>
          </p:cNvCxnSpPr>
          <p:nvPr/>
        </p:nvCxnSpPr>
        <p:spPr>
          <a:xfrm flipH="1">
            <a:off x="6679096" y="1746696"/>
            <a:ext cx="834887" cy="618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9208</TotalTime>
  <Words>1042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Session 1 Overview</vt:lpstr>
      <vt:lpstr>Section 1: Practice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Welcome! </vt:lpstr>
      <vt:lpstr>Session 1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217</cp:revision>
  <dcterms:created xsi:type="dcterms:W3CDTF">2020-01-09T14:24:19Z</dcterms:created>
  <dcterms:modified xsi:type="dcterms:W3CDTF">2020-06-12T01:59:16Z</dcterms:modified>
</cp:coreProperties>
</file>