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78" r:id="rId3"/>
    <p:sldId id="300" r:id="rId4"/>
    <p:sldId id="271" r:id="rId5"/>
    <p:sldId id="273" r:id="rId6"/>
    <p:sldId id="262" r:id="rId7"/>
    <p:sldId id="263" r:id="rId8"/>
    <p:sldId id="264" r:id="rId9"/>
    <p:sldId id="265" r:id="rId10"/>
    <p:sldId id="301" r:id="rId11"/>
    <p:sldId id="292" r:id="rId12"/>
    <p:sldId id="281" r:id="rId13"/>
    <p:sldId id="295" r:id="rId14"/>
    <p:sldId id="296" r:id="rId15"/>
    <p:sldId id="297" r:id="rId16"/>
    <p:sldId id="272" r:id="rId17"/>
    <p:sldId id="298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553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8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9796-9316-426F-95EC-63106F5B0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5529E-4C3F-4C87-9FF0-BD85DB74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EC74-F5B8-4A6B-AB1B-BFC2683C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2288F-51E8-41A0-BFF7-395732F1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C1DED-9345-46C8-BEEE-64D38380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F1FC-277B-4E25-88AC-8ABEDC52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D02E8-5F26-483F-9D52-86E83CE2C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CF07-1737-471F-9A4E-09135951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229F5-9680-4D82-890E-F7696684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CEC0-28D1-4068-8B9A-ABA499E2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5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AFA7B-F839-424A-B233-E543A5980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93F56-889D-4A95-9686-DE117C37A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61FAF-754C-4EFC-8314-040950AD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0F47-B3E5-491C-94D8-F8941FC9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305C-A53A-48B7-9525-029853A0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2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32B3-BFB4-4945-86A6-10BF6027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2E197-6E6C-4ACA-8C76-BEBC6368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BDF7-361D-44D9-97C1-00B2E603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8E63-4202-4F87-958C-13F2C561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70BB-6348-4621-A662-E93D7EAF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D5E3-2B6F-43EF-9044-C32F1467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40049-0927-4A5C-9080-5395B5C8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932CA-379F-41C3-BE42-A006CA8B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FAABF-DE68-4C29-A831-6F3736B7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AAFA-D4A8-4F25-9AE3-63459D51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2712-83DA-4FDE-81E9-D67F9AEB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F926-9738-4D2D-9E2D-53F1EC7C6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64D8-68B0-4927-A7CF-ABEE75C7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450C1-6A8E-40D5-BB18-E2E9283E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960E5-B985-4847-8103-C7E0FD61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E14AC-87ED-457C-87CF-88002022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0E63-EB86-45C6-805A-63FBB35D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092B7-FF3C-44B2-995E-001E2973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B30BF-54FB-4BDC-8A0B-96E9D2FF6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3EAC2-ED4B-4095-A4CC-B719CC23B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570CB-BD03-47A7-B680-991F3D625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02683-BDE6-4302-8D24-AE40B692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A7A48-72D9-447E-8188-7BAFB6F3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83B1D-05E2-44BD-BF25-2F67940F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6505-7150-4EB4-8828-D7582498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0F59E-36CD-472A-A918-B5B1FD43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A6B45-7C6D-44C5-9FB4-0224BF7D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DEBE3-1D90-4DD0-9396-953CF07B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3C5C3-0440-4EAF-927C-A04F7DE5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E54B4-1D98-4B18-953F-E497F365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88A15-27AF-454B-9788-4102D4F0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5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4300-415A-476D-9D22-A0415317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F330-ED97-49B4-8EF7-3F122B7D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CA2DF-8067-4F44-B874-DE8CD808B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1285-FD25-4A24-B4FF-849D0103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42A1C-1177-48BE-B636-C1C024BC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713E4-EA49-4189-AAC8-64F3B047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7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15BC-277B-4F23-A00D-BDD4D49D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6067E-E5B6-494F-A124-2E072EF6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0162B-2262-4785-BAC0-76733E63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53D0C-D130-4DAA-8D90-27E55356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1CE72-7CC6-4638-AD5E-690427D7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C149E-A51F-4F40-B94D-FF0535D5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4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83275-164B-410A-B049-31F1FC64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7C43D-7D90-43DB-B541-947AA1DD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FDA0-BA1A-4CE3-A8A3-604966E28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C214-5A12-4A29-9CFB-B487B7BEB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BBE98-DE89-44B9-BED2-8488CE5C5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240" y="1038939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 2: BONUS PAY!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800" y="1624495"/>
            <a:ext cx="10515600" cy="3609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this section you will use what you learned in the practice section to collect as much money as possible in a </a:t>
            </a:r>
            <a:r>
              <a:rPr lang="en-US" b="1" i="1" dirty="0"/>
              <a:t>new environment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The money you collect during this section will be counted towards your bonus payment!!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E48B7-9265-3748-948D-9741E467ED03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4AD35D-0213-5246-9CCE-372F49B49A7C}"/>
              </a:ext>
            </a:extLst>
          </p:cNvPr>
          <p:cNvSpPr txBox="1"/>
          <p:nvPr/>
        </p:nvSpPr>
        <p:spPr>
          <a:xfrm>
            <a:off x="10095978" y="375781"/>
            <a:ext cx="124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</p:spTree>
    <p:extLst>
      <p:ext uri="{BB962C8B-B14F-4D97-AF65-F5344CB8AC3E}">
        <p14:creationId xmlns:p14="http://schemas.microsoft.com/office/powerpoint/2010/main" val="303865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2F0F85-FFA2-407C-9902-652A44FDB8E3}"/>
              </a:ext>
            </a:extLst>
          </p:cNvPr>
          <p:cNvSpPr/>
          <p:nvPr/>
        </p:nvSpPr>
        <p:spPr>
          <a:xfrm>
            <a:off x="2220686" y="1766223"/>
            <a:ext cx="7750629" cy="2884154"/>
          </a:xfrm>
          <a:custGeom>
            <a:avLst/>
            <a:gdLst>
              <a:gd name="connsiteX0" fmla="*/ 0 w 7750629"/>
              <a:gd name="connsiteY0" fmla="*/ 0 h 2884154"/>
              <a:gd name="connsiteX1" fmla="*/ 413367 w 7750629"/>
              <a:gd name="connsiteY1" fmla="*/ 0 h 2884154"/>
              <a:gd name="connsiteX2" fmla="*/ 826734 w 7750629"/>
              <a:gd name="connsiteY2" fmla="*/ 0 h 2884154"/>
              <a:gd name="connsiteX3" fmla="*/ 1472620 w 7750629"/>
              <a:gd name="connsiteY3" fmla="*/ 0 h 2884154"/>
              <a:gd name="connsiteX4" fmla="*/ 1963493 w 7750629"/>
              <a:gd name="connsiteY4" fmla="*/ 0 h 2884154"/>
              <a:gd name="connsiteX5" fmla="*/ 2376860 w 7750629"/>
              <a:gd name="connsiteY5" fmla="*/ 0 h 2884154"/>
              <a:gd name="connsiteX6" fmla="*/ 2790226 w 7750629"/>
              <a:gd name="connsiteY6" fmla="*/ 0 h 2884154"/>
              <a:gd name="connsiteX7" fmla="*/ 3281100 w 7750629"/>
              <a:gd name="connsiteY7" fmla="*/ 0 h 2884154"/>
              <a:gd name="connsiteX8" fmla="*/ 3926985 w 7750629"/>
              <a:gd name="connsiteY8" fmla="*/ 0 h 2884154"/>
              <a:gd name="connsiteX9" fmla="*/ 4572871 w 7750629"/>
              <a:gd name="connsiteY9" fmla="*/ 0 h 2884154"/>
              <a:gd name="connsiteX10" fmla="*/ 5141251 w 7750629"/>
              <a:gd name="connsiteY10" fmla="*/ 0 h 2884154"/>
              <a:gd name="connsiteX11" fmla="*/ 5632124 w 7750629"/>
              <a:gd name="connsiteY11" fmla="*/ 0 h 2884154"/>
              <a:gd name="connsiteX12" fmla="*/ 6200503 w 7750629"/>
              <a:gd name="connsiteY12" fmla="*/ 0 h 2884154"/>
              <a:gd name="connsiteX13" fmla="*/ 6923895 w 7750629"/>
              <a:gd name="connsiteY13" fmla="*/ 0 h 2884154"/>
              <a:gd name="connsiteX14" fmla="*/ 7750629 w 7750629"/>
              <a:gd name="connsiteY14" fmla="*/ 0 h 2884154"/>
              <a:gd name="connsiteX15" fmla="*/ 7750629 w 7750629"/>
              <a:gd name="connsiteY15" fmla="*/ 576831 h 2884154"/>
              <a:gd name="connsiteX16" fmla="*/ 7750629 w 7750629"/>
              <a:gd name="connsiteY16" fmla="*/ 1124820 h 2884154"/>
              <a:gd name="connsiteX17" fmla="*/ 7750629 w 7750629"/>
              <a:gd name="connsiteY17" fmla="*/ 1730492 h 2884154"/>
              <a:gd name="connsiteX18" fmla="*/ 7750629 w 7750629"/>
              <a:gd name="connsiteY18" fmla="*/ 2278482 h 2884154"/>
              <a:gd name="connsiteX19" fmla="*/ 7750629 w 7750629"/>
              <a:gd name="connsiteY19" fmla="*/ 2884154 h 2884154"/>
              <a:gd name="connsiteX20" fmla="*/ 7337262 w 7750629"/>
              <a:gd name="connsiteY20" fmla="*/ 2884154 h 2884154"/>
              <a:gd name="connsiteX21" fmla="*/ 6846389 w 7750629"/>
              <a:gd name="connsiteY21" fmla="*/ 2884154 h 2884154"/>
              <a:gd name="connsiteX22" fmla="*/ 6355516 w 7750629"/>
              <a:gd name="connsiteY22" fmla="*/ 2884154 h 2884154"/>
              <a:gd name="connsiteX23" fmla="*/ 5864643 w 7750629"/>
              <a:gd name="connsiteY23" fmla="*/ 2884154 h 2884154"/>
              <a:gd name="connsiteX24" fmla="*/ 5373769 w 7750629"/>
              <a:gd name="connsiteY24" fmla="*/ 2884154 h 2884154"/>
              <a:gd name="connsiteX25" fmla="*/ 4572871 w 7750629"/>
              <a:gd name="connsiteY25" fmla="*/ 2884154 h 2884154"/>
              <a:gd name="connsiteX26" fmla="*/ 4159504 w 7750629"/>
              <a:gd name="connsiteY26" fmla="*/ 2884154 h 2884154"/>
              <a:gd name="connsiteX27" fmla="*/ 3746137 w 7750629"/>
              <a:gd name="connsiteY27" fmla="*/ 2884154 h 2884154"/>
              <a:gd name="connsiteX28" fmla="*/ 3255264 w 7750629"/>
              <a:gd name="connsiteY28" fmla="*/ 2884154 h 2884154"/>
              <a:gd name="connsiteX29" fmla="*/ 2841897 w 7750629"/>
              <a:gd name="connsiteY29" fmla="*/ 2884154 h 2884154"/>
              <a:gd name="connsiteX30" fmla="*/ 2351024 w 7750629"/>
              <a:gd name="connsiteY30" fmla="*/ 2884154 h 2884154"/>
              <a:gd name="connsiteX31" fmla="*/ 1860151 w 7750629"/>
              <a:gd name="connsiteY31" fmla="*/ 2884154 h 2884154"/>
              <a:gd name="connsiteX32" fmla="*/ 1291771 w 7750629"/>
              <a:gd name="connsiteY32" fmla="*/ 2884154 h 2884154"/>
              <a:gd name="connsiteX33" fmla="*/ 723392 w 7750629"/>
              <a:gd name="connsiteY33" fmla="*/ 2884154 h 2884154"/>
              <a:gd name="connsiteX34" fmla="*/ 0 w 7750629"/>
              <a:gd name="connsiteY34" fmla="*/ 2884154 h 2884154"/>
              <a:gd name="connsiteX35" fmla="*/ 0 w 7750629"/>
              <a:gd name="connsiteY35" fmla="*/ 2365006 h 2884154"/>
              <a:gd name="connsiteX36" fmla="*/ 0 w 7750629"/>
              <a:gd name="connsiteY36" fmla="*/ 1845859 h 2884154"/>
              <a:gd name="connsiteX37" fmla="*/ 0 w 7750629"/>
              <a:gd name="connsiteY37" fmla="*/ 1297869 h 2884154"/>
              <a:gd name="connsiteX38" fmla="*/ 0 w 7750629"/>
              <a:gd name="connsiteY38" fmla="*/ 778722 h 2884154"/>
              <a:gd name="connsiteX39" fmla="*/ 0 w 7750629"/>
              <a:gd name="connsiteY39" fmla="*/ 0 h 288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750629" h="2884154" extrusionOk="0">
                <a:moveTo>
                  <a:pt x="0" y="0"/>
                </a:moveTo>
                <a:cubicBezTo>
                  <a:pt x="176539" y="-16997"/>
                  <a:pt x="261062" y="-9599"/>
                  <a:pt x="413367" y="0"/>
                </a:cubicBezTo>
                <a:cubicBezTo>
                  <a:pt x="565672" y="9599"/>
                  <a:pt x="733360" y="15780"/>
                  <a:pt x="826734" y="0"/>
                </a:cubicBezTo>
                <a:cubicBezTo>
                  <a:pt x="920108" y="-15780"/>
                  <a:pt x="1199870" y="7281"/>
                  <a:pt x="1472620" y="0"/>
                </a:cubicBezTo>
                <a:cubicBezTo>
                  <a:pt x="1745370" y="-7281"/>
                  <a:pt x="1769613" y="-11670"/>
                  <a:pt x="1963493" y="0"/>
                </a:cubicBezTo>
                <a:cubicBezTo>
                  <a:pt x="2157373" y="11670"/>
                  <a:pt x="2251908" y="-15072"/>
                  <a:pt x="2376860" y="0"/>
                </a:cubicBezTo>
                <a:cubicBezTo>
                  <a:pt x="2501812" y="15072"/>
                  <a:pt x="2598357" y="-20465"/>
                  <a:pt x="2790226" y="0"/>
                </a:cubicBezTo>
                <a:cubicBezTo>
                  <a:pt x="2982095" y="20465"/>
                  <a:pt x="3046667" y="18233"/>
                  <a:pt x="3281100" y="0"/>
                </a:cubicBezTo>
                <a:cubicBezTo>
                  <a:pt x="3515533" y="-18233"/>
                  <a:pt x="3647039" y="16737"/>
                  <a:pt x="3926985" y="0"/>
                </a:cubicBezTo>
                <a:cubicBezTo>
                  <a:pt x="4206931" y="-16737"/>
                  <a:pt x="4414747" y="-22305"/>
                  <a:pt x="4572871" y="0"/>
                </a:cubicBezTo>
                <a:cubicBezTo>
                  <a:pt x="4730995" y="22305"/>
                  <a:pt x="5001891" y="-3104"/>
                  <a:pt x="5141251" y="0"/>
                </a:cubicBezTo>
                <a:cubicBezTo>
                  <a:pt x="5280611" y="3104"/>
                  <a:pt x="5418235" y="23433"/>
                  <a:pt x="5632124" y="0"/>
                </a:cubicBezTo>
                <a:cubicBezTo>
                  <a:pt x="5846013" y="-23433"/>
                  <a:pt x="5970406" y="23011"/>
                  <a:pt x="6200503" y="0"/>
                </a:cubicBezTo>
                <a:cubicBezTo>
                  <a:pt x="6430600" y="-23011"/>
                  <a:pt x="6674278" y="-17920"/>
                  <a:pt x="6923895" y="0"/>
                </a:cubicBezTo>
                <a:cubicBezTo>
                  <a:pt x="7173512" y="17920"/>
                  <a:pt x="7424574" y="23391"/>
                  <a:pt x="7750629" y="0"/>
                </a:cubicBezTo>
                <a:cubicBezTo>
                  <a:pt x="7774090" y="242688"/>
                  <a:pt x="7726014" y="459784"/>
                  <a:pt x="7750629" y="576831"/>
                </a:cubicBezTo>
                <a:cubicBezTo>
                  <a:pt x="7775244" y="693878"/>
                  <a:pt x="7776762" y="901074"/>
                  <a:pt x="7750629" y="1124820"/>
                </a:cubicBezTo>
                <a:cubicBezTo>
                  <a:pt x="7724496" y="1348566"/>
                  <a:pt x="7722727" y="1428586"/>
                  <a:pt x="7750629" y="1730492"/>
                </a:cubicBezTo>
                <a:cubicBezTo>
                  <a:pt x="7778531" y="2032398"/>
                  <a:pt x="7776661" y="2049060"/>
                  <a:pt x="7750629" y="2278482"/>
                </a:cubicBezTo>
                <a:cubicBezTo>
                  <a:pt x="7724598" y="2507904"/>
                  <a:pt x="7744754" y="2639063"/>
                  <a:pt x="7750629" y="2884154"/>
                </a:cubicBezTo>
                <a:cubicBezTo>
                  <a:pt x="7634461" y="2866499"/>
                  <a:pt x="7431839" y="2896908"/>
                  <a:pt x="7337262" y="2884154"/>
                </a:cubicBezTo>
                <a:cubicBezTo>
                  <a:pt x="7242685" y="2871400"/>
                  <a:pt x="7025394" y="2897951"/>
                  <a:pt x="6846389" y="2884154"/>
                </a:cubicBezTo>
                <a:cubicBezTo>
                  <a:pt x="6667384" y="2870357"/>
                  <a:pt x="6485625" y="2874270"/>
                  <a:pt x="6355516" y="2884154"/>
                </a:cubicBezTo>
                <a:cubicBezTo>
                  <a:pt x="6225407" y="2894038"/>
                  <a:pt x="6030987" y="2901308"/>
                  <a:pt x="5864643" y="2884154"/>
                </a:cubicBezTo>
                <a:cubicBezTo>
                  <a:pt x="5698299" y="2867000"/>
                  <a:pt x="5537025" y="2908317"/>
                  <a:pt x="5373769" y="2884154"/>
                </a:cubicBezTo>
                <a:cubicBezTo>
                  <a:pt x="5210513" y="2859991"/>
                  <a:pt x="4959846" y="2899541"/>
                  <a:pt x="4572871" y="2884154"/>
                </a:cubicBezTo>
                <a:cubicBezTo>
                  <a:pt x="4185896" y="2868767"/>
                  <a:pt x="4309120" y="2875132"/>
                  <a:pt x="4159504" y="2884154"/>
                </a:cubicBezTo>
                <a:cubicBezTo>
                  <a:pt x="4009888" y="2893176"/>
                  <a:pt x="3922586" y="2865088"/>
                  <a:pt x="3746137" y="2884154"/>
                </a:cubicBezTo>
                <a:cubicBezTo>
                  <a:pt x="3569688" y="2903220"/>
                  <a:pt x="3381513" y="2889527"/>
                  <a:pt x="3255264" y="2884154"/>
                </a:cubicBezTo>
                <a:cubicBezTo>
                  <a:pt x="3129015" y="2878781"/>
                  <a:pt x="2948826" y="2901985"/>
                  <a:pt x="2841897" y="2884154"/>
                </a:cubicBezTo>
                <a:cubicBezTo>
                  <a:pt x="2734968" y="2866323"/>
                  <a:pt x="2528102" y="2868192"/>
                  <a:pt x="2351024" y="2884154"/>
                </a:cubicBezTo>
                <a:cubicBezTo>
                  <a:pt x="2173946" y="2900116"/>
                  <a:pt x="2087640" y="2898049"/>
                  <a:pt x="1860151" y="2884154"/>
                </a:cubicBezTo>
                <a:cubicBezTo>
                  <a:pt x="1632662" y="2870259"/>
                  <a:pt x="1488719" y="2885308"/>
                  <a:pt x="1291771" y="2884154"/>
                </a:cubicBezTo>
                <a:cubicBezTo>
                  <a:pt x="1094823" y="2883000"/>
                  <a:pt x="845426" y="2866856"/>
                  <a:pt x="723392" y="2884154"/>
                </a:cubicBezTo>
                <a:cubicBezTo>
                  <a:pt x="601358" y="2901452"/>
                  <a:pt x="228851" y="2901133"/>
                  <a:pt x="0" y="2884154"/>
                </a:cubicBezTo>
                <a:cubicBezTo>
                  <a:pt x="3415" y="2742430"/>
                  <a:pt x="-5437" y="2622163"/>
                  <a:pt x="0" y="2365006"/>
                </a:cubicBezTo>
                <a:cubicBezTo>
                  <a:pt x="5437" y="2107849"/>
                  <a:pt x="20303" y="1964565"/>
                  <a:pt x="0" y="1845859"/>
                </a:cubicBezTo>
                <a:cubicBezTo>
                  <a:pt x="-20303" y="1727153"/>
                  <a:pt x="21314" y="1543099"/>
                  <a:pt x="0" y="1297869"/>
                </a:cubicBezTo>
                <a:cubicBezTo>
                  <a:pt x="-21314" y="1052639"/>
                  <a:pt x="10173" y="915305"/>
                  <a:pt x="0" y="778722"/>
                </a:cubicBezTo>
                <a:cubicBezTo>
                  <a:pt x="-10173" y="642139"/>
                  <a:pt x="-19571" y="319475"/>
                  <a:pt x="0" y="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365557985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1" y="133409"/>
            <a:ext cx="11926111" cy="3265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Earning Bonus Pay</a:t>
            </a:r>
          </a:p>
          <a:p>
            <a:pPr marL="0" indent="0" algn="ctr">
              <a:buNone/>
            </a:pPr>
            <a:r>
              <a:rPr lang="en-US" sz="2400" dirty="0"/>
              <a:t>To earn Bonus Pay in each round, you must collect at least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. If you </a:t>
            </a:r>
            <a:r>
              <a:rPr lang="en-US" sz="2400" b="1" dirty="0"/>
              <a:t>do not </a:t>
            </a:r>
            <a:r>
              <a:rPr lang="en-US" sz="2400" dirty="0"/>
              <a:t>reach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by the end of the round the money you collected </a:t>
            </a:r>
            <a:r>
              <a:rPr lang="en-US" sz="2400" b="1" dirty="0"/>
              <a:t>will not be added </a:t>
            </a:r>
            <a:r>
              <a:rPr lang="en-US" sz="2400" dirty="0"/>
              <a:t>to your </a:t>
            </a:r>
            <a:r>
              <a:rPr lang="en-US" sz="2400" b="1" dirty="0"/>
              <a:t>TOTAL</a:t>
            </a:r>
            <a:r>
              <a:rPr lang="en-US" sz="2400" dirty="0"/>
              <a:t> </a:t>
            </a:r>
            <a:r>
              <a:rPr lang="en-US" sz="2400" b="1" dirty="0"/>
              <a:t>BONUS PAYMENT</a:t>
            </a:r>
            <a:r>
              <a:rPr lang="en-US" sz="2400" dirty="0"/>
              <a:t>.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798CD9-56FD-934E-B340-BD8B2E92771A}"/>
              </a:ext>
            </a:extLst>
          </p:cNvPr>
          <p:cNvSpPr/>
          <p:nvPr/>
        </p:nvSpPr>
        <p:spPr>
          <a:xfrm>
            <a:off x="640911" y="5067976"/>
            <a:ext cx="10910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On each round you should try to collect as much as possible. You will find out your </a:t>
            </a:r>
            <a:r>
              <a:rPr lang="en-US" sz="2400" b="1" dirty="0"/>
              <a:t>TOTAL</a:t>
            </a:r>
            <a:r>
              <a:rPr lang="en-US" sz="2400" dirty="0"/>
              <a:t> </a:t>
            </a:r>
            <a:r>
              <a:rPr lang="en-US" sz="2400" b="1" dirty="0"/>
              <a:t>BONUS PAYMENT </a:t>
            </a:r>
            <a:r>
              <a:rPr lang="en-US" sz="2400" dirty="0"/>
              <a:t>at the end of the Bonus Section.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4640C-6CD1-C44F-85D4-ADC0F7BE5933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8A308-C541-4DEE-A3E2-BED0E4928162}"/>
              </a:ext>
            </a:extLst>
          </p:cNvPr>
          <p:cNvSpPr txBox="1"/>
          <p:nvPr/>
        </p:nvSpPr>
        <p:spPr>
          <a:xfrm>
            <a:off x="2220680" y="1869472"/>
            <a:ext cx="77506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Money Collected: 9¢ (or less)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Money Collected </a:t>
            </a:r>
            <a:r>
              <a:rPr lang="en-US" sz="2800" b="1" u="sng" dirty="0">
                <a:solidFill>
                  <a:srgbClr val="FF0000"/>
                </a:solidFill>
              </a:rPr>
              <a:t>NOT</a:t>
            </a:r>
            <a:r>
              <a:rPr lang="en-US" sz="2800" b="1" dirty="0">
                <a:solidFill>
                  <a:srgbClr val="FF0000"/>
                </a:solidFill>
              </a:rPr>
              <a:t> Added </a:t>
            </a:r>
            <a:r>
              <a:rPr lang="en-US" sz="2800" dirty="0">
                <a:solidFill>
                  <a:srgbClr val="FF0000"/>
                </a:solidFill>
              </a:rPr>
              <a:t>to Total Bonus Payment </a:t>
            </a: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r>
              <a:rPr lang="en-US" sz="2800" b="1" dirty="0">
                <a:solidFill>
                  <a:schemeClr val="accent6"/>
                </a:solidFill>
              </a:rPr>
              <a:t>Money Collected: 10¢ (or more)</a:t>
            </a:r>
          </a:p>
          <a:p>
            <a:pPr algn="ctr"/>
            <a:r>
              <a:rPr lang="en-US" sz="2800" dirty="0">
                <a:solidFill>
                  <a:schemeClr val="accent6"/>
                </a:solidFill>
              </a:rPr>
              <a:t>Money Collected </a:t>
            </a:r>
            <a:r>
              <a:rPr lang="en-US" sz="2800" b="1" dirty="0">
                <a:solidFill>
                  <a:schemeClr val="accent6"/>
                </a:solidFill>
              </a:rPr>
              <a:t>Added</a:t>
            </a:r>
            <a:r>
              <a:rPr lang="en-US" sz="2800" dirty="0">
                <a:solidFill>
                  <a:schemeClr val="accent6"/>
                </a:solidFill>
              </a:rPr>
              <a:t> to Total Bonus Payment   </a:t>
            </a:r>
          </a:p>
        </p:txBody>
      </p:sp>
    </p:spTree>
    <p:extLst>
      <p:ext uri="{BB962C8B-B14F-4D97-AF65-F5344CB8AC3E}">
        <p14:creationId xmlns:p14="http://schemas.microsoft.com/office/powerpoint/2010/main" val="3768465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62774"/>
            <a:ext cx="12191999" cy="23599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At the start of </a:t>
            </a:r>
            <a:r>
              <a:rPr lang="en-US" sz="2400" b="1" dirty="0"/>
              <a:t>most rounds </a:t>
            </a:r>
            <a:r>
              <a:rPr lang="en-US" sz="2400" dirty="0"/>
              <a:t>you will see the </a:t>
            </a:r>
            <a:r>
              <a:rPr lang="en-US" sz="2400" dirty="0">
                <a:solidFill>
                  <a:schemeClr val="accent6"/>
                </a:solidFill>
              </a:rPr>
              <a:t>“Search For Money” </a:t>
            </a:r>
            <a:r>
              <a:rPr lang="en-US" sz="2400" dirty="0"/>
              <a:t>screen. </a:t>
            </a:r>
          </a:p>
          <a:p>
            <a:pPr marL="0" indent="0" algn="ctr">
              <a:buNone/>
            </a:pPr>
            <a:r>
              <a:rPr lang="en-US" sz="2400" dirty="0"/>
              <a:t>During these rounds you will hear a </a:t>
            </a:r>
            <a:r>
              <a:rPr lang="en-US" sz="2400" b="1" dirty="0"/>
              <a:t>coin sound</a:t>
            </a:r>
            <a:r>
              <a:rPr lang="en-US" sz="2400" dirty="0"/>
              <a:t> every time you collect money and you will be able to see how much you collected at the top of the screen.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44C5A5-7EC8-47B8-8DAE-087F655B0217}"/>
              </a:ext>
            </a:extLst>
          </p:cNvPr>
          <p:cNvCxnSpPr>
            <a:cxnSpLocks/>
          </p:cNvCxnSpPr>
          <p:nvPr/>
        </p:nvCxnSpPr>
        <p:spPr>
          <a:xfrm>
            <a:off x="5864517" y="3619162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56784" y="6383522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11E53C-10D4-49EE-AA35-EAE1FC66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45" y="2716107"/>
            <a:ext cx="3376606" cy="1892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A419AB1-694F-4CE9-89F7-47FC61C138B3}"/>
              </a:ext>
            </a:extLst>
          </p:cNvPr>
          <p:cNvGrpSpPr/>
          <p:nvPr/>
        </p:nvGrpSpPr>
        <p:grpSpPr>
          <a:xfrm>
            <a:off x="8387728" y="2686525"/>
            <a:ext cx="3407527" cy="1922550"/>
            <a:chOff x="6476465" y="2663245"/>
            <a:chExt cx="3407527" cy="192255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6047C8D-DB8B-4392-8677-7D2B166E9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6465" y="2690553"/>
              <a:ext cx="3407527" cy="18952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912782-EEF1-404E-A373-7F9D9BDD8771}"/>
                </a:ext>
              </a:extLst>
            </p:cNvPr>
            <p:cNvSpPr txBox="1"/>
            <p:nvPr/>
          </p:nvSpPr>
          <p:spPr>
            <a:xfrm>
              <a:off x="7663658" y="2663245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92D050"/>
                  </a:solidFill>
                </a:rPr>
                <a:t>BONUS UNLOCKED!</a:t>
              </a:r>
            </a:p>
            <a:p>
              <a:pPr algn="ctr"/>
              <a:r>
                <a:rPr lang="en-US" sz="800" b="1" dirty="0">
                  <a:solidFill>
                    <a:srgbClr val="92D050"/>
                  </a:solidFill>
                </a:rPr>
                <a:t>Bonus Collected: 12¢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3740A35-2DEE-4E1F-AE86-675F97DCB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776" y="2713833"/>
            <a:ext cx="3407527" cy="1895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F809675-9011-48DF-AA58-059FFD25B23C}"/>
              </a:ext>
            </a:extLst>
          </p:cNvPr>
          <p:cNvSpPr txBox="1"/>
          <p:nvPr/>
        </p:nvSpPr>
        <p:spPr>
          <a:xfrm>
            <a:off x="5563969" y="2686525"/>
            <a:ext cx="1106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Search For Money!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Money Collected: 2¢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7E142D-5B91-45F7-A5CD-DFB8059BEA20}"/>
              </a:ext>
            </a:extLst>
          </p:cNvPr>
          <p:cNvCxnSpPr>
            <a:cxnSpLocks/>
          </p:cNvCxnSpPr>
          <p:nvPr/>
        </p:nvCxnSpPr>
        <p:spPr>
          <a:xfrm>
            <a:off x="3843857" y="3649098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45E6EE-CFDB-44C2-92F0-A6216E3BBED3}"/>
              </a:ext>
            </a:extLst>
          </p:cNvPr>
          <p:cNvCxnSpPr>
            <a:cxnSpLocks/>
          </p:cNvCxnSpPr>
          <p:nvPr/>
        </p:nvCxnSpPr>
        <p:spPr>
          <a:xfrm>
            <a:off x="7866128" y="3619162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83CC1FB-CAE8-492A-AEC8-32CAC55F5536}"/>
              </a:ext>
            </a:extLst>
          </p:cNvPr>
          <p:cNvSpPr/>
          <p:nvPr/>
        </p:nvSpPr>
        <p:spPr>
          <a:xfrm>
            <a:off x="21165" y="4699696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When you reach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 the text will change from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chemeClr val="accent6"/>
                </a:solidFill>
              </a:rPr>
              <a:t>Green </a:t>
            </a:r>
            <a:r>
              <a:rPr lang="en-US" sz="2400" dirty="0"/>
              <a:t>and will display </a:t>
            </a:r>
            <a:r>
              <a:rPr lang="en-US" sz="2400" b="1" dirty="0">
                <a:solidFill>
                  <a:schemeClr val="accent6"/>
                </a:solidFill>
              </a:rPr>
              <a:t>BONUS UNLOCKED. </a:t>
            </a:r>
            <a:r>
              <a:rPr lang="en-US" sz="2400" dirty="0"/>
              <a:t>If you have collected more than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by the end of the round the money will be added to your </a:t>
            </a:r>
            <a:r>
              <a:rPr lang="en-US" sz="2400" b="1" dirty="0"/>
              <a:t>Total Bonus Payment. 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D140C3D-6E2A-43D6-8819-7EAB9A4877F4}"/>
              </a:ext>
            </a:extLst>
          </p:cNvPr>
          <p:cNvSpPr txBox="1">
            <a:spLocks/>
          </p:cNvSpPr>
          <p:nvPr/>
        </p:nvSpPr>
        <p:spPr>
          <a:xfrm>
            <a:off x="186012" y="74741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FEEDBACK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7838EC-C959-4F59-9E30-9F4CB0754935}"/>
              </a:ext>
            </a:extLst>
          </p:cNvPr>
          <p:cNvSpPr/>
          <p:nvPr/>
        </p:nvSpPr>
        <p:spPr>
          <a:xfrm>
            <a:off x="5338638" y="2318422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6D3851-538D-4BD4-A2A6-9639C369D16B}"/>
              </a:ext>
            </a:extLst>
          </p:cNvPr>
          <p:cNvSpPr txBox="1"/>
          <p:nvPr/>
        </p:nvSpPr>
        <p:spPr>
          <a:xfrm>
            <a:off x="5338638" y="2300143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Less than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2DA0AD-337D-4484-998C-1BCF04691F38}"/>
              </a:ext>
            </a:extLst>
          </p:cNvPr>
          <p:cNvSpPr/>
          <p:nvPr/>
        </p:nvSpPr>
        <p:spPr>
          <a:xfrm>
            <a:off x="5366463" y="2626074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7E9469-B76F-4D05-AF36-300FE925520F}"/>
              </a:ext>
            </a:extLst>
          </p:cNvPr>
          <p:cNvSpPr/>
          <p:nvPr/>
        </p:nvSpPr>
        <p:spPr>
          <a:xfrm>
            <a:off x="9377415" y="2320428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DFB281-DFC6-44CB-AFFF-F1C7E6FDC510}"/>
              </a:ext>
            </a:extLst>
          </p:cNvPr>
          <p:cNvSpPr txBox="1"/>
          <p:nvPr/>
        </p:nvSpPr>
        <p:spPr>
          <a:xfrm>
            <a:off x="9377415" y="2302149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10¢</a:t>
            </a:r>
            <a:r>
              <a:rPr lang="en-US" b="1" dirty="0">
                <a:solidFill>
                  <a:schemeClr val="bg1"/>
                </a:solidFill>
              </a:rPr>
              <a:t> or more 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DC51C1-85A6-40A1-B204-9CB29230BEFF}"/>
              </a:ext>
            </a:extLst>
          </p:cNvPr>
          <p:cNvSpPr/>
          <p:nvPr/>
        </p:nvSpPr>
        <p:spPr>
          <a:xfrm>
            <a:off x="9405240" y="2628080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90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0839"/>
            <a:ext cx="12192000" cy="1879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At the start of </a:t>
            </a:r>
            <a:r>
              <a:rPr lang="en-US" sz="2400" b="1" i="1" dirty="0"/>
              <a:t>some </a:t>
            </a:r>
            <a:r>
              <a:rPr lang="en-US" sz="2400" dirty="0"/>
              <a:t>rounds you will see the “</a:t>
            </a:r>
            <a:r>
              <a:rPr lang="en-US" sz="2400" dirty="0">
                <a:solidFill>
                  <a:schemeClr val="accent6"/>
                </a:solidFill>
              </a:rPr>
              <a:t>Search For Money!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 FEEDBACK</a:t>
            </a:r>
            <a:r>
              <a:rPr lang="en-US" sz="2400" dirty="0"/>
              <a:t>” screen.</a:t>
            </a:r>
          </a:p>
          <a:p>
            <a:pPr marL="0" indent="0" algn="ctr">
              <a:buNone/>
            </a:pPr>
            <a:r>
              <a:rPr lang="en-US" sz="2400" dirty="0"/>
              <a:t>During these rounds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hear a </a:t>
            </a:r>
            <a:r>
              <a:rPr lang="en-US" sz="2400" b="1" dirty="0"/>
              <a:t>coin sound</a:t>
            </a:r>
            <a:r>
              <a:rPr lang="en-US" sz="2400" dirty="0"/>
              <a:t> when you collect money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be able to see how much you’ve collected!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CCA30-A3E7-46E5-8AF6-43AE8B9B0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32" y="2436786"/>
            <a:ext cx="3445407" cy="192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1E2B64-52EA-4223-9D60-0402676DB44A}"/>
              </a:ext>
            </a:extLst>
          </p:cNvPr>
          <p:cNvSpPr txBox="1"/>
          <p:nvPr/>
        </p:nvSpPr>
        <p:spPr>
          <a:xfrm>
            <a:off x="0" y="4674684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When you reach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 the text </a:t>
            </a:r>
            <a:r>
              <a:rPr lang="en-US" sz="2400" b="1" dirty="0"/>
              <a:t>will</a:t>
            </a:r>
            <a:r>
              <a:rPr lang="en-US" sz="2400" dirty="0"/>
              <a:t> </a:t>
            </a:r>
            <a:r>
              <a:rPr lang="en-US" sz="2400" b="1" dirty="0"/>
              <a:t>not change color</a:t>
            </a:r>
            <a:r>
              <a:rPr lang="en-US" sz="2400" dirty="0"/>
              <a:t> and will remain </a:t>
            </a:r>
            <a:r>
              <a:rPr lang="en-US" sz="2400" b="1" dirty="0">
                <a:solidFill>
                  <a:srgbClr val="FF0000"/>
                </a:solidFill>
              </a:rPr>
              <a:t>Red. </a:t>
            </a:r>
            <a:r>
              <a:rPr lang="en-US" sz="2400" dirty="0"/>
              <a:t>This means that you will not know whether you have collected more than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.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However, if you do collect more than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by the end of the round the money will be added to your </a:t>
            </a:r>
            <a:r>
              <a:rPr lang="en-US" sz="2400" b="1" dirty="0"/>
              <a:t>Total Bonus Payment</a:t>
            </a:r>
            <a:r>
              <a:rPr lang="en-US" sz="2400" dirty="0"/>
              <a:t>.</a:t>
            </a:r>
            <a:r>
              <a:rPr lang="en-US" sz="2400" b="1" dirty="0"/>
              <a:t> </a:t>
            </a:r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HINT: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Use what you’ve learned from the </a:t>
            </a:r>
            <a:r>
              <a:rPr lang="en-US" sz="2400" b="1" dirty="0">
                <a:solidFill>
                  <a:srgbClr val="FF0000"/>
                </a:solidFill>
              </a:rPr>
              <a:t>Feedback Rounds </a:t>
            </a:r>
            <a:r>
              <a:rPr lang="en-US" sz="2400" dirty="0">
                <a:solidFill>
                  <a:srgbClr val="FF0000"/>
                </a:solidFill>
              </a:rPr>
              <a:t>to guide your search!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9FC54-0FF1-413F-9D5B-B107CB9B2E18}"/>
              </a:ext>
            </a:extLst>
          </p:cNvPr>
          <p:cNvSpPr txBox="1"/>
          <p:nvPr/>
        </p:nvSpPr>
        <p:spPr>
          <a:xfrm>
            <a:off x="3649639" y="638199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B099CB-C9C8-4D4E-BB43-B4BA6AE84FE6}"/>
              </a:ext>
            </a:extLst>
          </p:cNvPr>
          <p:cNvGrpSpPr/>
          <p:nvPr/>
        </p:nvGrpSpPr>
        <p:grpSpPr>
          <a:xfrm>
            <a:off x="8356170" y="2440225"/>
            <a:ext cx="3407527" cy="1922550"/>
            <a:chOff x="4892696" y="2740564"/>
            <a:chExt cx="3407527" cy="192255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3AFD2DC-4710-403E-8B1B-4241E6E5B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2696" y="2767872"/>
              <a:ext cx="3407527" cy="18952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9CCC06-D700-49AF-8697-703C456466F9}"/>
                </a:ext>
              </a:extLst>
            </p:cNvPr>
            <p:cNvSpPr txBox="1"/>
            <p:nvPr/>
          </p:nvSpPr>
          <p:spPr>
            <a:xfrm>
              <a:off x="6079889" y="2740564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Search For Money!</a:t>
              </a:r>
            </a:p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No Feedback Round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F981EC59-D4CB-4418-8736-46944604C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141" y="2467533"/>
            <a:ext cx="3407527" cy="1895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3F509D6-59BC-4D09-801A-BE6972116268}"/>
              </a:ext>
            </a:extLst>
          </p:cNvPr>
          <p:cNvSpPr txBox="1"/>
          <p:nvPr/>
        </p:nvSpPr>
        <p:spPr>
          <a:xfrm>
            <a:off x="5486334" y="2440225"/>
            <a:ext cx="1106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Search For Money!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No Feedback Round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E9885A-A79E-4FC6-8E04-6C820EEFAD79}"/>
              </a:ext>
            </a:extLst>
          </p:cNvPr>
          <p:cNvCxnSpPr>
            <a:cxnSpLocks/>
          </p:cNvCxnSpPr>
          <p:nvPr/>
        </p:nvCxnSpPr>
        <p:spPr>
          <a:xfrm>
            <a:off x="3756252" y="3401500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E5B017-BF46-4BD5-965D-3D11DEEAFA41}"/>
              </a:ext>
            </a:extLst>
          </p:cNvPr>
          <p:cNvCxnSpPr>
            <a:cxnSpLocks/>
          </p:cNvCxnSpPr>
          <p:nvPr/>
        </p:nvCxnSpPr>
        <p:spPr>
          <a:xfrm>
            <a:off x="7807098" y="3401500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2705AA5-79BC-4B12-B759-D46A79EBE748}"/>
              </a:ext>
            </a:extLst>
          </p:cNvPr>
          <p:cNvSpPr txBox="1">
            <a:spLocks/>
          </p:cNvSpPr>
          <p:nvPr/>
        </p:nvSpPr>
        <p:spPr>
          <a:xfrm>
            <a:off x="186012" y="74741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NO FEEDBACK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BCED2C-0CD2-42CB-A67D-BF914B2CE496}"/>
              </a:ext>
            </a:extLst>
          </p:cNvPr>
          <p:cNvSpPr/>
          <p:nvPr/>
        </p:nvSpPr>
        <p:spPr>
          <a:xfrm>
            <a:off x="5288980" y="2071706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8F4FF4-74B5-42F3-9DBD-6C0957CE7569}"/>
              </a:ext>
            </a:extLst>
          </p:cNvPr>
          <p:cNvSpPr txBox="1"/>
          <p:nvPr/>
        </p:nvSpPr>
        <p:spPr>
          <a:xfrm>
            <a:off x="5288980" y="2053427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Less than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F2160-20D3-4D7D-971C-9F4CBC0B928A}"/>
              </a:ext>
            </a:extLst>
          </p:cNvPr>
          <p:cNvSpPr/>
          <p:nvPr/>
        </p:nvSpPr>
        <p:spPr>
          <a:xfrm>
            <a:off x="5316805" y="2379358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F10125-C85C-4410-ADEA-0D40C609ACA3}"/>
              </a:ext>
            </a:extLst>
          </p:cNvPr>
          <p:cNvSpPr/>
          <p:nvPr/>
        </p:nvSpPr>
        <p:spPr>
          <a:xfrm>
            <a:off x="9373834" y="2075073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764A5A-8AA6-4B02-85DA-B1277127D6D8}"/>
              </a:ext>
            </a:extLst>
          </p:cNvPr>
          <p:cNvSpPr txBox="1"/>
          <p:nvPr/>
        </p:nvSpPr>
        <p:spPr>
          <a:xfrm>
            <a:off x="9373834" y="2056794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10¢</a:t>
            </a:r>
            <a:r>
              <a:rPr lang="en-US" b="1" dirty="0">
                <a:solidFill>
                  <a:schemeClr val="bg1"/>
                </a:solidFill>
              </a:rPr>
              <a:t> or more 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68778A-64D5-42F3-AAEC-0BB764763FDC}"/>
              </a:ext>
            </a:extLst>
          </p:cNvPr>
          <p:cNvSpPr/>
          <p:nvPr/>
        </p:nvSpPr>
        <p:spPr>
          <a:xfrm>
            <a:off x="9401659" y="2382725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11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5590" y="2374722"/>
            <a:ext cx="3580110" cy="3712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2AF1B6-51CD-654B-A689-6C4379453E7E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AF3B05-3C91-4B40-8D65-6E359C81B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59" y="357126"/>
            <a:ext cx="11076973" cy="21558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Good Luck!!</a:t>
            </a:r>
          </a:p>
          <a:p>
            <a:pPr marL="0" indent="0" algn="ctr">
              <a:buNone/>
            </a:pPr>
            <a:r>
              <a:rPr lang="en-US" sz="2400" dirty="0"/>
              <a:t>You will now complete the rest of the Bonus Section on your own. Remember There is an </a:t>
            </a:r>
            <a:r>
              <a:rPr lang="en-US" sz="2400" b="1" dirty="0">
                <a:solidFill>
                  <a:srgbClr val="FF0000"/>
                </a:solidFill>
              </a:rPr>
              <a:t>UNLIMITED</a:t>
            </a:r>
            <a:r>
              <a:rPr lang="en-US" sz="2400" dirty="0"/>
              <a:t> amount of money to collect in each round</a:t>
            </a:r>
            <a:r>
              <a:rPr lang="en-US" altLang="zh-CN" sz="2400" dirty="0"/>
              <a:t>.</a:t>
            </a:r>
            <a:r>
              <a:rPr lang="zh-CN" altLang="en-US" sz="2400" dirty="0"/>
              <a:t> </a:t>
            </a:r>
            <a:r>
              <a:rPr lang="en-US" altLang="zh-CN" sz="2400" b="1" dirty="0"/>
              <a:t>Stay focused </a:t>
            </a:r>
            <a:r>
              <a:rPr lang="en-US" altLang="zh-CN" sz="2400" dirty="0"/>
              <a:t>and </a:t>
            </a:r>
            <a:r>
              <a:rPr lang="en-US" altLang="zh-CN" sz="2400" b="1" dirty="0"/>
              <a:t>keep moving </a:t>
            </a:r>
            <a:r>
              <a:rPr lang="en-US" altLang="zh-CN" sz="2400" dirty="0"/>
              <a:t>to receive the largest </a:t>
            </a:r>
            <a:r>
              <a:rPr lang="en-US" altLang="zh-CN" sz="2400" b="1" dirty="0"/>
              <a:t>Bonus Payment </a:t>
            </a:r>
            <a:r>
              <a:rPr lang="en-US" altLang="zh-CN" sz="2400" dirty="0"/>
              <a:t>you can! You will be given breaks periodically.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592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187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  <a:br>
              <a:rPr lang="en-US" sz="8000" b="1" dirty="0">
                <a:solidFill>
                  <a:schemeClr val="accent6"/>
                </a:solidFill>
              </a:rPr>
            </a:br>
            <a:r>
              <a:rPr lang="en-US" sz="8000" b="1" dirty="0">
                <a:solidFill>
                  <a:srgbClr val="FF0000"/>
                </a:solidFill>
              </a:rPr>
              <a:t>NO FEEDBACK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609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2D6A-BC00-4EE1-8469-A4FEF9D9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05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Break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5D8CB-312B-4560-A99B-AF5C9172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709"/>
            <a:ext cx="10515600" cy="5086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Feel free to take a break if you need to.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F7557B-34D7-4778-9202-ECCE2B4977CE}"/>
              </a:ext>
            </a:extLst>
          </p:cNvPr>
          <p:cNvSpPr txBox="1">
            <a:spLocks/>
          </p:cNvSpPr>
          <p:nvPr/>
        </p:nvSpPr>
        <p:spPr>
          <a:xfrm>
            <a:off x="838200" y="2309434"/>
            <a:ext cx="10515600" cy="92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When you’re ready, place your right hand on the arrow keys and press the spacebar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D46446-42C6-43F7-B649-7ABEDA53AC3C}"/>
              </a:ext>
            </a:extLst>
          </p:cNvPr>
          <p:cNvGrpSpPr/>
          <p:nvPr/>
        </p:nvGrpSpPr>
        <p:grpSpPr>
          <a:xfrm>
            <a:off x="2778393" y="3152027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C60B44B-A454-4536-B72A-64C106F0C1D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85A75629-6F20-420E-B910-8A9BF749D8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716F5AA-AE88-4BEE-A0FF-CF70B5C8C5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88D539C5-E25B-4987-998F-695E7F18BD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47004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3222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576"/>
            <a:ext cx="10515600" cy="535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Great job!</a:t>
            </a:r>
          </a:p>
          <a:p>
            <a:pPr marL="0" indent="0" algn="ctr">
              <a:buNone/>
            </a:pPr>
            <a:r>
              <a:rPr lang="en-US" sz="4400" dirty="0"/>
              <a:t>You’ve completed the </a:t>
            </a:r>
            <a:r>
              <a:rPr lang="en-US" sz="4400" b="1" dirty="0"/>
              <a:t>BONUS PAY </a:t>
            </a:r>
            <a:r>
              <a:rPr lang="en-US" sz="4400" dirty="0"/>
              <a:t>section!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Practice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Bonus Pay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b="1" dirty="0"/>
              <a:t>Find The Trophy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dirty="0"/>
              <a:t>Survey</a:t>
            </a:r>
          </a:p>
          <a:p>
            <a:pPr marL="3657600" lvl="8" indent="0">
              <a:buNone/>
            </a:pPr>
            <a:endParaRPr lang="en-US" sz="500" b="1" dirty="0"/>
          </a:p>
          <a:p>
            <a:pPr marL="0" indent="0" algn="ctr">
              <a:buNone/>
            </a:pPr>
            <a:r>
              <a:rPr lang="en-US" dirty="0"/>
              <a:t>Next, you’ll complete the </a:t>
            </a:r>
            <a:r>
              <a:rPr lang="en-US" b="1" dirty="0"/>
              <a:t>Find The Trophy </a:t>
            </a:r>
            <a:r>
              <a:rPr lang="en-US" dirty="0"/>
              <a:t>task! </a:t>
            </a:r>
            <a:r>
              <a:rPr lang="en-US" sz="3200" dirty="0"/>
              <a:t>F</a:t>
            </a:r>
            <a:r>
              <a:rPr lang="en-US" dirty="0"/>
              <a:t>eel free to take a quick break before moving on!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D092C-089B-DD4C-8AA0-76FC5A1F81DB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574150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Ignore the last slide: for threshold bonus only</a:t>
            </a:r>
          </a:p>
        </p:txBody>
      </p:sp>
    </p:spTree>
    <p:extLst>
      <p:ext uri="{BB962C8B-B14F-4D97-AF65-F5344CB8AC3E}">
        <p14:creationId xmlns:p14="http://schemas.microsoft.com/office/powerpoint/2010/main" val="2859950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59" y="357125"/>
            <a:ext cx="11076973" cy="3071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BONUS PAYMENT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T</a:t>
            </a:r>
            <a:r>
              <a:rPr lang="en-US" dirty="0"/>
              <a:t>here is an </a:t>
            </a:r>
            <a:r>
              <a:rPr lang="en-US" b="1" dirty="0"/>
              <a:t>UNLIMITED</a:t>
            </a:r>
            <a:r>
              <a:rPr lang="en-US" dirty="0"/>
              <a:t> amount of money to collect in each round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round,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least</a:t>
            </a:r>
            <a:r>
              <a:rPr lang="zh-CN" alt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round</a:t>
            </a:r>
            <a:r>
              <a:rPr lang="zh-CN" altLang="en-US" dirty="0"/>
              <a:t> </a:t>
            </a:r>
            <a:r>
              <a:rPr lang="en-US" altLang="zh-CN" dirty="0"/>
              <a:t>added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BONUS PAYMENT </a:t>
            </a:r>
            <a:r>
              <a:rPr lang="en-US" dirty="0"/>
              <a:t>at the end of the experiment! So try to collect as much as possible on each round! 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9438" y="3429000"/>
            <a:ext cx="2365345" cy="2452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E9DC9F-4649-FB45-9BC1-544DC9BD4535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21814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9" y="1117766"/>
            <a:ext cx="12164291" cy="2062599"/>
          </a:xfrm>
        </p:spPr>
        <p:txBody>
          <a:bodyPr>
            <a:normAutofit/>
          </a:bodyPr>
          <a:lstStyle/>
          <a:p>
            <a:r>
              <a:rPr lang="en-US" dirty="0"/>
              <a:t>The movement controls are the same as before!</a:t>
            </a:r>
          </a:p>
          <a:p>
            <a:r>
              <a:rPr lang="en-US" dirty="0"/>
              <a:t>You’ll use the </a:t>
            </a:r>
            <a:r>
              <a:rPr lang="en-US" b="1" dirty="0"/>
              <a:t>Up-Arrow </a:t>
            </a:r>
            <a:r>
              <a:rPr lang="en-US" dirty="0"/>
              <a:t>to move forward, and the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arrow-keys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B7903-5AED-4A5E-9E3A-8ECC7F2C32B2}"/>
              </a:ext>
            </a:extLst>
          </p:cNvPr>
          <p:cNvGrpSpPr/>
          <p:nvPr/>
        </p:nvGrpSpPr>
        <p:grpSpPr>
          <a:xfrm>
            <a:off x="3946598" y="2507095"/>
            <a:ext cx="4053385" cy="2817974"/>
            <a:chOff x="4069308" y="3429000"/>
            <a:chExt cx="4053385" cy="2817974"/>
          </a:xfrm>
        </p:grpSpPr>
        <p:pic>
          <p:nvPicPr>
            <p:cNvPr id="11" name="Picture 2" descr="Image result for arrow keys keyboard">
              <a:extLst>
                <a:ext uri="{FF2B5EF4-FFF2-40B4-BE49-F238E27FC236}">
                  <a16:creationId xmlns:a16="http://schemas.microsoft.com/office/drawing/2014/main" id="{4A4E17FA-5C08-4188-8056-6C6BA927F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435" y="3575845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31F61-589B-4799-934B-275B6EF30B25}"/>
                </a:ext>
              </a:extLst>
            </p:cNvPr>
            <p:cNvSpPr txBox="1"/>
            <p:nvPr/>
          </p:nvSpPr>
          <p:spPr>
            <a:xfrm>
              <a:off x="5615282" y="3429000"/>
              <a:ext cx="962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Move 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Forward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1A77D-1E2E-4B96-BF57-36C9373A1EE2}"/>
                </a:ext>
              </a:extLst>
            </p:cNvPr>
            <p:cNvSpPr txBox="1"/>
            <p:nvPr/>
          </p:nvSpPr>
          <p:spPr>
            <a:xfrm>
              <a:off x="4069308" y="5024458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Left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7D6FC9-2777-4538-ACF6-216EC769D206}"/>
                </a:ext>
              </a:extLst>
            </p:cNvPr>
            <p:cNvSpPr txBox="1"/>
            <p:nvPr/>
          </p:nvSpPr>
          <p:spPr>
            <a:xfrm>
              <a:off x="7323435" y="5015450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Right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F91F7-6AB1-45F4-B1CF-27977EF2D58E}"/>
              </a:ext>
            </a:extLst>
          </p:cNvPr>
          <p:cNvSpPr/>
          <p:nvPr/>
        </p:nvSpPr>
        <p:spPr>
          <a:xfrm>
            <a:off x="5573660" y="3989504"/>
            <a:ext cx="799258" cy="93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E4CCD2-801D-4B8A-B116-52368A1510D3}"/>
              </a:ext>
            </a:extLst>
          </p:cNvPr>
          <p:cNvSpPr txBox="1"/>
          <p:nvPr/>
        </p:nvSpPr>
        <p:spPr>
          <a:xfrm>
            <a:off x="4096414" y="183134"/>
            <a:ext cx="3999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Movement Controls</a:t>
            </a:r>
          </a:p>
        </p:txBody>
      </p:sp>
    </p:spTree>
    <p:extLst>
      <p:ext uri="{BB962C8B-B14F-4D97-AF65-F5344CB8AC3E}">
        <p14:creationId xmlns:p14="http://schemas.microsoft.com/office/powerpoint/2010/main" val="38732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77" y="773126"/>
            <a:ext cx="12063046" cy="263235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Let’s practice moving around the </a:t>
            </a:r>
            <a:r>
              <a:rPr lang="en-US" b="1" i="1" dirty="0"/>
              <a:t>new environment </a:t>
            </a:r>
            <a:r>
              <a:rPr lang="en-US" dirty="0"/>
              <a:t>by doing some </a:t>
            </a:r>
            <a:r>
              <a:rPr lang="en-US" b="1" dirty="0"/>
              <a:t>Explore Rounds</a:t>
            </a:r>
            <a:r>
              <a:rPr lang="en-US" dirty="0"/>
              <a:t> (There is no hidden money in these rounds!).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 At the start of each round you will see the </a:t>
            </a:r>
            <a:r>
              <a:rPr lang="en-US" b="1" dirty="0">
                <a:solidFill>
                  <a:schemeClr val="accent1"/>
                </a:solidFill>
              </a:rPr>
              <a:t>Explore The Environment</a:t>
            </a:r>
            <a:r>
              <a:rPr lang="en-US" dirty="0"/>
              <a:t> screen. Then you will have 30 seconds to explore the </a:t>
            </a:r>
            <a:r>
              <a:rPr lang="en-US" b="1" dirty="0"/>
              <a:t>3D Environment</a:t>
            </a:r>
            <a:r>
              <a:rPr lang="en-US" dirty="0"/>
              <a:t>. After 30 seconds a </a:t>
            </a:r>
            <a:r>
              <a:rPr lang="en-US" b="1" dirty="0"/>
              <a:t>Top-Down Map </a:t>
            </a:r>
            <a:r>
              <a:rPr lang="en-US" dirty="0"/>
              <a:t>will appear. Move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gray triangle </a:t>
            </a:r>
            <a:r>
              <a:rPr lang="en-US" dirty="0"/>
              <a:t>on the map to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/>
              <a:t>where you </a:t>
            </a:r>
            <a:r>
              <a:rPr lang="en-US" i="1" dirty="0"/>
              <a:t>think</a:t>
            </a:r>
            <a:r>
              <a:rPr lang="en-US" dirty="0"/>
              <a:t> you were using the </a:t>
            </a:r>
            <a:r>
              <a:rPr lang="en-US" b="1" dirty="0"/>
              <a:t>same controls</a:t>
            </a:r>
            <a:r>
              <a:rPr lang="en-US" dirty="0"/>
              <a:t>. then press the </a:t>
            </a:r>
            <a:r>
              <a:rPr lang="en-US" u="sng" dirty="0"/>
              <a:t>Spacebar</a:t>
            </a:r>
            <a:r>
              <a:rPr lang="en-US" dirty="0"/>
              <a:t> to begin the next round! 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03915" y="6164167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B536E-F9C7-43F4-B688-B8A2BCAB0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30" y="3651904"/>
            <a:ext cx="3382736" cy="18931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A814184-DB60-4967-B143-BD82F8D3FCD6}"/>
              </a:ext>
            </a:extLst>
          </p:cNvPr>
          <p:cNvSpPr/>
          <p:nvPr/>
        </p:nvSpPr>
        <p:spPr>
          <a:xfrm>
            <a:off x="9537519" y="5690022"/>
            <a:ext cx="1651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Top-Down Map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A9581F-29D7-43BF-B3D4-F769604EA5B9}"/>
              </a:ext>
            </a:extLst>
          </p:cNvPr>
          <p:cNvSpPr/>
          <p:nvPr/>
        </p:nvSpPr>
        <p:spPr>
          <a:xfrm>
            <a:off x="4634143" y="5681085"/>
            <a:ext cx="2993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3D Environment (30 Seconds)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31568B-DE1D-4003-A03C-0CA0D7950A87}"/>
              </a:ext>
            </a:extLst>
          </p:cNvPr>
          <p:cNvCxnSpPr>
            <a:cxnSpLocks/>
          </p:cNvCxnSpPr>
          <p:nvPr/>
        </p:nvCxnSpPr>
        <p:spPr>
          <a:xfrm>
            <a:off x="3600441" y="4598481"/>
            <a:ext cx="6944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DC48EE-554D-4910-8525-ED02E8D0BAFC}"/>
              </a:ext>
            </a:extLst>
          </p:cNvPr>
          <p:cNvCxnSpPr>
            <a:cxnSpLocks/>
          </p:cNvCxnSpPr>
          <p:nvPr/>
        </p:nvCxnSpPr>
        <p:spPr>
          <a:xfrm>
            <a:off x="7844335" y="4598481"/>
            <a:ext cx="6944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0FE02181-4E8D-4946-B51E-F597A8931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380" y="3632447"/>
            <a:ext cx="3494935" cy="20291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007D6D-AF12-1B4E-8592-EAAD6A42D0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85" r="7698"/>
          <a:stretch/>
        </p:blipFill>
        <p:spPr>
          <a:xfrm>
            <a:off x="8605557" y="3519233"/>
            <a:ext cx="3353053" cy="21355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2B7B4C-A3F1-42F7-9E76-48223F347174}"/>
              </a:ext>
            </a:extLst>
          </p:cNvPr>
          <p:cNvSpPr txBox="1"/>
          <p:nvPr/>
        </p:nvSpPr>
        <p:spPr>
          <a:xfrm>
            <a:off x="3227540" y="69920"/>
            <a:ext cx="5806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EXPLORE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368290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654"/>
            <a:ext cx="10515600" cy="9265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When you’re ready, place your right hand on the </a:t>
            </a:r>
            <a:r>
              <a:rPr lang="en-US" b="1" dirty="0"/>
              <a:t>arrow keys </a:t>
            </a:r>
            <a:r>
              <a:rPr lang="en-US" dirty="0"/>
              <a:t>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3055230" y="3092498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50972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0633A1B-2C7E-4589-A1DB-D278C850A745}"/>
              </a:ext>
            </a:extLst>
          </p:cNvPr>
          <p:cNvSpPr txBox="1"/>
          <p:nvPr/>
        </p:nvSpPr>
        <p:spPr>
          <a:xfrm>
            <a:off x="5307322" y="679523"/>
            <a:ext cx="157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Ready?</a:t>
            </a:r>
          </a:p>
        </p:txBody>
      </p:sp>
    </p:spTree>
    <p:extLst>
      <p:ext uri="{BB962C8B-B14F-4D97-AF65-F5344CB8AC3E}">
        <p14:creationId xmlns:p14="http://schemas.microsoft.com/office/powerpoint/2010/main" val="141855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092F-3C3B-45DB-8EB9-2159C0C8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Explore The Environment!</a:t>
            </a:r>
          </a:p>
        </p:txBody>
      </p:sp>
      <p:pic>
        <p:nvPicPr>
          <p:cNvPr id="6" name="Graphic 5" descr="Map with pin">
            <a:extLst>
              <a:ext uri="{FF2B5EF4-FFF2-40B4-BE49-F238E27FC236}">
                <a16:creationId xmlns:a16="http://schemas.microsoft.com/office/drawing/2014/main" id="{42FBC949-A5E8-4B11-96F4-0CE4D113D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439" y="95765"/>
            <a:ext cx="1809725" cy="1809725"/>
          </a:xfrm>
          <a:prstGeom prst="rect">
            <a:avLst/>
          </a:prstGeom>
        </p:spPr>
      </p:pic>
      <p:pic>
        <p:nvPicPr>
          <p:cNvPr id="8" name="Graphic 7" descr="Map with pin">
            <a:extLst>
              <a:ext uri="{FF2B5EF4-FFF2-40B4-BE49-F238E27FC236}">
                <a16:creationId xmlns:a16="http://schemas.microsoft.com/office/drawing/2014/main" id="{3C883705-B0FC-4CDB-9808-8A486B626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9620" y="4847156"/>
            <a:ext cx="1809725" cy="1809725"/>
          </a:xfrm>
          <a:prstGeom prst="rect">
            <a:avLst/>
          </a:prstGeom>
        </p:spPr>
      </p:pic>
      <p:pic>
        <p:nvPicPr>
          <p:cNvPr id="10" name="Graphic 9" descr="Compass">
            <a:extLst>
              <a:ext uri="{FF2B5EF4-FFF2-40B4-BE49-F238E27FC236}">
                <a16:creationId xmlns:a16="http://schemas.microsoft.com/office/drawing/2014/main" id="{3049A949-9015-43A5-8305-349512EA9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297" y="293442"/>
            <a:ext cx="1414370" cy="1414370"/>
          </a:xfrm>
          <a:prstGeom prst="rect">
            <a:avLst/>
          </a:prstGeom>
        </p:spPr>
      </p:pic>
      <p:pic>
        <p:nvPicPr>
          <p:cNvPr id="11" name="Graphic 10" descr="Compass">
            <a:extLst>
              <a:ext uri="{FF2B5EF4-FFF2-40B4-BE49-F238E27FC236}">
                <a16:creationId xmlns:a16="http://schemas.microsoft.com/office/drawing/2014/main" id="{9389F839-74D5-4DE0-ADA3-761F34607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116" y="5044833"/>
            <a:ext cx="1414370" cy="14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7472"/>
            <a:ext cx="10515600" cy="2343056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/>
              <a:t>Great Work!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E8B83-7E5A-40E4-BE07-BDDEAAF38097}"/>
              </a:ext>
            </a:extLst>
          </p:cNvPr>
          <p:cNvSpPr txBox="1"/>
          <p:nvPr/>
        </p:nvSpPr>
        <p:spPr>
          <a:xfrm>
            <a:off x="2086484" y="4021706"/>
            <a:ext cx="801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Notify the Experimenter that you’ve completed this section</a:t>
            </a:r>
          </a:p>
        </p:txBody>
      </p:sp>
    </p:spTree>
    <p:extLst>
      <p:ext uri="{BB962C8B-B14F-4D97-AF65-F5344CB8AC3E}">
        <p14:creationId xmlns:p14="http://schemas.microsoft.com/office/powerpoint/2010/main" val="31414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790C99-6738-4215-9693-E4722C8BE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984" y="2864884"/>
            <a:ext cx="4745736" cy="2639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15" y="591354"/>
            <a:ext cx="10900000" cy="31901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Now let’s collect money!! Just like in the practice section, the money will be invisible but when you find it you will hear a </a:t>
            </a:r>
            <a:r>
              <a:rPr lang="en-US" sz="2400" b="1" dirty="0"/>
              <a:t>collection sound </a:t>
            </a:r>
            <a:r>
              <a:rPr lang="en-US" sz="2400" dirty="0"/>
              <a:t>and it will be added to the  </a:t>
            </a:r>
            <a:r>
              <a:rPr lang="en-US" sz="2400" b="1" dirty="0">
                <a:solidFill>
                  <a:srgbClr val="FF0000"/>
                </a:solidFill>
              </a:rPr>
              <a:t>Money </a:t>
            </a:r>
            <a:r>
              <a:rPr lang="en-US" altLang="zh-CN" sz="2400" b="1" dirty="0">
                <a:solidFill>
                  <a:srgbClr val="FF0000"/>
                </a:solidFill>
              </a:rPr>
              <a:t>Collected </a:t>
            </a:r>
            <a:r>
              <a:rPr lang="en-US" sz="2400" dirty="0"/>
              <a:t>at the top of the screen. </a:t>
            </a:r>
          </a:p>
        </p:txBody>
      </p:sp>
      <p:pic>
        <p:nvPicPr>
          <p:cNvPr id="20" name="Graphic 19" descr="Volume">
            <a:extLst>
              <a:ext uri="{FF2B5EF4-FFF2-40B4-BE49-F238E27FC236}">
                <a16:creationId xmlns:a16="http://schemas.microsoft.com/office/drawing/2014/main" id="{9ACC0D04-C18E-4F48-851B-1BF5106C7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6631" y="4321816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18D651-AD59-D242-AD72-2FF3F8A58A5C}"/>
              </a:ext>
            </a:extLst>
          </p:cNvPr>
          <p:cNvSpPr txBox="1"/>
          <p:nvPr/>
        </p:nvSpPr>
        <p:spPr>
          <a:xfrm>
            <a:off x="3643984" y="6375435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3DBE6-70E9-439B-BE7C-CC7EAAE28443}"/>
              </a:ext>
            </a:extLst>
          </p:cNvPr>
          <p:cNvSpPr txBox="1"/>
          <p:nvPr/>
        </p:nvSpPr>
        <p:spPr>
          <a:xfrm>
            <a:off x="5268922" y="2911511"/>
            <a:ext cx="1495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Money Collected: 0¢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6DEB30-D6EF-453E-9C76-BA9B6A8E75F0}"/>
              </a:ext>
            </a:extLst>
          </p:cNvPr>
          <p:cNvSpPr/>
          <p:nvPr/>
        </p:nvSpPr>
        <p:spPr>
          <a:xfrm>
            <a:off x="5268922" y="2844474"/>
            <a:ext cx="1466614" cy="4000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683753-D5DD-47DE-8DC1-870BA100C0BE}"/>
              </a:ext>
            </a:extLst>
          </p:cNvPr>
          <p:cNvCxnSpPr>
            <a:cxnSpLocks/>
          </p:cNvCxnSpPr>
          <p:nvPr/>
        </p:nvCxnSpPr>
        <p:spPr>
          <a:xfrm>
            <a:off x="4420961" y="2124486"/>
            <a:ext cx="787853" cy="6265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C93E5E-CC08-4BB9-BD9E-53D411343E3F}"/>
              </a:ext>
            </a:extLst>
          </p:cNvPr>
          <p:cNvSpPr txBox="1">
            <a:spLocks/>
          </p:cNvSpPr>
          <p:nvPr/>
        </p:nvSpPr>
        <p:spPr>
          <a:xfrm>
            <a:off x="132944" y="303305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Collecting Money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151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C0F8-5600-4D8B-A02D-D6C1043B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5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Please make sure your headphones or speakers are </a:t>
            </a:r>
            <a:r>
              <a:rPr lang="en-US" b="1" dirty="0"/>
              <a:t>on</a:t>
            </a:r>
            <a:r>
              <a:rPr lang="en-US" dirty="0"/>
              <a:t>. You should hear a </a:t>
            </a:r>
            <a:r>
              <a:rPr lang="en-US" b="1" dirty="0"/>
              <a:t>coin sound </a:t>
            </a:r>
            <a:r>
              <a:rPr lang="en-US" dirty="0"/>
              <a:t>every time you collect money. </a:t>
            </a:r>
          </a:p>
        </p:txBody>
      </p:sp>
      <p:pic>
        <p:nvPicPr>
          <p:cNvPr id="5" name="Content Placeholder 4" descr="Headphones">
            <a:extLst>
              <a:ext uri="{FF2B5EF4-FFF2-40B4-BE49-F238E27FC236}">
                <a16:creationId xmlns:a16="http://schemas.microsoft.com/office/drawing/2014/main" id="{BAC4AA59-684F-40DD-B59D-4D2F59E87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2137" y="1369413"/>
            <a:ext cx="3186363" cy="31863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A63355-E0E1-4CB2-A82C-3125CB97D2B3}"/>
              </a:ext>
            </a:extLst>
          </p:cNvPr>
          <p:cNvSpPr/>
          <p:nvPr/>
        </p:nvSpPr>
        <p:spPr>
          <a:xfrm>
            <a:off x="511913" y="4239497"/>
            <a:ext cx="109021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Let’s make sure everything is still working correctly! Keep moving around the environment until you collect </a:t>
            </a:r>
            <a:r>
              <a:rPr lang="en-US" sz="3200" b="1" dirty="0">
                <a:solidFill>
                  <a:schemeClr val="accent6"/>
                </a:solidFill>
              </a:rPr>
              <a:t>10¢</a:t>
            </a:r>
            <a:r>
              <a:rPr lang="zh-CN" altLang="en-US" sz="3200" b="1" dirty="0">
                <a:solidFill>
                  <a:schemeClr val="accent6"/>
                </a:solidFill>
              </a:rPr>
              <a:t> </a:t>
            </a:r>
            <a:r>
              <a:rPr lang="en-US" sz="3200" dirty="0"/>
              <a:t>worth of money! Adjust the volume as necessary!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B4DEE-15A4-1649-86DB-CFFD40E1D0B6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88369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4" y="855160"/>
            <a:ext cx="11926111" cy="3265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Your next task is to collect as much as possible in each of the following </a:t>
            </a:r>
            <a:r>
              <a:rPr lang="en-US" sz="2400" b="1" i="1" dirty="0"/>
              <a:t>Money</a:t>
            </a:r>
            <a:r>
              <a:rPr lang="en-US" sz="2400" dirty="0"/>
              <a:t> </a:t>
            </a:r>
            <a:r>
              <a:rPr lang="en-US" sz="2400" b="1" i="1" dirty="0"/>
              <a:t>Collection Rounds</a:t>
            </a:r>
            <a:r>
              <a:rPr lang="en-US" sz="2400" dirty="0"/>
              <a:t>. On each round, you will be placed into the environment at a random location. </a:t>
            </a:r>
          </a:p>
          <a:p>
            <a:pPr marL="0" indent="0" algn="ctr">
              <a:buNone/>
            </a:pPr>
            <a:r>
              <a:rPr lang="en-US" sz="2400" dirty="0"/>
              <a:t>Once you’re in the environment you will have </a:t>
            </a:r>
            <a:r>
              <a:rPr lang="en-US" sz="2400" b="1" dirty="0"/>
              <a:t>1-minute</a:t>
            </a:r>
            <a:r>
              <a:rPr lang="en-US" sz="2400" dirty="0"/>
              <a:t> to </a:t>
            </a:r>
            <a:r>
              <a:rPr lang="en-US" sz="2400" b="1" dirty="0"/>
              <a:t>collect as much money as possible!!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9B7DF-CC2C-9344-8F1E-4820BF36D0B5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EB23E6-7245-433A-8E56-C24BA717D822}"/>
              </a:ext>
            </a:extLst>
          </p:cNvPr>
          <p:cNvSpPr txBox="1">
            <a:spLocks/>
          </p:cNvSpPr>
          <p:nvPr/>
        </p:nvSpPr>
        <p:spPr>
          <a:xfrm>
            <a:off x="173874" y="248720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Money Collection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37D226-A9C6-4E97-A320-FB553FF88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132" y="2771297"/>
            <a:ext cx="4745736" cy="2639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1E51FC29-E721-4A09-BAF0-6F4583799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233" y="2656727"/>
            <a:ext cx="2483796" cy="24837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1B4EB8-231C-4CDC-9CB4-23D1783581F6}"/>
              </a:ext>
            </a:extLst>
          </p:cNvPr>
          <p:cNvSpPr txBox="1"/>
          <p:nvPr/>
        </p:nvSpPr>
        <p:spPr>
          <a:xfrm>
            <a:off x="554976" y="5084241"/>
            <a:ext cx="2858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 Minute</a:t>
            </a:r>
          </a:p>
        </p:txBody>
      </p:sp>
      <p:pic>
        <p:nvPicPr>
          <p:cNvPr id="14" name="Graphic 13" descr="Coins">
            <a:extLst>
              <a:ext uri="{FF2B5EF4-FFF2-40B4-BE49-F238E27FC236}">
                <a16:creationId xmlns:a16="http://schemas.microsoft.com/office/drawing/2014/main" id="{99F62EEF-56BC-4D70-B937-C52380739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47762" y="3403569"/>
            <a:ext cx="1736954" cy="173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2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1033</Words>
  <Application>Microsoft Macintosh PowerPoint</Application>
  <PresentationFormat>Widescreen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Section 2: BONUS PAY!</vt:lpstr>
      <vt:lpstr>PowerPoint Presentation</vt:lpstr>
      <vt:lpstr>PowerPoint Presentation</vt:lpstr>
      <vt:lpstr>PowerPoint Presentation</vt:lpstr>
      <vt:lpstr>Explore The Environment!</vt:lpstr>
      <vt:lpstr>Great Work! </vt:lpstr>
      <vt:lpstr>PowerPoint Presentation</vt:lpstr>
      <vt:lpstr>Please make sure your headphones or speakers are on. You should hear a coin sound every time you collect money.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 For Money!</vt:lpstr>
      <vt:lpstr>Search For Money! NO FEEDBACK</vt:lpstr>
      <vt:lpstr>Break Time!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Xiaoping Fang</cp:lastModifiedBy>
  <cp:revision>90</cp:revision>
  <dcterms:created xsi:type="dcterms:W3CDTF">2020-01-09T14:24:19Z</dcterms:created>
  <dcterms:modified xsi:type="dcterms:W3CDTF">2020-06-11T20:53:29Z</dcterms:modified>
</cp:coreProperties>
</file>