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91" r:id="rId3"/>
    <p:sldId id="289" r:id="rId4"/>
    <p:sldId id="277" r:id="rId5"/>
    <p:sldId id="278" r:id="rId6"/>
    <p:sldId id="258" r:id="rId7"/>
    <p:sldId id="271" r:id="rId8"/>
    <p:sldId id="282" r:id="rId9"/>
    <p:sldId id="262" r:id="rId10"/>
    <p:sldId id="279" r:id="rId11"/>
    <p:sldId id="264" r:id="rId12"/>
    <p:sldId id="280" r:id="rId13"/>
    <p:sldId id="292" r:id="rId14"/>
    <p:sldId id="281" r:id="rId15"/>
    <p:sldId id="295" r:id="rId16"/>
    <p:sldId id="286" r:id="rId17"/>
    <p:sldId id="266" r:id="rId18"/>
    <p:sldId id="269" r:id="rId19"/>
    <p:sldId id="287" r:id="rId20"/>
    <p:sldId id="285" r:id="rId21"/>
    <p:sldId id="275" r:id="rId22"/>
    <p:sldId id="284" r:id="rId23"/>
    <p:sldId id="28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ED08"/>
    <a:srgbClr val="5C739C"/>
    <a:srgbClr val="FC0107"/>
    <a:srgbClr val="FD6666"/>
    <a:srgbClr val="4A5957"/>
    <a:srgbClr val="42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2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4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49796-9316-426F-95EC-63106F5B0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95529E-4C3F-4C87-9FF0-BD85DB749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3EC74-F5B8-4A6B-AB1B-BFC2683C5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2288F-51E8-41A0-BFF7-395732F19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C1DED-9345-46C8-BEEE-64D383807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8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EF1FC-277B-4E25-88AC-8ABEDC52D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ED02E8-5F26-483F-9D52-86E83CE2C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7CF07-1737-471F-9A4E-091359510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229F5-9680-4D82-890E-F7696684D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BCEC0-28D1-4068-8B9A-ABA499E26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58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0AFA7B-F839-424A-B233-E543A5980D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393F56-889D-4A95-9686-DE117C37A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61FAF-754C-4EFC-8314-040950AD1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00F47-B3E5-491C-94D8-F8941FC97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4305C-A53A-48B7-9525-029853A0E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922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232B3-BFB4-4945-86A6-10BF60279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2E197-6E6C-4ACA-8C76-BEBC63689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ABDF7-361D-44D9-97C1-00B2E603A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A8E63-4202-4F87-958C-13F2C561C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970BB-6348-4621-A662-E93D7EAFD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2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1D5E3-2B6F-43EF-9044-C32F1467E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40049-0927-4A5C-9080-5395B5C80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932CA-379F-41C3-BE42-A006CA8BD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FAABF-DE68-4C29-A831-6F3736B7A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9AAFA-D4A8-4F25-9AE3-63459D513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61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52712-83DA-4FDE-81E9-D67F9AEB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BF926-9738-4D2D-9E2D-53F1EC7C6B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A264D8-68B0-4927-A7CF-ABEE75C7A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1450C1-6A8E-40D5-BB18-E2E9283EC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960E5-B985-4847-8103-C7E0FD616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AE14AC-87ED-457C-87CF-880020227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02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20E63-EB86-45C6-805A-63FBB35D3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092B7-FF3C-44B2-995E-001E29738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B30BF-54FB-4BDC-8A0B-96E9D2FF60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13EAC2-ED4B-4095-A4CC-B719CC23B6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D570CB-BD03-47A7-B680-991F3D6256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402683-BDE6-4302-8D24-AE40B6926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2A7A48-72D9-447E-8188-7BAFB6F3A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383B1D-05E2-44BD-BF25-2F67940F6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26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C6505-7150-4EB4-8828-D75824982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70F59E-36CD-472A-A918-B5B1FD434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0A6B45-7C6D-44C5-9FB4-0224BF7D0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1DEBE3-1D90-4DD0-9396-953CF07BE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759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93C5C3-0440-4EAF-927C-A04F7DE5C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EE54B4-1D98-4B18-953F-E497F3659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88A15-27AF-454B-9788-4102D4F0C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50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04300-415A-476D-9D22-A0415317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3F330-ED97-49B4-8EF7-3F122B7DC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4CA2DF-8067-4F44-B874-DE8CD808B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D1285-FD25-4A24-B4FF-849D01034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442A1C-1177-48BE-B636-C1C024BC6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713E4-EA49-4189-AAC8-64F3B047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279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B15BC-277B-4F23-A00D-BDD4D49D7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16067E-E5B6-494F-A124-2E072EF6D7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B0162B-2262-4785-BAC0-76733E63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53D0C-D130-4DAA-8D90-27E553563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1CE72-7CC6-4638-AD5E-690427D74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2C149E-A51F-4F40-B94D-FF0535D5C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48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383275-164B-410A-B049-31F1FC648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7C43D-7D90-43DB-B541-947AA1DD4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1FDA0-BA1A-4CE3-A8A3-604966E285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5A23-D275-4D5C-A163-A5AA11A9E6CE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5C214-5A12-4A29-9CFB-B487B7BEB1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BBE98-DE89-44B9-BED2-8488CE5C55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69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if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6727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Welcome to experiment!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72434"/>
            <a:ext cx="10515600" cy="47280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experiment will take you </a:t>
            </a:r>
            <a:r>
              <a:rPr lang="en-US" b="1" dirty="0">
                <a:solidFill>
                  <a:srgbClr val="FF0000"/>
                </a:solidFill>
              </a:rPr>
              <a:t>1.5 </a:t>
            </a:r>
            <a:r>
              <a:rPr lang="mr-IN" b="1" dirty="0">
                <a:solidFill>
                  <a:srgbClr val="FF0000"/>
                </a:solidFill>
              </a:rPr>
              <a:t>–</a:t>
            </a:r>
            <a:r>
              <a:rPr lang="en-US" b="1" dirty="0">
                <a:solidFill>
                  <a:srgbClr val="FF0000"/>
                </a:solidFill>
              </a:rPr>
              <a:t> 2 hours</a:t>
            </a:r>
            <a:r>
              <a:rPr lang="en-US" dirty="0"/>
              <a:t>, including multiple breaks.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b="1" dirty="0">
                <a:solidFill>
                  <a:srgbClr val="FF0000"/>
                </a:solidFill>
              </a:rPr>
              <a:t>IMPORTANT before starting, make sure: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800" dirty="0"/>
              <a:t>You will </a:t>
            </a:r>
            <a:r>
              <a:rPr lang="en-US" sz="2800" b="1" dirty="0">
                <a:solidFill>
                  <a:srgbClr val="FC0107"/>
                </a:solidFill>
              </a:rPr>
              <a:t>NOT</a:t>
            </a:r>
            <a:r>
              <a:rPr lang="en-US" sz="2800" dirty="0"/>
              <a:t> be distracted within the next </a:t>
            </a:r>
            <a:r>
              <a:rPr lang="en-US" sz="2800" b="1" dirty="0"/>
              <a:t>2 hours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800" dirty="0"/>
              <a:t>Your cell phone is </a:t>
            </a:r>
            <a:r>
              <a:rPr lang="en-US" sz="2800" b="1" dirty="0"/>
              <a:t>turned off</a:t>
            </a:r>
          </a:p>
          <a:p>
            <a:pPr marL="1371600" lvl="2" indent="-457200">
              <a:buFont typeface="+mj-lt"/>
              <a:buAutoNum type="arabicPeriod"/>
            </a:pPr>
            <a:endParaRPr lang="en-US" sz="2800" dirty="0"/>
          </a:p>
          <a:p>
            <a:pPr marL="0" indent="0" algn="ctr">
              <a:buNone/>
            </a:pPr>
            <a:r>
              <a:rPr lang="en-US" sz="3600" dirty="0"/>
              <a:t>Please confirm with the experimenter that you have entered the correct participant ID before pressing the </a:t>
            </a:r>
            <a:r>
              <a:rPr lang="en-US" sz="3600" b="1" dirty="0"/>
              <a:t>Start Experiment </a:t>
            </a:r>
            <a:r>
              <a:rPr lang="en-US" sz="3600" dirty="0"/>
              <a:t>button.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446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477679F-575D-4FB2-9E83-751E43772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280" y="2343345"/>
            <a:ext cx="6466565" cy="36090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15" y="107900"/>
            <a:ext cx="12027877" cy="323325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/>
              <a:t>PRACTICE: </a:t>
            </a:r>
            <a:r>
              <a:rPr lang="en-US" sz="6000" dirty="0"/>
              <a:t>FINDING MONEY</a:t>
            </a:r>
          </a:p>
          <a:p>
            <a:pPr marL="0" indent="0" algn="ctr">
              <a:buNone/>
            </a:pPr>
            <a:r>
              <a:rPr lang="en-US" sz="2400" dirty="0"/>
              <a:t>Now you will practice finding money! The money will be invisible but when you find it you will hear a </a:t>
            </a:r>
            <a:r>
              <a:rPr lang="en-US" sz="2400" b="1" dirty="0"/>
              <a:t>collection sound </a:t>
            </a:r>
            <a:r>
              <a:rPr lang="en-US" sz="2400" dirty="0"/>
              <a:t>and it will be added to your </a:t>
            </a:r>
            <a:r>
              <a:rPr lang="en-US" sz="2400" b="1" dirty="0">
                <a:ln>
                  <a:solidFill>
                    <a:sysClr val="windowText" lastClr="000000"/>
                  </a:solidFill>
                </a:ln>
                <a:solidFill>
                  <a:srgbClr val="04ED08"/>
                </a:solidFill>
              </a:rPr>
              <a:t>Money </a:t>
            </a:r>
            <a:r>
              <a:rPr lang="en-US" altLang="zh-CN" sz="2400" b="1" dirty="0">
                <a:ln>
                  <a:solidFill>
                    <a:sysClr val="windowText" lastClr="000000"/>
                  </a:solidFill>
                </a:ln>
                <a:solidFill>
                  <a:srgbClr val="04ED08"/>
                </a:solidFill>
              </a:rPr>
              <a:t>Collected</a:t>
            </a:r>
            <a:r>
              <a:rPr lang="en-US" sz="2400" b="1" dirty="0">
                <a:ln>
                  <a:solidFill>
                    <a:sysClr val="windowText" lastClr="000000"/>
                  </a:solidFill>
                </a:ln>
                <a:solidFill>
                  <a:srgbClr val="04ED08"/>
                </a:solidFill>
              </a:rPr>
              <a:t> </a:t>
            </a:r>
            <a:r>
              <a:rPr lang="en-US" altLang="zh-CN" sz="2400" dirty="0"/>
              <a:t>for</a:t>
            </a:r>
            <a:r>
              <a:rPr lang="zh-CN" altLang="en-US" sz="2400" dirty="0"/>
              <a:t> </a:t>
            </a:r>
            <a:r>
              <a:rPr lang="en-US" altLang="zh-CN" sz="2400" dirty="0"/>
              <a:t>each</a:t>
            </a:r>
            <a:r>
              <a:rPr lang="zh-CN" altLang="en-US" sz="2400" dirty="0"/>
              <a:t> </a:t>
            </a:r>
            <a:r>
              <a:rPr lang="en-US" altLang="zh-CN" sz="2400" dirty="0"/>
              <a:t>round</a:t>
            </a:r>
            <a:r>
              <a:rPr lang="zh-CN" altLang="en-US" sz="2400" b="1" dirty="0"/>
              <a:t> </a:t>
            </a:r>
            <a:r>
              <a:rPr lang="en-US" sz="2400" dirty="0"/>
              <a:t>which you’ll see at the top of your screen. </a:t>
            </a:r>
          </a:p>
        </p:txBody>
      </p:sp>
      <p:pic>
        <p:nvPicPr>
          <p:cNvPr id="11" name="Graphic 10" descr="Volume">
            <a:extLst>
              <a:ext uri="{FF2B5EF4-FFF2-40B4-BE49-F238E27FC236}">
                <a16:creationId xmlns:a16="http://schemas.microsoft.com/office/drawing/2014/main" id="{061C02B1-6CD4-48AE-A338-39EB8F52D7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76400" y="3690686"/>
            <a:ext cx="914400" cy="9144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886467" y="6182211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Press Spacebar to continue </a:t>
            </a:r>
            <a:r>
              <a:rPr lang="mr-IN" sz="2400" b="1" dirty="0"/>
              <a:t>…</a:t>
            </a:r>
            <a:r>
              <a:rPr lang="en-US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06304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AC0F8-5600-4D8B-A02D-D6C1043B5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You should hear a </a:t>
            </a:r>
            <a:r>
              <a:rPr lang="en-US" b="1" dirty="0"/>
              <a:t>coin sound </a:t>
            </a:r>
            <a:r>
              <a:rPr lang="en-US" dirty="0"/>
              <a:t>every time you collect money. </a:t>
            </a:r>
          </a:p>
        </p:txBody>
      </p:sp>
      <p:pic>
        <p:nvPicPr>
          <p:cNvPr id="5" name="Content Placeholder 4" descr="Headphones">
            <a:extLst>
              <a:ext uri="{FF2B5EF4-FFF2-40B4-BE49-F238E27FC236}">
                <a16:creationId xmlns:a16="http://schemas.microsoft.com/office/drawing/2014/main" id="{BAC4AA59-684F-40DD-B59D-4D2F59E87C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2818" y="1302530"/>
            <a:ext cx="3186363" cy="3186363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EA63355-E0E1-4CB2-A82C-3125CB97D2B3}"/>
              </a:ext>
            </a:extLst>
          </p:cNvPr>
          <p:cNvSpPr/>
          <p:nvPr/>
        </p:nvSpPr>
        <p:spPr>
          <a:xfrm>
            <a:off x="556589" y="4223435"/>
            <a:ext cx="1090212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Let’s make sure everything is working correctly! Keep moving around the environment until you collect </a:t>
            </a:r>
            <a:r>
              <a:rPr lang="en-US" sz="3200" b="1" dirty="0">
                <a:solidFill>
                  <a:schemeClr val="accent6"/>
                </a:solidFill>
              </a:rPr>
              <a:t>$0.25 </a:t>
            </a:r>
            <a:r>
              <a:rPr lang="en-US" sz="3200" dirty="0"/>
              <a:t>worth of money! Feel free to adjust your volume as necessary!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CB7FBE-DA42-44BB-BBEC-0A9E70175862}"/>
              </a:ext>
            </a:extLst>
          </p:cNvPr>
          <p:cNvSpPr txBox="1"/>
          <p:nvPr/>
        </p:nvSpPr>
        <p:spPr>
          <a:xfrm>
            <a:off x="3886467" y="6182211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Press Spacebar to continue </a:t>
            </a:r>
            <a:r>
              <a:rPr lang="mr-IN" sz="2400" b="1" dirty="0"/>
              <a:t>…</a:t>
            </a:r>
            <a:r>
              <a:rPr lang="en-US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40275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690" y="353063"/>
            <a:ext cx="11034619" cy="307592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/>
              <a:t>PRACTICE: </a:t>
            </a:r>
            <a:r>
              <a:rPr lang="en-US" sz="3600" dirty="0"/>
              <a:t>MONEY COLLECTION ROUNDS</a:t>
            </a:r>
          </a:p>
          <a:p>
            <a:pPr marL="0" indent="0" algn="ctr">
              <a:buNone/>
            </a:pPr>
            <a:r>
              <a:rPr lang="en-US" sz="2400" dirty="0"/>
              <a:t>Now that you know how to find money,  you next task is to collect as much as possible in each of the following </a:t>
            </a:r>
            <a:r>
              <a:rPr lang="en-US" sz="2400" b="1" i="1" dirty="0"/>
              <a:t>Money</a:t>
            </a:r>
            <a:r>
              <a:rPr lang="en-US" sz="2400" dirty="0"/>
              <a:t> </a:t>
            </a:r>
            <a:r>
              <a:rPr lang="en-US" sz="2400" b="1" i="1" dirty="0"/>
              <a:t>Collection Rounds</a:t>
            </a:r>
            <a:r>
              <a:rPr lang="en-US" sz="2400" dirty="0"/>
              <a:t>. </a:t>
            </a:r>
          </a:p>
          <a:p>
            <a:pPr marL="0" indent="0" algn="ctr">
              <a:buNone/>
            </a:pPr>
            <a:r>
              <a:rPr lang="en-US" sz="2400" dirty="0"/>
              <a:t>On each round, you will be placed into the environment at a random location and will have </a:t>
            </a:r>
            <a:r>
              <a:rPr lang="en-US" sz="2400" b="1" dirty="0"/>
              <a:t>1-minute</a:t>
            </a:r>
            <a:r>
              <a:rPr lang="en-US" sz="2400" dirty="0"/>
              <a:t> to </a:t>
            </a:r>
            <a:r>
              <a:rPr lang="en-US" sz="2400" b="1" dirty="0">
                <a:solidFill>
                  <a:srgbClr val="FF0000"/>
                </a:solidFill>
              </a:rPr>
              <a:t>collect as much money as possible!!</a:t>
            </a:r>
            <a:r>
              <a:rPr lang="en-US" sz="2400" dirty="0"/>
              <a:t> 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641723" y="5973619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Press Spacebar to continue </a:t>
            </a:r>
            <a:r>
              <a:rPr lang="mr-IN" sz="2400" b="1" dirty="0"/>
              <a:t>…</a:t>
            </a:r>
            <a:r>
              <a:rPr lang="en-US" sz="2400" b="1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AFBDE6-389C-44C7-BAC9-BA8592309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4289" y="2944362"/>
            <a:ext cx="5223420" cy="29152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896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690" y="353063"/>
            <a:ext cx="11034619" cy="307592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/>
              <a:t>PRACTICE: </a:t>
            </a:r>
            <a:r>
              <a:rPr lang="en-US" sz="3600" dirty="0"/>
              <a:t>MONEY COLLECTION ROUNDS</a:t>
            </a:r>
          </a:p>
          <a:p>
            <a:pPr marL="0" indent="0" algn="ctr">
              <a:buNone/>
            </a:pPr>
            <a:r>
              <a:rPr lang="en-US" sz="2400" dirty="0"/>
              <a:t>Before the start of </a:t>
            </a:r>
            <a:r>
              <a:rPr lang="en-US" sz="2400" b="1" dirty="0"/>
              <a:t>most rounds </a:t>
            </a:r>
            <a:r>
              <a:rPr lang="en-US" sz="2400" dirty="0"/>
              <a:t>you will see the </a:t>
            </a:r>
            <a:r>
              <a:rPr lang="en-US" sz="2400" dirty="0">
                <a:solidFill>
                  <a:schemeClr val="accent6"/>
                </a:solidFill>
              </a:rPr>
              <a:t>“Search For Money” </a:t>
            </a:r>
            <a:r>
              <a:rPr lang="en-US" sz="2400" dirty="0"/>
              <a:t>screen. </a:t>
            </a:r>
          </a:p>
          <a:p>
            <a:pPr marL="0" indent="0" algn="ctr">
              <a:buNone/>
            </a:pPr>
            <a:r>
              <a:rPr lang="en-US" sz="2400" dirty="0"/>
              <a:t>During these rounds you will hear a </a:t>
            </a:r>
            <a:r>
              <a:rPr lang="en-US" sz="2400" b="1" dirty="0"/>
              <a:t>coin sound</a:t>
            </a:r>
            <a:r>
              <a:rPr lang="en-US" sz="2400" dirty="0"/>
              <a:t> every time you collect money and you will be able to see how much you’ve collected at the top of the screen!</a:t>
            </a:r>
          </a:p>
          <a:p>
            <a:pPr marL="0" indent="0" algn="ctr">
              <a:buNone/>
            </a:pP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D11E53C-10D4-49EE-AA35-EAE1FC664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818" y="2453676"/>
            <a:ext cx="3826042" cy="21449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244C5A5-7EC8-47B8-8DAE-087F655B0217}"/>
              </a:ext>
            </a:extLst>
          </p:cNvPr>
          <p:cNvCxnSpPr>
            <a:cxnSpLocks/>
          </p:cNvCxnSpPr>
          <p:nvPr/>
        </p:nvCxnSpPr>
        <p:spPr>
          <a:xfrm>
            <a:off x="5556133" y="3526139"/>
            <a:ext cx="1270861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41723" y="5973619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Press Spacebar to continue </a:t>
            </a:r>
            <a:r>
              <a:rPr lang="mr-IN" sz="2400" b="1" dirty="0"/>
              <a:t>…</a:t>
            </a:r>
            <a:r>
              <a:rPr lang="en-US" sz="2400" b="1" dirty="0"/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76F53AE-728E-4F78-B827-73F0D1F69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9524" y="2508658"/>
            <a:ext cx="3826042" cy="21353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67AEA6F-8117-4E6C-BD4B-0B0B9C60956D}"/>
              </a:ext>
            </a:extLst>
          </p:cNvPr>
          <p:cNvCxnSpPr/>
          <p:nvPr/>
        </p:nvCxnSpPr>
        <p:spPr>
          <a:xfrm flipH="1">
            <a:off x="9274629" y="2109849"/>
            <a:ext cx="665018" cy="490847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964BDEF-CE99-4D3E-9DF7-DE2328C23EE6}"/>
              </a:ext>
            </a:extLst>
          </p:cNvPr>
          <p:cNvSpPr txBox="1"/>
          <p:nvPr/>
        </p:nvSpPr>
        <p:spPr>
          <a:xfrm>
            <a:off x="1444277" y="4997412"/>
            <a:ext cx="93034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Note: </a:t>
            </a:r>
            <a:r>
              <a:rPr lang="en-US" sz="2400" dirty="0"/>
              <a:t>There is an </a:t>
            </a:r>
            <a:r>
              <a:rPr lang="en-US" sz="2400" b="1" dirty="0">
                <a:solidFill>
                  <a:srgbClr val="FF0000"/>
                </a:solidFill>
              </a:rPr>
              <a:t>UNLIMITED</a:t>
            </a:r>
            <a:r>
              <a:rPr lang="en-US" sz="2400" dirty="0"/>
              <a:t> amount of money to collect in each round, </a:t>
            </a:r>
          </a:p>
          <a:p>
            <a:pPr algn="ctr"/>
            <a:r>
              <a:rPr lang="en-US" sz="2400" dirty="0"/>
              <a:t>so try to collect as much as possible!</a:t>
            </a:r>
          </a:p>
        </p:txBody>
      </p:sp>
    </p:spTree>
    <p:extLst>
      <p:ext uri="{BB962C8B-B14F-4D97-AF65-F5344CB8AC3E}">
        <p14:creationId xmlns:p14="http://schemas.microsoft.com/office/powerpoint/2010/main" val="711390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24AF1-4C98-47B6-90F9-12C57415B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34105"/>
            <a:ext cx="12192000" cy="18797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/>
              <a:t>PRACTICE:</a:t>
            </a:r>
            <a:r>
              <a:rPr lang="en-US" sz="3600" dirty="0"/>
              <a:t> MONEY COLLECTION ROUNDS</a:t>
            </a:r>
          </a:p>
          <a:p>
            <a:pPr marL="0" indent="0" algn="ctr">
              <a:buNone/>
            </a:pPr>
            <a:r>
              <a:rPr lang="en-US" sz="2400" dirty="0"/>
              <a:t>Before the start of </a:t>
            </a:r>
            <a:r>
              <a:rPr lang="en-US" sz="2400" b="1" i="1" dirty="0"/>
              <a:t>some </a:t>
            </a:r>
            <a:r>
              <a:rPr lang="en-US" sz="2400" dirty="0"/>
              <a:t>rounds you will see the “</a:t>
            </a:r>
            <a:r>
              <a:rPr lang="en-US" sz="2400" dirty="0">
                <a:solidFill>
                  <a:schemeClr val="accent6"/>
                </a:solidFill>
              </a:rPr>
              <a:t>Search For Money!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NO FEEDBACK</a:t>
            </a:r>
            <a:r>
              <a:rPr lang="en-US" sz="2400" dirty="0"/>
              <a:t>” screen.</a:t>
            </a:r>
          </a:p>
          <a:p>
            <a:pPr marL="0" indent="0" algn="ctr">
              <a:buNone/>
            </a:pPr>
            <a:r>
              <a:rPr lang="en-US" sz="2400" dirty="0"/>
              <a:t>During these rounds you will </a:t>
            </a:r>
            <a:r>
              <a:rPr lang="en-US" sz="2400" b="1" dirty="0">
                <a:solidFill>
                  <a:srgbClr val="FF0000"/>
                </a:solidFill>
              </a:rPr>
              <a:t>NOT</a:t>
            </a:r>
            <a:r>
              <a:rPr lang="en-US" sz="2400" dirty="0"/>
              <a:t> hear a </a:t>
            </a:r>
            <a:r>
              <a:rPr lang="en-US" sz="2400" b="1" dirty="0"/>
              <a:t>coin sound</a:t>
            </a:r>
            <a:r>
              <a:rPr lang="en-US" sz="2400" dirty="0"/>
              <a:t> when you collect money and you will </a:t>
            </a:r>
            <a:r>
              <a:rPr lang="en-US" sz="2400" b="1" dirty="0">
                <a:solidFill>
                  <a:srgbClr val="FF0000"/>
                </a:solidFill>
              </a:rPr>
              <a:t>NOT</a:t>
            </a:r>
            <a:r>
              <a:rPr lang="en-US" sz="2400" dirty="0"/>
              <a:t> be able to see how much you’ve collected!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9B3995D-51BA-4077-9060-35F21CB65DFE}"/>
              </a:ext>
            </a:extLst>
          </p:cNvPr>
          <p:cNvGrpSpPr/>
          <p:nvPr/>
        </p:nvGrpSpPr>
        <p:grpSpPr>
          <a:xfrm>
            <a:off x="1899038" y="2297498"/>
            <a:ext cx="4924688" cy="1974142"/>
            <a:chOff x="1774659" y="4357276"/>
            <a:chExt cx="4924688" cy="197414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5DCCA30-A3E7-46E5-8AF6-43AE8B9B08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74659" y="4357276"/>
              <a:ext cx="3525253" cy="197414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75ABE03-8D71-4EDE-A605-9B9B231A315E}"/>
                </a:ext>
              </a:extLst>
            </p:cNvPr>
            <p:cNvCxnSpPr>
              <a:cxnSpLocks/>
            </p:cNvCxnSpPr>
            <p:nvPr/>
          </p:nvCxnSpPr>
          <p:spPr>
            <a:xfrm>
              <a:off x="5428486" y="5344346"/>
              <a:ext cx="1270861" cy="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C1E2B64-52EA-4223-9D60-0402676DB44A}"/>
              </a:ext>
            </a:extLst>
          </p:cNvPr>
          <p:cNvSpPr txBox="1"/>
          <p:nvPr/>
        </p:nvSpPr>
        <p:spPr>
          <a:xfrm>
            <a:off x="-1" y="4556878"/>
            <a:ext cx="121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still be collecting money, but you won’t know how much you collected on these rounds until the end of the Experiment!</a:t>
            </a:r>
          </a:p>
          <a:p>
            <a:pPr algn="ctr"/>
            <a:endParaRPr lang="en-US" sz="2400" b="1" dirty="0">
              <a:solidFill>
                <a:srgbClr val="FF0000"/>
              </a:solidFill>
            </a:endParaRP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HINT:</a:t>
            </a:r>
            <a:r>
              <a:rPr lang="en-US" sz="2400" b="1" i="1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Use what you’ve learned from the Feedback Rounds to guide your search!</a:t>
            </a:r>
            <a:endParaRPr lang="en-US" sz="2400" dirty="0"/>
          </a:p>
          <a:p>
            <a:pPr algn="ctr"/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E9F585-1936-4E02-B003-0788A3706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2300" y="2297498"/>
            <a:ext cx="3525253" cy="19599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F44D102-6692-4A4D-9ED5-716D2B34E6B0}"/>
              </a:ext>
            </a:extLst>
          </p:cNvPr>
          <p:cNvCxnSpPr>
            <a:cxnSpLocks/>
          </p:cNvCxnSpPr>
          <p:nvPr/>
        </p:nvCxnSpPr>
        <p:spPr>
          <a:xfrm>
            <a:off x="8126680" y="1975879"/>
            <a:ext cx="360416" cy="351685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91F4ED1-D923-4A02-9F60-115F95179E45}"/>
              </a:ext>
            </a:extLst>
          </p:cNvPr>
          <p:cNvSpPr txBox="1"/>
          <p:nvPr/>
        </p:nvSpPr>
        <p:spPr>
          <a:xfrm>
            <a:off x="3704902" y="6162230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Press Spacebar to continue </a:t>
            </a:r>
            <a:r>
              <a:rPr lang="mr-IN" sz="2400" b="1" dirty="0"/>
              <a:t>…</a:t>
            </a:r>
            <a:r>
              <a:rPr lang="en-US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73911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1B419D1-CEA4-4D21-B3AC-C5697A719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186683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/>
              <a:t>Let’s try doing a </a:t>
            </a:r>
            <a:r>
              <a:rPr lang="en-US" b="1" dirty="0"/>
              <a:t>Feedback Round </a:t>
            </a:r>
            <a:r>
              <a:rPr lang="en-US" dirty="0"/>
              <a:t>and a </a:t>
            </a:r>
            <a:r>
              <a:rPr lang="en-US" b="1" dirty="0"/>
              <a:t>No Feedback Round</a:t>
            </a:r>
            <a:r>
              <a:rPr lang="en-US" dirty="0"/>
              <a:t> together!</a:t>
            </a:r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dirty="0"/>
              <a:t>When you’re ready, place your right hand on the </a:t>
            </a:r>
            <a:r>
              <a:rPr lang="en-US" b="1" dirty="0"/>
              <a:t>arrow keys </a:t>
            </a:r>
            <a:r>
              <a:rPr lang="en-US" dirty="0"/>
              <a:t>and press the </a:t>
            </a:r>
            <a:r>
              <a:rPr lang="en-US" b="1" dirty="0"/>
              <a:t>Spacebar</a:t>
            </a:r>
            <a:r>
              <a:rPr lang="en-US" dirty="0"/>
              <a:t> with your left to continue!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0766C1-2846-4ABE-89DE-DA2D914D1CF9}"/>
              </a:ext>
            </a:extLst>
          </p:cNvPr>
          <p:cNvGrpSpPr/>
          <p:nvPr/>
        </p:nvGrpSpPr>
        <p:grpSpPr>
          <a:xfrm>
            <a:off x="3055230" y="3092498"/>
            <a:ext cx="6635214" cy="3369471"/>
            <a:chOff x="3046314" y="2593696"/>
            <a:chExt cx="6635214" cy="3369471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6F7BE81-98BC-40AC-97EA-E390D7B3FAF4}"/>
                </a:ext>
              </a:extLst>
            </p:cNvPr>
            <p:cNvSpPr/>
            <p:nvPr/>
          </p:nvSpPr>
          <p:spPr>
            <a:xfrm>
              <a:off x="3046314" y="3786482"/>
              <a:ext cx="2833437" cy="559468"/>
            </a:xfrm>
            <a:prstGeom prst="roundRect">
              <a:avLst/>
            </a:prstGeom>
            <a:noFill/>
            <a:ln w="57150">
              <a:solidFill>
                <a:srgbClr val="4242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424242"/>
                  </a:solidFill>
                </a:rPr>
                <a:t>Spacebar</a:t>
              </a:r>
            </a:p>
          </p:txBody>
        </p:sp>
        <p:pic>
          <p:nvPicPr>
            <p:cNvPr id="7" name="Picture 2" descr="Image result for arrow keys keyboard">
              <a:extLst>
                <a:ext uri="{FF2B5EF4-FFF2-40B4-BE49-F238E27FC236}">
                  <a16:creationId xmlns:a16="http://schemas.microsoft.com/office/drawing/2014/main" id="{63E58290-2CDE-4DC6-BF37-D21C300989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0399" y="2593696"/>
              <a:ext cx="2671129" cy="267112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Image result for hands">
              <a:extLst>
                <a:ext uri="{FF2B5EF4-FFF2-40B4-BE49-F238E27FC236}">
                  <a16:creationId xmlns:a16="http://schemas.microsoft.com/office/drawing/2014/main" id="{D8A02BCD-2805-458F-B69C-527FDEEBAA8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34" r="50236"/>
            <a:stretch/>
          </p:blipFill>
          <p:spPr bwMode="auto">
            <a:xfrm>
              <a:off x="3833620" y="4105792"/>
              <a:ext cx="1417320" cy="185737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Image result for hands">
              <a:extLst>
                <a:ext uri="{FF2B5EF4-FFF2-40B4-BE49-F238E27FC236}">
                  <a16:creationId xmlns:a16="http://schemas.microsoft.com/office/drawing/2014/main" id="{29547855-D3C9-473C-A45D-D8ED685A492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34" r="50236"/>
            <a:stretch/>
          </p:blipFill>
          <p:spPr bwMode="auto">
            <a:xfrm flipH="1">
              <a:off x="7582539" y="3650972"/>
              <a:ext cx="1526850" cy="185737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98904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7580"/>
            <a:ext cx="12192000" cy="36754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/>
              <a:t>Practice on your own!</a:t>
            </a:r>
          </a:p>
          <a:p>
            <a:pPr marL="0" indent="0" algn="ctr">
              <a:buNone/>
            </a:pPr>
            <a:r>
              <a:rPr lang="en-US" sz="2400" dirty="0"/>
              <a:t>Do you have any questions about the </a:t>
            </a:r>
            <a:r>
              <a:rPr lang="en-US" sz="2400" b="1" dirty="0"/>
              <a:t>Feedback</a:t>
            </a:r>
            <a:r>
              <a:rPr lang="en-US" sz="2400" dirty="0"/>
              <a:t> and </a:t>
            </a:r>
            <a:r>
              <a:rPr lang="en-US" sz="2400" b="1" dirty="0"/>
              <a:t>No Feedback </a:t>
            </a:r>
            <a:r>
              <a:rPr lang="en-US" sz="2400" dirty="0"/>
              <a:t>rounds?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You will now complete several </a:t>
            </a:r>
            <a:r>
              <a:rPr lang="en-US" sz="2400" b="1" dirty="0"/>
              <a:t>Feedback </a:t>
            </a:r>
            <a:r>
              <a:rPr lang="en-US" sz="2400" dirty="0"/>
              <a:t>and </a:t>
            </a:r>
            <a:r>
              <a:rPr lang="en-US" sz="2400" b="1" dirty="0"/>
              <a:t>No Feedback </a:t>
            </a:r>
            <a:r>
              <a:rPr lang="en-US" sz="2400" dirty="0"/>
              <a:t>rounds on your own. </a:t>
            </a:r>
            <a:r>
              <a:rPr lang="en-US" altLang="zh-CN" sz="2400" b="1" dirty="0"/>
              <a:t>Remember,</a:t>
            </a:r>
            <a:r>
              <a:rPr lang="en-US" altLang="zh-CN" sz="2400" dirty="0"/>
              <a:t> the better you do during these </a:t>
            </a:r>
            <a:r>
              <a:rPr lang="en-US" altLang="zh-CN" sz="2400" b="1" dirty="0"/>
              <a:t>PRACTICE </a:t>
            </a:r>
            <a:r>
              <a:rPr lang="en-US" altLang="zh-CN" sz="2400" dirty="0"/>
              <a:t>rounds, the better you will do in </a:t>
            </a:r>
            <a:r>
              <a:rPr lang="en-US" altLang="zh-CN" sz="2400" b="1" dirty="0"/>
              <a:t>BONUS PAY </a:t>
            </a:r>
            <a:r>
              <a:rPr lang="en-US" altLang="zh-CN" sz="2400" dirty="0"/>
              <a:t>section where you’ll get to keep all the money you collect! </a:t>
            </a:r>
          </a:p>
          <a:p>
            <a:pPr marL="0" indent="0" algn="ctr">
              <a:buNone/>
            </a:pP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981241" y="6164951"/>
            <a:ext cx="8229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Press Spacebar to continue </a:t>
            </a:r>
            <a:r>
              <a:rPr lang="mr-IN" sz="2400" b="1" dirty="0"/>
              <a:t>…</a:t>
            </a:r>
            <a:r>
              <a:rPr lang="en-US" sz="2400" b="1" dirty="0"/>
              <a:t> </a:t>
            </a:r>
          </a:p>
        </p:txBody>
      </p:sp>
      <p:pic>
        <p:nvPicPr>
          <p:cNvPr id="1026" name="Picture 2" descr="Image result for practice">
            <a:extLst>
              <a:ext uri="{FF2B5EF4-FFF2-40B4-BE49-F238E27FC236}">
                <a16:creationId xmlns:a16="http://schemas.microsoft.com/office/drawing/2014/main" id="{062B155C-ED25-4874-AD39-6D6C3C426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848" y="2951179"/>
            <a:ext cx="4660304" cy="2161997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272F656-A259-4B6B-88C9-B0F0A1133651}"/>
              </a:ext>
            </a:extLst>
          </p:cNvPr>
          <p:cNvSpPr/>
          <p:nvPr/>
        </p:nvSpPr>
        <p:spPr>
          <a:xfrm>
            <a:off x="0" y="5436791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At the end of this section you will be instructed to notify the experimenter, any last questions?</a:t>
            </a:r>
          </a:p>
        </p:txBody>
      </p:sp>
    </p:spTree>
    <p:extLst>
      <p:ext uri="{BB962C8B-B14F-4D97-AF65-F5344CB8AC3E}">
        <p14:creationId xmlns:p14="http://schemas.microsoft.com/office/powerpoint/2010/main" val="3829832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AC160-65AC-486A-8618-3771DB791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452" y="2201217"/>
            <a:ext cx="8451096" cy="2455567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solidFill>
                  <a:schemeClr val="accent6"/>
                </a:solidFill>
              </a:rPr>
              <a:t>Search For Money!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9A933B2-3761-4F6A-A778-26518DCE5DD7}"/>
              </a:ext>
            </a:extLst>
          </p:cNvPr>
          <p:cNvGrpSpPr/>
          <p:nvPr/>
        </p:nvGrpSpPr>
        <p:grpSpPr>
          <a:xfrm>
            <a:off x="676988" y="492071"/>
            <a:ext cx="10838024" cy="5873858"/>
            <a:chOff x="570854" y="362542"/>
            <a:chExt cx="10838024" cy="5873858"/>
          </a:xfrm>
        </p:grpSpPr>
        <p:pic>
          <p:nvPicPr>
            <p:cNvPr id="5" name="Graphic 4" descr="Money">
              <a:extLst>
                <a:ext uri="{FF2B5EF4-FFF2-40B4-BE49-F238E27FC236}">
                  <a16:creationId xmlns:a16="http://schemas.microsoft.com/office/drawing/2014/main" id="{648AE2BC-30ED-4A5B-840C-3403C74A4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80817" y="362542"/>
              <a:ext cx="1728061" cy="1728061"/>
            </a:xfrm>
            <a:prstGeom prst="rect">
              <a:avLst/>
            </a:prstGeom>
          </p:spPr>
        </p:pic>
        <p:pic>
          <p:nvPicPr>
            <p:cNvPr id="6" name="Graphic 5" descr="Money">
              <a:extLst>
                <a:ext uri="{FF2B5EF4-FFF2-40B4-BE49-F238E27FC236}">
                  <a16:creationId xmlns:a16="http://schemas.microsoft.com/office/drawing/2014/main" id="{EEC0F4DE-1749-4073-B90B-3D7BA42BC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0854" y="4508339"/>
              <a:ext cx="1728061" cy="1728061"/>
            </a:xfrm>
            <a:prstGeom prst="rect">
              <a:avLst/>
            </a:prstGeom>
          </p:spPr>
        </p:pic>
        <p:pic>
          <p:nvPicPr>
            <p:cNvPr id="9" name="Graphic 8" descr="Dollar">
              <a:extLst>
                <a:ext uri="{FF2B5EF4-FFF2-40B4-BE49-F238E27FC236}">
                  <a16:creationId xmlns:a16="http://schemas.microsoft.com/office/drawing/2014/main" id="{A4BD1B17-6354-40F7-89B9-787119CF6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68452" y="4595974"/>
              <a:ext cx="1552790" cy="1552790"/>
            </a:xfrm>
            <a:prstGeom prst="rect">
              <a:avLst/>
            </a:prstGeom>
          </p:spPr>
        </p:pic>
        <p:pic>
          <p:nvPicPr>
            <p:cNvPr id="10" name="Graphic 9" descr="Dollar">
              <a:extLst>
                <a:ext uri="{FF2B5EF4-FFF2-40B4-BE49-F238E27FC236}">
                  <a16:creationId xmlns:a16="http://schemas.microsoft.com/office/drawing/2014/main" id="{4494A48D-0E82-4436-8BEB-C6BBCA3E7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8489" y="450177"/>
              <a:ext cx="1552790" cy="15527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4454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AC160-65AC-486A-8618-3771DB791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452" y="2201217"/>
            <a:ext cx="8451096" cy="2455567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solidFill>
                  <a:schemeClr val="accent6"/>
                </a:solidFill>
              </a:rPr>
              <a:t>Search For Money!</a:t>
            </a:r>
            <a:br>
              <a:rPr lang="en-US" sz="8000" b="1" dirty="0">
                <a:solidFill>
                  <a:schemeClr val="accent6"/>
                </a:solidFill>
              </a:rPr>
            </a:br>
            <a:r>
              <a:rPr lang="en-US" sz="8000" b="1" dirty="0">
                <a:solidFill>
                  <a:srgbClr val="FF0000"/>
                </a:solidFill>
              </a:rPr>
              <a:t>NO FEEDBACK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9A933B2-3761-4F6A-A778-26518DCE5DD7}"/>
              </a:ext>
            </a:extLst>
          </p:cNvPr>
          <p:cNvGrpSpPr/>
          <p:nvPr/>
        </p:nvGrpSpPr>
        <p:grpSpPr>
          <a:xfrm>
            <a:off x="676988" y="492071"/>
            <a:ext cx="10838024" cy="5873858"/>
            <a:chOff x="570854" y="362542"/>
            <a:chExt cx="10838024" cy="5873858"/>
          </a:xfrm>
        </p:grpSpPr>
        <p:pic>
          <p:nvPicPr>
            <p:cNvPr id="5" name="Graphic 4" descr="Money">
              <a:extLst>
                <a:ext uri="{FF2B5EF4-FFF2-40B4-BE49-F238E27FC236}">
                  <a16:creationId xmlns:a16="http://schemas.microsoft.com/office/drawing/2014/main" id="{648AE2BC-30ED-4A5B-840C-3403C74A4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80817" y="362542"/>
              <a:ext cx="1728061" cy="1728061"/>
            </a:xfrm>
            <a:prstGeom prst="rect">
              <a:avLst/>
            </a:prstGeom>
          </p:spPr>
        </p:pic>
        <p:pic>
          <p:nvPicPr>
            <p:cNvPr id="6" name="Graphic 5" descr="Money">
              <a:extLst>
                <a:ext uri="{FF2B5EF4-FFF2-40B4-BE49-F238E27FC236}">
                  <a16:creationId xmlns:a16="http://schemas.microsoft.com/office/drawing/2014/main" id="{EEC0F4DE-1749-4073-B90B-3D7BA42BC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0854" y="4508339"/>
              <a:ext cx="1728061" cy="1728061"/>
            </a:xfrm>
            <a:prstGeom prst="rect">
              <a:avLst/>
            </a:prstGeom>
          </p:spPr>
        </p:pic>
        <p:pic>
          <p:nvPicPr>
            <p:cNvPr id="9" name="Graphic 8" descr="Dollar">
              <a:extLst>
                <a:ext uri="{FF2B5EF4-FFF2-40B4-BE49-F238E27FC236}">
                  <a16:creationId xmlns:a16="http://schemas.microsoft.com/office/drawing/2014/main" id="{A4BD1B17-6354-40F7-89B9-787119CF6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68452" y="4595974"/>
              <a:ext cx="1552790" cy="1552790"/>
            </a:xfrm>
            <a:prstGeom prst="rect">
              <a:avLst/>
            </a:prstGeom>
          </p:spPr>
        </p:pic>
        <p:pic>
          <p:nvPicPr>
            <p:cNvPr id="10" name="Graphic 9" descr="Dollar">
              <a:extLst>
                <a:ext uri="{FF2B5EF4-FFF2-40B4-BE49-F238E27FC236}">
                  <a16:creationId xmlns:a16="http://schemas.microsoft.com/office/drawing/2014/main" id="{4494A48D-0E82-4436-8BEB-C6BBCA3E7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8489" y="450177"/>
              <a:ext cx="1552790" cy="15527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20280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0911"/>
            <a:ext cx="10515600" cy="53530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/>
              <a:t>Great job!</a:t>
            </a:r>
          </a:p>
          <a:p>
            <a:pPr marL="0" indent="0" algn="ctr">
              <a:buNone/>
            </a:pPr>
            <a:r>
              <a:rPr lang="en-US" sz="4400" dirty="0"/>
              <a:t>You’ve completed the </a:t>
            </a:r>
            <a:r>
              <a:rPr lang="en-US" sz="4400" b="1" dirty="0"/>
              <a:t>PRACTICE </a:t>
            </a:r>
            <a:r>
              <a:rPr lang="en-US" sz="4400" dirty="0"/>
              <a:t>section!</a:t>
            </a:r>
          </a:p>
          <a:p>
            <a:pPr marL="0" indent="0" algn="ctr">
              <a:buNone/>
            </a:pPr>
            <a:r>
              <a:rPr lang="en-US" sz="4400" b="1" u="sng" dirty="0">
                <a:solidFill>
                  <a:srgbClr val="FF0000"/>
                </a:solidFill>
              </a:rPr>
              <a:t>PLEASE NOTIFY THE EXPERIMENTER!!!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3000" dirty="0"/>
              <a:t>let’s move on to the </a:t>
            </a:r>
            <a:r>
              <a:rPr lang="en-US" sz="3000" b="1" dirty="0"/>
              <a:t>BONUS PAY </a:t>
            </a:r>
            <a:r>
              <a:rPr lang="en-US" sz="3000" dirty="0"/>
              <a:t>section!</a:t>
            </a:r>
            <a:endParaRPr lang="en-US" sz="3000" b="1" dirty="0"/>
          </a:p>
          <a:p>
            <a:pPr marL="4400550" lvl="8" indent="-742950">
              <a:buFont typeface="+mj-lt"/>
              <a:buAutoNum type="arabicPeriod"/>
            </a:pPr>
            <a:r>
              <a:rPr lang="en-US" sz="3000" strike="sngStrike" dirty="0"/>
              <a:t>Practice</a:t>
            </a:r>
          </a:p>
          <a:p>
            <a:pPr marL="4400550" lvl="8" indent="-742950">
              <a:buFont typeface="+mj-lt"/>
              <a:buAutoNum type="arabicPeriod"/>
            </a:pPr>
            <a:r>
              <a:rPr lang="en-US" sz="3000" b="1" dirty="0"/>
              <a:t>Bonus Pay</a:t>
            </a:r>
          </a:p>
          <a:p>
            <a:pPr marL="4400550" lvl="8" indent="-742950">
              <a:buFont typeface="+mj-lt"/>
              <a:buAutoNum type="arabicPeriod"/>
            </a:pPr>
            <a:r>
              <a:rPr lang="en-US" sz="3000" dirty="0"/>
              <a:t>Find The Trophy</a:t>
            </a:r>
          </a:p>
          <a:p>
            <a:pPr marL="4400550" lvl="8" indent="-742950">
              <a:buFont typeface="+mj-lt"/>
              <a:buAutoNum type="arabicPeriod"/>
            </a:pPr>
            <a:r>
              <a:rPr lang="en-US" sz="3000" dirty="0"/>
              <a:t>Finish Survey</a:t>
            </a:r>
          </a:p>
          <a:p>
            <a:pPr marL="0" indent="0" algn="ctr">
              <a:buNone/>
            </a:pPr>
            <a:endParaRPr lang="en-US" b="1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48535" y="6207518"/>
            <a:ext cx="8229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press Spacebar to continue </a:t>
            </a:r>
            <a:r>
              <a:rPr lang="mr-IN" sz="2400" b="1" dirty="0"/>
              <a:t>…</a:t>
            </a:r>
            <a:r>
              <a:rPr lang="en-US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6332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019" y="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Experiment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8124"/>
            <a:ext cx="10515600" cy="47280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experiment has </a:t>
            </a:r>
            <a:r>
              <a:rPr lang="en-US" b="1" dirty="0"/>
              <a:t>4 main sections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Practice – </a:t>
            </a:r>
            <a:r>
              <a:rPr lang="en-US" dirty="0"/>
              <a:t>Learn how to navigate in a virtual environment and collect money</a:t>
            </a:r>
            <a:endParaRPr lang="en-US" b="1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Bonus Pay – </a:t>
            </a:r>
            <a:r>
              <a:rPr lang="en-US" dirty="0"/>
              <a:t>All money collected in this round you will keep</a:t>
            </a:r>
            <a:endParaRPr lang="en-US" b="1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Find The Trophy – </a:t>
            </a:r>
            <a:r>
              <a:rPr lang="en-US" dirty="0"/>
              <a:t>Locate the trophy as fast as you can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Experiment Survey – </a:t>
            </a:r>
            <a:r>
              <a:rPr lang="en-US" dirty="0"/>
              <a:t>Tell us what you thought about the experiment </a:t>
            </a: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To earn the most </a:t>
            </a:r>
            <a:r>
              <a:rPr lang="en-US" b="1" dirty="0">
                <a:solidFill>
                  <a:srgbClr val="FF0000"/>
                </a:solidFill>
              </a:rPr>
              <a:t>bonus pay, </a:t>
            </a:r>
            <a:r>
              <a:rPr lang="en-US" dirty="0">
                <a:solidFill>
                  <a:srgbClr val="FF0000"/>
                </a:solidFill>
              </a:rPr>
              <a:t>make sure to listen to each instruction carefully and don’t be afraid to ask questions if you need clarification!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41723" y="5973619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Press Spacebar to continue </a:t>
            </a:r>
            <a:r>
              <a:rPr lang="mr-IN" sz="2400" b="1" dirty="0"/>
              <a:t>…</a:t>
            </a:r>
            <a:r>
              <a:rPr lang="en-US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918971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03011" y="2785961"/>
            <a:ext cx="53653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three slides below are for the version with threshold. You can ignore them for now.  </a:t>
            </a:r>
          </a:p>
        </p:txBody>
      </p:sp>
    </p:spTree>
    <p:extLst>
      <p:ext uri="{BB962C8B-B14F-4D97-AF65-F5344CB8AC3E}">
        <p14:creationId xmlns:p14="http://schemas.microsoft.com/office/powerpoint/2010/main" val="20614815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7126"/>
            <a:ext cx="10515600" cy="204492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/>
              <a:t>BONUS PAYMENT</a:t>
            </a:r>
          </a:p>
          <a:p>
            <a:pPr marL="0" indent="0" algn="ctr">
              <a:buNone/>
            </a:pPr>
            <a:r>
              <a:rPr lang="en-US" sz="2400" dirty="0"/>
              <a:t>There is an </a:t>
            </a:r>
            <a:r>
              <a:rPr lang="en-US" sz="2400" b="1" dirty="0"/>
              <a:t>UNLIMITED</a:t>
            </a:r>
            <a:r>
              <a:rPr lang="en-US" sz="2400" dirty="0"/>
              <a:t> amount of money to collect in each round</a:t>
            </a:r>
            <a:r>
              <a:rPr lang="en-US" altLang="zh-CN" sz="2400" dirty="0"/>
              <a:t>. You</a:t>
            </a:r>
            <a:r>
              <a:rPr lang="zh-CN" altLang="en-US" sz="2400" dirty="0"/>
              <a:t> </a:t>
            </a:r>
            <a:r>
              <a:rPr lang="en-US" altLang="zh-CN" sz="2400" dirty="0"/>
              <a:t>need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collect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XXX</a:t>
            </a:r>
            <a:r>
              <a:rPr lang="zh-CN" altLang="en-US" sz="2400" dirty="0"/>
              <a:t> </a:t>
            </a:r>
            <a:r>
              <a:rPr lang="en-US" altLang="zh-CN" sz="2400" dirty="0"/>
              <a:t>in</a:t>
            </a:r>
            <a:r>
              <a:rPr lang="zh-CN" altLang="en-US" sz="2400" dirty="0"/>
              <a:t> </a:t>
            </a:r>
            <a:r>
              <a:rPr lang="en-US" altLang="zh-CN" sz="2400" dirty="0"/>
              <a:t>at</a:t>
            </a:r>
            <a:r>
              <a:rPr lang="zh-CN" altLang="en-US" sz="2400" dirty="0"/>
              <a:t> </a:t>
            </a:r>
            <a:r>
              <a:rPr lang="en-US" altLang="zh-CN" sz="2400" dirty="0"/>
              <a:t>least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3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out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of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12</a:t>
            </a:r>
            <a:r>
              <a:rPr lang="zh-CN" altLang="en-US" sz="2400" dirty="0"/>
              <a:t> </a:t>
            </a:r>
            <a:r>
              <a:rPr lang="en-US" altLang="zh-CN" sz="2400" dirty="0"/>
              <a:t>rounds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proceed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next</a:t>
            </a:r>
            <a:r>
              <a:rPr lang="zh-CN" altLang="en-US" sz="2400" dirty="0"/>
              <a:t> </a:t>
            </a:r>
            <a:r>
              <a:rPr lang="en-US" altLang="zh-CN" sz="2400" dirty="0"/>
              <a:t>phase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experiment.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money</a:t>
            </a:r>
            <a:r>
              <a:rPr lang="zh-CN" altLang="en-US" sz="2400" dirty="0"/>
              <a:t> </a:t>
            </a:r>
            <a:r>
              <a:rPr lang="en-US" altLang="zh-CN" sz="2400" dirty="0"/>
              <a:t>you</a:t>
            </a:r>
            <a:r>
              <a:rPr lang="zh-CN" altLang="en-US" sz="2400" dirty="0"/>
              <a:t> </a:t>
            </a:r>
            <a:r>
              <a:rPr lang="en-US" sz="2400" dirty="0"/>
              <a:t>collect you will receive as a </a:t>
            </a:r>
            <a:r>
              <a:rPr lang="en-US" sz="2400" b="1" dirty="0">
                <a:solidFill>
                  <a:schemeClr val="accent6"/>
                </a:solidFill>
              </a:rPr>
              <a:t>BONUS PAYMENT </a:t>
            </a:r>
            <a:r>
              <a:rPr lang="en-US" sz="2400" dirty="0"/>
              <a:t>at the end of the experiment! So try to collect as much as possible on each round! </a:t>
            </a:r>
          </a:p>
          <a:p>
            <a:pPr marL="0" indent="0" algn="ctr">
              <a:buNone/>
            </a:pPr>
            <a:endParaRPr lang="en-US" sz="2400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0B4095E-A768-4F7D-AE1E-19AFE70C9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8667" y="2402052"/>
            <a:ext cx="4190512" cy="434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1745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3EF7AB-6B09-DC45-A1DD-430C8E156651}"/>
              </a:ext>
            </a:extLst>
          </p:cNvPr>
          <p:cNvSpPr txBox="1">
            <a:spLocks/>
          </p:cNvSpPr>
          <p:nvPr/>
        </p:nvSpPr>
        <p:spPr>
          <a:xfrm>
            <a:off x="1221920" y="4413565"/>
            <a:ext cx="10515600" cy="2044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3200" dirty="0"/>
              <a:t>You reached the threshold!</a:t>
            </a:r>
          </a:p>
          <a:p>
            <a:pPr marL="0" indent="0" algn="ctr">
              <a:buNone/>
            </a:pPr>
            <a:endParaRPr lang="en-CA" sz="3200" dirty="0"/>
          </a:p>
          <a:p>
            <a:pPr marL="0" indent="0" algn="ctr">
              <a:buNone/>
            </a:pPr>
            <a:r>
              <a:rPr lang="en-CA" sz="3200" dirty="0"/>
              <a:t>Please notify the Experimenter.</a:t>
            </a:r>
            <a:endParaRPr lang="en-US" sz="3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576FC21-FCE5-A746-8D47-5803E2AD76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67"/>
          <a:stretch/>
        </p:blipFill>
        <p:spPr>
          <a:xfrm>
            <a:off x="3285089" y="0"/>
            <a:ext cx="6114943" cy="403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5093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3EF7AB-6B09-DC45-A1DD-430C8E156651}"/>
              </a:ext>
            </a:extLst>
          </p:cNvPr>
          <p:cNvSpPr txBox="1">
            <a:spLocks/>
          </p:cNvSpPr>
          <p:nvPr/>
        </p:nvSpPr>
        <p:spPr>
          <a:xfrm>
            <a:off x="1135380" y="4017546"/>
            <a:ext cx="10515600" cy="2044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3200" dirty="0"/>
              <a:t>Unfortunately, you didn't reach threshold.</a:t>
            </a:r>
          </a:p>
          <a:p>
            <a:pPr marL="0" indent="0" algn="ctr">
              <a:buNone/>
            </a:pPr>
            <a:endParaRPr lang="en-CA" sz="3200" dirty="0"/>
          </a:p>
          <a:p>
            <a:pPr marL="0" indent="0" algn="ctr">
              <a:buNone/>
            </a:pPr>
            <a:r>
              <a:rPr lang="en-CA" sz="3200" dirty="0"/>
              <a:t>Please notify the Experimenter.</a:t>
            </a:r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927832-B2F1-B64B-B91D-FA0F0D8E3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0" b="90900" l="9100" r="90700">
                        <a14:foregroundMark x1="61600" y1="10100" x2="46200" y2="9100"/>
                        <a14:foregroundMark x1="46200" y1="9100" x2="39800" y2="10100"/>
                        <a14:foregroundMark x1="9100" y1="62400" x2="10300" y2="47100"/>
                        <a14:foregroundMark x1="10300" y1="47100" x2="12300" y2="42900"/>
                        <a14:foregroundMark x1="63800" y1="89600" x2="41400" y2="90900"/>
                        <a14:foregroundMark x1="41400" y1="90900" x2="41400" y2="90900"/>
                        <a14:foregroundMark x1="87500" y1="37600" x2="90700" y2="51400"/>
                        <a14:foregroundMark x1="90700" y1="51400" x2="90700" y2="555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78680" y="0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335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240" y="1038939"/>
            <a:ext cx="10515600" cy="1325563"/>
          </a:xfrm>
        </p:spPr>
        <p:txBody>
          <a:bodyPr/>
          <a:lstStyle/>
          <a:p>
            <a:pPr algn="ctr"/>
            <a:r>
              <a:rPr lang="en-US" b="1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Section 1: Practice!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2643"/>
            <a:ext cx="10515600" cy="360901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In this section you will learn how to navigate a virtual environment and how to find money within it.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Use this </a:t>
            </a:r>
            <a:r>
              <a:rPr lang="en-US" b="1" dirty="0"/>
              <a:t>Practice Section</a:t>
            </a:r>
            <a:r>
              <a:rPr lang="en-US" dirty="0"/>
              <a:t> to learn as much as possible about collecting money. This will help you to earn the most </a:t>
            </a:r>
            <a:r>
              <a:rPr lang="en-US" b="1" dirty="0"/>
              <a:t>Bonus Pay </a:t>
            </a:r>
            <a:r>
              <a:rPr lang="en-US" dirty="0"/>
              <a:t>in the next</a:t>
            </a:r>
            <a:r>
              <a:rPr lang="en-US" b="1" dirty="0"/>
              <a:t> Section</a:t>
            </a:r>
            <a:r>
              <a:rPr lang="en-US"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41723" y="5973619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Press Spacebar to continue </a:t>
            </a:r>
            <a:r>
              <a:rPr lang="mr-IN" sz="2400" b="1" dirty="0"/>
              <a:t>…</a:t>
            </a:r>
            <a:r>
              <a:rPr lang="en-US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0112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ADC18-37CA-4DD6-9BB9-6160ED6E9B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0374"/>
            <a:ext cx="12192000" cy="942743"/>
          </a:xfrm>
        </p:spPr>
        <p:txBody>
          <a:bodyPr>
            <a:normAutofit/>
          </a:bodyPr>
          <a:lstStyle/>
          <a:p>
            <a:r>
              <a:rPr lang="en-US" b="1" dirty="0"/>
              <a:t>Practice</a:t>
            </a:r>
            <a:r>
              <a:rPr lang="en-US" dirty="0"/>
              <a:t>: Exploring the Environment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751FEA-921D-4AA3-A4BC-97F430492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477" y="1234222"/>
            <a:ext cx="12063046" cy="1854923"/>
          </a:xfrm>
        </p:spPr>
        <p:txBody>
          <a:bodyPr>
            <a:normAutofit/>
          </a:bodyPr>
          <a:lstStyle/>
          <a:p>
            <a:r>
              <a:rPr lang="en-US" dirty="0"/>
              <a:t>Before looking for money, you will have the opportunity to explore the environment. On each </a:t>
            </a:r>
            <a:r>
              <a:rPr lang="en-US" b="1" dirty="0"/>
              <a:t>Explore Round </a:t>
            </a:r>
            <a:r>
              <a:rPr lang="en-US" dirty="0"/>
              <a:t>you will see the </a:t>
            </a:r>
            <a:r>
              <a:rPr lang="en-US" b="1" dirty="0">
                <a:solidFill>
                  <a:schemeClr val="accent1"/>
                </a:solidFill>
              </a:rPr>
              <a:t>Explore The Environment</a:t>
            </a:r>
            <a:r>
              <a:rPr lang="en-US" dirty="0"/>
              <a:t> screen (left bottom) and then you will be placed into the environment at a random location (right bottom). There is </a:t>
            </a:r>
            <a:r>
              <a:rPr lang="en-US" b="1" dirty="0"/>
              <a:t>no money to collect </a:t>
            </a:r>
            <a:r>
              <a:rPr lang="en-US" dirty="0"/>
              <a:t>in these rounds, so just move around and learn as much as you can about the environment.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BD48F06-E14D-4350-B98E-445ACC805355}"/>
              </a:ext>
            </a:extLst>
          </p:cNvPr>
          <p:cNvGrpSpPr/>
          <p:nvPr/>
        </p:nvGrpSpPr>
        <p:grpSpPr>
          <a:xfrm>
            <a:off x="988004" y="3361196"/>
            <a:ext cx="5873392" cy="2474630"/>
            <a:chOff x="1067783" y="3361196"/>
            <a:chExt cx="5873392" cy="247463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BEB536E-F9C7-43F4-B688-B8A2BCAB0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7783" y="3361196"/>
              <a:ext cx="4421729" cy="247463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1ABC167-0C82-48A6-85F1-D387E81DD564}"/>
                </a:ext>
              </a:extLst>
            </p:cNvPr>
            <p:cNvCxnSpPr>
              <a:cxnSpLocks/>
            </p:cNvCxnSpPr>
            <p:nvPr/>
          </p:nvCxnSpPr>
          <p:spPr>
            <a:xfrm>
              <a:off x="5568640" y="4598511"/>
              <a:ext cx="1372535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646140" y="6107877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Press Spacebar to continue </a:t>
            </a:r>
            <a:r>
              <a:rPr lang="mr-IN" sz="2400" b="1" dirty="0"/>
              <a:t>…</a:t>
            </a:r>
            <a:r>
              <a:rPr lang="en-US" sz="2400" b="1" dirty="0"/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8CCD27A-81E9-4776-9ACA-8E3C831C5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0524" y="3361195"/>
            <a:ext cx="4418982" cy="24746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9978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751FEA-921D-4AA3-A4BC-97F430492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81072"/>
            <a:ext cx="9144000" cy="2062599"/>
          </a:xfrm>
        </p:spPr>
        <p:txBody>
          <a:bodyPr>
            <a:normAutofit/>
          </a:bodyPr>
          <a:lstStyle/>
          <a:p>
            <a:r>
              <a:rPr lang="en-US" sz="3600" b="1" dirty="0"/>
              <a:t>MOVEMENT CONTROLS</a:t>
            </a:r>
          </a:p>
          <a:p>
            <a:r>
              <a:rPr lang="en-US" dirty="0"/>
              <a:t>To move around the environment, you can </a:t>
            </a:r>
            <a:r>
              <a:rPr lang="en-US" b="1" dirty="0">
                <a:solidFill>
                  <a:srgbClr val="FC0107"/>
                </a:solidFill>
              </a:rPr>
              <a:t>ONLY</a:t>
            </a:r>
            <a:r>
              <a:rPr lang="en-US" dirty="0"/>
              <a:t> use the </a:t>
            </a:r>
            <a:r>
              <a:rPr lang="en-US" b="1" dirty="0"/>
              <a:t>Up-Arrow to move forward</a:t>
            </a:r>
            <a:r>
              <a:rPr lang="en-US" dirty="0"/>
              <a:t>, and the </a:t>
            </a:r>
            <a:r>
              <a:rPr lang="en-US" b="1" dirty="0"/>
              <a:t>left</a:t>
            </a:r>
            <a:r>
              <a:rPr lang="en-US" dirty="0"/>
              <a:t> and </a:t>
            </a:r>
            <a:r>
              <a:rPr lang="en-US" b="1" dirty="0"/>
              <a:t>right arrow-keys</a:t>
            </a:r>
            <a:r>
              <a:rPr lang="en-US" dirty="0"/>
              <a:t> to </a:t>
            </a:r>
            <a:r>
              <a:rPr lang="en-US" b="1" dirty="0"/>
              <a:t>rotate</a:t>
            </a:r>
            <a:r>
              <a:rPr lang="en-US" dirty="0"/>
              <a:t>.</a:t>
            </a:r>
            <a:r>
              <a:rPr lang="en-US" b="1" dirty="0"/>
              <a:t>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CBB7903-5AED-4A5E-9E3A-8ECC7F2C32B2}"/>
              </a:ext>
            </a:extLst>
          </p:cNvPr>
          <p:cNvGrpSpPr/>
          <p:nvPr/>
        </p:nvGrpSpPr>
        <p:grpSpPr>
          <a:xfrm>
            <a:off x="4069308" y="2792103"/>
            <a:ext cx="4053385" cy="2817974"/>
            <a:chOff x="4069308" y="3429000"/>
            <a:chExt cx="4053385" cy="2817974"/>
          </a:xfrm>
        </p:grpSpPr>
        <p:pic>
          <p:nvPicPr>
            <p:cNvPr id="11" name="Picture 2" descr="Image result for arrow keys keyboard">
              <a:extLst>
                <a:ext uri="{FF2B5EF4-FFF2-40B4-BE49-F238E27FC236}">
                  <a16:creationId xmlns:a16="http://schemas.microsoft.com/office/drawing/2014/main" id="{4A4E17FA-5C08-4188-8056-6C6BA927F7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0435" y="3575845"/>
              <a:ext cx="2671129" cy="267112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931F61-589B-4799-934B-275B6EF30B25}"/>
                </a:ext>
              </a:extLst>
            </p:cNvPr>
            <p:cNvSpPr txBox="1"/>
            <p:nvPr/>
          </p:nvSpPr>
          <p:spPr>
            <a:xfrm>
              <a:off x="5615282" y="3429000"/>
              <a:ext cx="9625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Move </a:t>
              </a:r>
              <a:br>
                <a:rPr lang="en-US" dirty="0">
                  <a:solidFill>
                    <a:schemeClr val="accent1"/>
                  </a:solidFill>
                </a:rPr>
              </a:br>
              <a:r>
                <a:rPr lang="en-US" dirty="0">
                  <a:solidFill>
                    <a:schemeClr val="accent1"/>
                  </a:solidFill>
                </a:rPr>
                <a:t>Forward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491A77D-1E2E-4B96-BF57-36C9373A1EE2}"/>
                </a:ext>
              </a:extLst>
            </p:cNvPr>
            <p:cNvSpPr txBox="1"/>
            <p:nvPr/>
          </p:nvSpPr>
          <p:spPr>
            <a:xfrm>
              <a:off x="4069308" y="5024458"/>
              <a:ext cx="7992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Rotate</a:t>
              </a:r>
            </a:p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Left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A7D6FC9-2777-4538-ACF6-216EC769D206}"/>
                </a:ext>
              </a:extLst>
            </p:cNvPr>
            <p:cNvSpPr txBox="1"/>
            <p:nvPr/>
          </p:nvSpPr>
          <p:spPr>
            <a:xfrm>
              <a:off x="7323435" y="5015450"/>
              <a:ext cx="7992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Rotate</a:t>
              </a:r>
            </a:p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Right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3AF91F7-6AB1-45F4-B1CF-27977EF2D58E}"/>
              </a:ext>
            </a:extLst>
          </p:cNvPr>
          <p:cNvSpPr/>
          <p:nvPr/>
        </p:nvSpPr>
        <p:spPr>
          <a:xfrm>
            <a:off x="5696370" y="4274512"/>
            <a:ext cx="799258" cy="9315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641723" y="5973619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Press Spacebar to continue </a:t>
            </a:r>
            <a:r>
              <a:rPr lang="mr-IN" sz="2400" b="1" dirty="0"/>
              <a:t>…</a:t>
            </a:r>
            <a:r>
              <a:rPr lang="en-US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7616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169FCC8-4428-48D8-8EBF-41B1CF035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614" y="1938196"/>
            <a:ext cx="4591050" cy="25735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0C9B9-EB28-4B64-8460-7E63C35A0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4924"/>
            <a:ext cx="10515600" cy="20448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/>
              <a:t>TOP-DOWN VIEW</a:t>
            </a:r>
          </a:p>
          <a:p>
            <a:pPr marL="0" indent="0" algn="ctr">
              <a:buNone/>
            </a:pPr>
            <a:r>
              <a:rPr lang="en-US" sz="2400" dirty="0"/>
              <a:t>While exploring the environment, you will be asked periodically to locate where you were from a top-down viewpoint like the picture below. 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737213-E306-4CF8-8B22-6B22CD5585CB}"/>
              </a:ext>
            </a:extLst>
          </p:cNvPr>
          <p:cNvSpPr txBox="1"/>
          <p:nvPr/>
        </p:nvSpPr>
        <p:spPr>
          <a:xfrm>
            <a:off x="565596" y="4652889"/>
            <a:ext cx="114250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The </a:t>
            </a:r>
            <a:r>
              <a:rPr lang="en-US" sz="2400" b="1" dirty="0">
                <a:solidFill>
                  <a:srgbClr val="4A5957"/>
                </a:solidFill>
              </a:rPr>
              <a:t>grey triangle </a:t>
            </a:r>
            <a:r>
              <a:rPr lang="en-US" sz="2400" dirty="0"/>
              <a:t>in the middle shows the direction that you’re facing, and the controls are the same as the 3D environment. Move the </a:t>
            </a:r>
            <a:r>
              <a:rPr lang="en-US" sz="2400" b="1" dirty="0">
                <a:solidFill>
                  <a:srgbClr val="4A5957"/>
                </a:solidFill>
              </a:rPr>
              <a:t>grey triangle </a:t>
            </a:r>
            <a:r>
              <a:rPr lang="en-US" sz="2400" dirty="0"/>
              <a:t>to the </a:t>
            </a:r>
            <a:r>
              <a:rPr lang="en-US" sz="2400" b="1" dirty="0"/>
              <a:t>last position you were in</a:t>
            </a:r>
            <a:r>
              <a:rPr lang="en-US" sz="2400" dirty="0"/>
              <a:t>, in the 3D environment, and then press the </a:t>
            </a:r>
            <a:r>
              <a:rPr lang="en-US" sz="2400" b="1" dirty="0"/>
              <a:t>Spacebar</a:t>
            </a:r>
            <a:r>
              <a:rPr lang="en-US" sz="2400" dirty="0"/>
              <a:t>. This might be difficult at first, but you will get better at it each time!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704903" y="6264259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Press Spacebar to continue </a:t>
            </a:r>
            <a:r>
              <a:rPr lang="mr-IN" sz="2400" b="1" dirty="0"/>
              <a:t>…</a:t>
            </a:r>
            <a:r>
              <a:rPr lang="en-US" sz="2400" b="1" dirty="0"/>
              <a:t>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B2D7575-5FCB-49D0-B849-0440FAE5319B}"/>
              </a:ext>
            </a:extLst>
          </p:cNvPr>
          <p:cNvCxnSpPr>
            <a:cxnSpLocks/>
          </p:cNvCxnSpPr>
          <p:nvPr/>
        </p:nvCxnSpPr>
        <p:spPr>
          <a:xfrm flipV="1">
            <a:off x="2098261" y="3224948"/>
            <a:ext cx="4092989" cy="151491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021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1B419D1-CEA4-4D21-B3AC-C5697A719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4654"/>
            <a:ext cx="10515600" cy="92658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When you’re ready, place your right hand on the </a:t>
            </a:r>
            <a:r>
              <a:rPr lang="en-US" b="1" dirty="0"/>
              <a:t>arrow keys </a:t>
            </a:r>
            <a:r>
              <a:rPr lang="en-US" dirty="0"/>
              <a:t>and press the </a:t>
            </a:r>
            <a:r>
              <a:rPr lang="en-US" b="1" dirty="0"/>
              <a:t>Spacebar</a:t>
            </a:r>
            <a:r>
              <a:rPr lang="en-US" dirty="0"/>
              <a:t> with your left to continue!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0766C1-2846-4ABE-89DE-DA2D914D1CF9}"/>
              </a:ext>
            </a:extLst>
          </p:cNvPr>
          <p:cNvGrpSpPr/>
          <p:nvPr/>
        </p:nvGrpSpPr>
        <p:grpSpPr>
          <a:xfrm>
            <a:off x="3055230" y="3092498"/>
            <a:ext cx="6635214" cy="3369471"/>
            <a:chOff x="3046314" y="2593696"/>
            <a:chExt cx="6635214" cy="3369471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6F7BE81-98BC-40AC-97EA-E390D7B3FAF4}"/>
                </a:ext>
              </a:extLst>
            </p:cNvPr>
            <p:cNvSpPr/>
            <p:nvPr/>
          </p:nvSpPr>
          <p:spPr>
            <a:xfrm>
              <a:off x="3046314" y="3786482"/>
              <a:ext cx="2833437" cy="559468"/>
            </a:xfrm>
            <a:prstGeom prst="roundRect">
              <a:avLst/>
            </a:prstGeom>
            <a:noFill/>
            <a:ln w="57150">
              <a:solidFill>
                <a:srgbClr val="4242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424242"/>
                  </a:solidFill>
                </a:rPr>
                <a:t>Spacebar</a:t>
              </a:r>
            </a:p>
          </p:txBody>
        </p:sp>
        <p:pic>
          <p:nvPicPr>
            <p:cNvPr id="7" name="Picture 2" descr="Image result for arrow keys keyboard">
              <a:extLst>
                <a:ext uri="{FF2B5EF4-FFF2-40B4-BE49-F238E27FC236}">
                  <a16:creationId xmlns:a16="http://schemas.microsoft.com/office/drawing/2014/main" id="{63E58290-2CDE-4DC6-BF37-D21C300989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0399" y="2593696"/>
              <a:ext cx="2671129" cy="267112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Image result for hands">
              <a:extLst>
                <a:ext uri="{FF2B5EF4-FFF2-40B4-BE49-F238E27FC236}">
                  <a16:creationId xmlns:a16="http://schemas.microsoft.com/office/drawing/2014/main" id="{D8A02BCD-2805-458F-B69C-527FDEEBAA8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34" r="50236"/>
            <a:stretch/>
          </p:blipFill>
          <p:spPr bwMode="auto">
            <a:xfrm>
              <a:off x="3833620" y="4105792"/>
              <a:ext cx="1417320" cy="185737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Image result for hands">
              <a:extLst>
                <a:ext uri="{FF2B5EF4-FFF2-40B4-BE49-F238E27FC236}">
                  <a16:creationId xmlns:a16="http://schemas.microsoft.com/office/drawing/2014/main" id="{29547855-D3C9-473C-A45D-D8ED685A492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34" r="50236"/>
            <a:stretch/>
          </p:blipFill>
          <p:spPr bwMode="auto">
            <a:xfrm flipH="1">
              <a:off x="7582539" y="3650972"/>
              <a:ext cx="1526850" cy="185737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68977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A092F-3C3B-45DB-8EB9-2159C0C81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Explore The Environment!</a:t>
            </a:r>
          </a:p>
        </p:txBody>
      </p:sp>
      <p:pic>
        <p:nvPicPr>
          <p:cNvPr id="6" name="Graphic 5" descr="Map with pin">
            <a:extLst>
              <a:ext uri="{FF2B5EF4-FFF2-40B4-BE49-F238E27FC236}">
                <a16:creationId xmlns:a16="http://schemas.microsoft.com/office/drawing/2014/main" id="{42FBC949-A5E8-4B11-96F4-0CE4D113D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0439" y="95765"/>
            <a:ext cx="1809725" cy="1809725"/>
          </a:xfrm>
          <a:prstGeom prst="rect">
            <a:avLst/>
          </a:prstGeom>
        </p:spPr>
      </p:pic>
      <p:pic>
        <p:nvPicPr>
          <p:cNvPr id="8" name="Graphic 7" descr="Map with pin">
            <a:extLst>
              <a:ext uri="{FF2B5EF4-FFF2-40B4-BE49-F238E27FC236}">
                <a16:creationId xmlns:a16="http://schemas.microsoft.com/office/drawing/2014/main" id="{3C883705-B0FC-4CDB-9808-8A486B626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69620" y="4847156"/>
            <a:ext cx="1809725" cy="1809725"/>
          </a:xfrm>
          <a:prstGeom prst="rect">
            <a:avLst/>
          </a:prstGeom>
        </p:spPr>
      </p:pic>
      <p:pic>
        <p:nvPicPr>
          <p:cNvPr id="10" name="Graphic 9" descr="Compass">
            <a:extLst>
              <a:ext uri="{FF2B5EF4-FFF2-40B4-BE49-F238E27FC236}">
                <a16:creationId xmlns:a16="http://schemas.microsoft.com/office/drawing/2014/main" id="{3049A949-9015-43A5-8305-349512EA90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67297" y="293442"/>
            <a:ext cx="1414370" cy="1414370"/>
          </a:xfrm>
          <a:prstGeom prst="rect">
            <a:avLst/>
          </a:prstGeom>
        </p:spPr>
      </p:pic>
      <p:pic>
        <p:nvPicPr>
          <p:cNvPr id="11" name="Graphic 10" descr="Compass">
            <a:extLst>
              <a:ext uri="{FF2B5EF4-FFF2-40B4-BE49-F238E27FC236}">
                <a16:creationId xmlns:a16="http://schemas.microsoft.com/office/drawing/2014/main" id="{9389F839-74D5-4DE0-ADA3-761F34607D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8116" y="5044833"/>
            <a:ext cx="1414370" cy="141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819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8E5E-9252-4150-97C4-51C3C2C38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7472"/>
            <a:ext cx="10515600" cy="2343056"/>
          </a:xfrm>
        </p:spPr>
        <p:txBody>
          <a:bodyPr>
            <a:normAutofit/>
          </a:bodyPr>
          <a:lstStyle/>
          <a:p>
            <a:pPr algn="ctr"/>
            <a:r>
              <a:rPr lang="en-US" sz="11500" b="1" dirty="0"/>
              <a:t>Great Work!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AE8B83-7E5A-40E4-BE07-BDDEAAF38097}"/>
              </a:ext>
            </a:extLst>
          </p:cNvPr>
          <p:cNvSpPr txBox="1"/>
          <p:nvPr/>
        </p:nvSpPr>
        <p:spPr>
          <a:xfrm>
            <a:off x="3824624" y="5656542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Press Spacebar to continue </a:t>
            </a:r>
            <a:r>
              <a:rPr lang="mr-IN" sz="2400" b="1" dirty="0"/>
              <a:t>…</a:t>
            </a:r>
            <a:r>
              <a:rPr lang="en-US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48000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7892</TotalTime>
  <Words>1087</Words>
  <Application>Microsoft Office PowerPoint</Application>
  <PresentationFormat>Widescreen</PresentationFormat>
  <Paragraphs>100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Welcome to experiment!</vt:lpstr>
      <vt:lpstr>Experiment Overview</vt:lpstr>
      <vt:lpstr>Section 1: Practice!</vt:lpstr>
      <vt:lpstr>Practice: Exploring the Environment</vt:lpstr>
      <vt:lpstr>PowerPoint Presentation</vt:lpstr>
      <vt:lpstr>PowerPoint Presentation</vt:lpstr>
      <vt:lpstr>PowerPoint Presentation</vt:lpstr>
      <vt:lpstr>Explore The Environment!</vt:lpstr>
      <vt:lpstr>Great Work! </vt:lpstr>
      <vt:lpstr>PowerPoint Presentation</vt:lpstr>
      <vt:lpstr>You should hear a coin sound every time you collect money.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Search For Money!</vt:lpstr>
      <vt:lpstr>Search For Money! NO FEEDBACK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</dc:title>
  <dc:creator>Kyle Nealy</dc:creator>
  <cp:lastModifiedBy>Kyle Nealy</cp:lastModifiedBy>
  <cp:revision>139</cp:revision>
  <dcterms:created xsi:type="dcterms:W3CDTF">2020-01-09T14:24:19Z</dcterms:created>
  <dcterms:modified xsi:type="dcterms:W3CDTF">2020-05-08T19:58:39Z</dcterms:modified>
</cp:coreProperties>
</file>