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76" r:id="rId3"/>
    <p:sldId id="257" r:id="rId4"/>
    <p:sldId id="258" r:id="rId5"/>
    <p:sldId id="271" r:id="rId6"/>
    <p:sldId id="277" r:id="rId7"/>
    <p:sldId id="291" r:id="rId8"/>
    <p:sldId id="263" r:id="rId9"/>
    <p:sldId id="264" r:id="rId10"/>
    <p:sldId id="265" r:id="rId11"/>
    <p:sldId id="292" r:id="rId12"/>
    <p:sldId id="268" r:id="rId13"/>
    <p:sldId id="295" r:id="rId14"/>
    <p:sldId id="266" r:id="rId15"/>
    <p:sldId id="269" r:id="rId16"/>
    <p:sldId id="272" r:id="rId17"/>
    <p:sldId id="298" r:id="rId18"/>
    <p:sldId id="289" r:id="rId19"/>
    <p:sldId id="28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5957"/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038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92" y="3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49796-9316-426F-95EC-63106F5B0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95529E-4C3F-4C87-9FF0-BD85DB749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3EC74-F5B8-4A6B-AB1B-BFC2683C5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2288F-51E8-41A0-BFF7-395732F19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C1DED-9345-46C8-BEEE-64D383807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8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EF1FC-277B-4E25-88AC-8ABEDC52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ED02E8-5F26-483F-9D52-86E83CE2C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7CF07-1737-471F-9A4E-091359510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229F5-9680-4D82-890E-F7696684D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BCEC0-28D1-4068-8B9A-ABA499E26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58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0AFA7B-F839-424A-B233-E543A5980D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393F56-889D-4A95-9686-DE117C37A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61FAF-754C-4EFC-8314-040950AD1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00F47-B3E5-491C-94D8-F8941FC97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4305C-A53A-48B7-9525-029853A0E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22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232B3-BFB4-4945-86A6-10BF60279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2E197-6E6C-4ACA-8C76-BEBC63689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ABDF7-361D-44D9-97C1-00B2E603A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A8E63-4202-4F87-958C-13F2C561C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970BB-6348-4621-A662-E93D7EAFD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2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1D5E3-2B6F-43EF-9044-C32F1467E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40049-0927-4A5C-9080-5395B5C80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932CA-379F-41C3-BE42-A006CA8BD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FAABF-DE68-4C29-A831-6F3736B7A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9AAFA-D4A8-4F25-9AE3-63459D513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61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52712-83DA-4FDE-81E9-D67F9AEB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BF926-9738-4D2D-9E2D-53F1EC7C6B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264D8-68B0-4927-A7CF-ABEE75C7A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450C1-6A8E-40D5-BB18-E2E9283EC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960E5-B985-4847-8103-C7E0FD616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E14AC-87ED-457C-87CF-880020227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02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20E63-EB86-45C6-805A-63FBB35D3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092B7-FF3C-44B2-995E-001E29738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B30BF-54FB-4BDC-8A0B-96E9D2FF6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13EAC2-ED4B-4095-A4CC-B719CC23B6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D570CB-BD03-47A7-B680-991F3D6256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402683-BDE6-4302-8D24-AE40B6926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2A7A48-72D9-447E-8188-7BAFB6F3A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383B1D-05E2-44BD-BF25-2F67940F6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26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C6505-7150-4EB4-8828-D75824982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70F59E-36CD-472A-A918-B5B1FD43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0A6B45-7C6D-44C5-9FB4-0224BF7D0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1DEBE3-1D90-4DD0-9396-953CF07BE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59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93C5C3-0440-4EAF-927C-A04F7DE5C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EE54B4-1D98-4B18-953F-E497F3659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88A15-27AF-454B-9788-4102D4F0C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50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04300-415A-476D-9D22-A0415317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3F330-ED97-49B4-8EF7-3F122B7DC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CA2DF-8067-4F44-B874-DE8CD808B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D1285-FD25-4A24-B4FF-849D01034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42A1C-1177-48BE-B636-C1C024BC6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713E4-EA49-4189-AAC8-64F3B047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79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B15BC-277B-4F23-A00D-BDD4D49D7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16067E-E5B6-494F-A124-2E072EF6D7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0162B-2262-4785-BAC0-76733E63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53D0C-D130-4DAA-8D90-27E553563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1CE72-7CC6-4638-AD5E-690427D74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2C149E-A51F-4F40-B94D-FF0535D5C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48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383275-164B-410A-B049-31F1FC648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7C43D-7D90-43DB-B541-947AA1DD4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1FDA0-BA1A-4CE3-A8A3-604966E285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5A23-D275-4D5C-A163-A5AA11A9E6CE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5C214-5A12-4A29-9CFB-B487B7BEB1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BBE98-DE89-44B9-BED2-8488CE5C55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69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240" y="1038939"/>
            <a:ext cx="10515600" cy="1325563"/>
          </a:xfrm>
        </p:spPr>
        <p:txBody>
          <a:bodyPr/>
          <a:lstStyle/>
          <a:p>
            <a:pPr algn="ctr"/>
            <a:r>
              <a:rPr lang="en-US" b="1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Section 2: BONUS PAY!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800" y="1624495"/>
            <a:ext cx="10515600" cy="36090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In this section you will use what you learned in the practice section to collect as much money as possible in a new environment!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>
                <a:solidFill>
                  <a:srgbClr val="FF0000"/>
                </a:solidFill>
              </a:rPr>
              <a:t>The money you collect during this section will be counted towards your bonus payment!!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41723" y="5973619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Press Spacebar to continue </a:t>
            </a:r>
            <a:r>
              <a:rPr lang="mr-IN" sz="2400" b="1" dirty="0"/>
              <a:t>…</a:t>
            </a:r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0112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42" y="217316"/>
            <a:ext cx="11926111" cy="32656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BONUS PAY: </a:t>
            </a:r>
            <a:r>
              <a:rPr lang="en-US" sz="3600" dirty="0"/>
              <a:t>MONEY COLLECTION ROUNDS</a:t>
            </a:r>
          </a:p>
          <a:p>
            <a:pPr marL="0" indent="0" algn="ctr">
              <a:buNone/>
            </a:pPr>
            <a:r>
              <a:rPr lang="en-US" sz="2400" dirty="0"/>
              <a:t>You next task is to collect as much as possible in each of the following </a:t>
            </a:r>
            <a:r>
              <a:rPr lang="en-US" sz="2400" b="1" i="1" dirty="0"/>
              <a:t>Money</a:t>
            </a:r>
            <a:r>
              <a:rPr lang="en-US" sz="2400" dirty="0"/>
              <a:t> </a:t>
            </a:r>
            <a:r>
              <a:rPr lang="en-US" sz="2400" b="1" i="1" dirty="0"/>
              <a:t>Collection Rounds</a:t>
            </a:r>
            <a:r>
              <a:rPr lang="en-US" sz="2400" dirty="0"/>
              <a:t>. </a:t>
            </a:r>
          </a:p>
          <a:p>
            <a:pPr marL="0" indent="0" algn="ctr">
              <a:buNone/>
            </a:pPr>
            <a:r>
              <a:rPr lang="en-US" sz="2400" dirty="0"/>
              <a:t>On each round, you will be placed into the environment at a random location and will have </a:t>
            </a:r>
            <a:r>
              <a:rPr lang="en-US" sz="2400" b="1" dirty="0"/>
              <a:t>1-minute</a:t>
            </a:r>
            <a:r>
              <a:rPr lang="en-US" sz="2400" dirty="0"/>
              <a:t> to </a:t>
            </a:r>
            <a:r>
              <a:rPr lang="en-US" sz="2400" b="1" dirty="0">
                <a:solidFill>
                  <a:srgbClr val="FF0000"/>
                </a:solidFill>
              </a:rPr>
              <a:t>collect as much money as possible!!</a:t>
            </a:r>
            <a:r>
              <a:rPr lang="en-US" sz="2400" dirty="0"/>
              <a:t> </a:t>
            </a:r>
          </a:p>
          <a:p>
            <a:pPr marL="0" indent="0" algn="ctr">
              <a:buNone/>
            </a:pP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641723" y="5973619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Press Spacebar to continue </a:t>
            </a:r>
            <a:r>
              <a:rPr lang="mr-IN" sz="2400" b="1" dirty="0"/>
              <a:t>…</a:t>
            </a:r>
            <a:r>
              <a:rPr lang="en-US" sz="2400" b="1" dirty="0"/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438459-38C3-4EAA-9D9C-D81C54D38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305" y="2928552"/>
            <a:ext cx="4739387" cy="26548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0041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44" y="362789"/>
            <a:ext cx="11926111" cy="32656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BONUS PAY: </a:t>
            </a:r>
            <a:r>
              <a:rPr lang="en-US" sz="3600" dirty="0"/>
              <a:t>FEEDBACK ROUNDS</a:t>
            </a:r>
          </a:p>
          <a:p>
            <a:pPr marL="0" indent="0" algn="ctr">
              <a:buNone/>
            </a:pPr>
            <a:r>
              <a:rPr lang="en-US" sz="2400" dirty="0"/>
              <a:t>Before the start of </a:t>
            </a:r>
            <a:r>
              <a:rPr lang="en-US" sz="2400" b="1" dirty="0"/>
              <a:t>most rounds </a:t>
            </a:r>
            <a:r>
              <a:rPr lang="en-US" sz="2400" dirty="0"/>
              <a:t>you will see the </a:t>
            </a:r>
            <a:r>
              <a:rPr lang="en-US" sz="2400" dirty="0">
                <a:solidFill>
                  <a:schemeClr val="accent6"/>
                </a:solidFill>
              </a:rPr>
              <a:t>“Search For Money” </a:t>
            </a:r>
            <a:r>
              <a:rPr lang="en-US" sz="2400" dirty="0"/>
              <a:t>screen. </a:t>
            </a:r>
          </a:p>
          <a:p>
            <a:pPr marL="0" indent="0" algn="ctr">
              <a:buNone/>
            </a:pPr>
            <a:r>
              <a:rPr lang="en-US" sz="2400" dirty="0"/>
              <a:t>During these rounds you will hear a </a:t>
            </a:r>
            <a:r>
              <a:rPr lang="en-US" sz="2400" b="1" dirty="0"/>
              <a:t>coin sound</a:t>
            </a:r>
            <a:r>
              <a:rPr lang="en-US" sz="2400" dirty="0"/>
              <a:t> every time you collect money and you will be able to see how much you’ve collected at the top of the screen!</a:t>
            </a:r>
          </a:p>
          <a:p>
            <a:pPr marL="0" indent="0" algn="ctr">
              <a:buNone/>
            </a:pP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11E53C-10D4-49EE-AA35-EAE1FC664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548" y="3186282"/>
            <a:ext cx="3826042" cy="21449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44C5A5-7EC8-47B8-8DAE-087F655B0217}"/>
              </a:ext>
            </a:extLst>
          </p:cNvPr>
          <p:cNvCxnSpPr>
            <a:cxnSpLocks/>
          </p:cNvCxnSpPr>
          <p:nvPr/>
        </p:nvCxnSpPr>
        <p:spPr>
          <a:xfrm>
            <a:off x="5545863" y="4258745"/>
            <a:ext cx="1270861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41723" y="5973619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Press Spacebar to continue </a:t>
            </a:r>
            <a:r>
              <a:rPr lang="mr-IN" sz="2400" b="1" dirty="0"/>
              <a:t>…</a:t>
            </a:r>
            <a:r>
              <a:rPr lang="en-US" sz="2400" b="1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908783-38A6-4D4C-B831-0FAEB39AB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0120" y="3198374"/>
            <a:ext cx="3828990" cy="21449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1447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9B3995D-51BA-4077-9060-35F21CB65DFE}"/>
              </a:ext>
            </a:extLst>
          </p:cNvPr>
          <p:cNvGrpSpPr/>
          <p:nvPr/>
        </p:nvGrpSpPr>
        <p:grpSpPr>
          <a:xfrm>
            <a:off x="1608026" y="2351647"/>
            <a:ext cx="4924688" cy="1974142"/>
            <a:chOff x="1774659" y="4357276"/>
            <a:chExt cx="4924688" cy="197414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5DCCA30-A3E7-46E5-8AF6-43AE8B9B0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74659" y="4357276"/>
              <a:ext cx="3525253" cy="197414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75ABE03-8D71-4EDE-A605-9B9B231A315E}"/>
                </a:ext>
              </a:extLst>
            </p:cNvPr>
            <p:cNvCxnSpPr>
              <a:cxnSpLocks/>
            </p:cNvCxnSpPr>
            <p:nvPr/>
          </p:nvCxnSpPr>
          <p:spPr>
            <a:xfrm>
              <a:off x="5428486" y="5344346"/>
              <a:ext cx="1270861" cy="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1F8B6FA6-8F47-434B-9372-8ACF0C4EC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288" y="2351647"/>
            <a:ext cx="3525253" cy="19711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2743CE8-A801-4F43-8CFF-F6F717052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36" y="234105"/>
            <a:ext cx="12012783" cy="1981626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b="1" dirty="0"/>
              <a:t>BONUS PAY: NO FEEDBACK ROUNDS</a:t>
            </a:r>
          </a:p>
          <a:p>
            <a:pPr marL="0" indent="0" algn="ctr">
              <a:buNone/>
            </a:pPr>
            <a:r>
              <a:rPr lang="en-US" sz="2400" dirty="0"/>
              <a:t>Before the start of </a:t>
            </a:r>
            <a:r>
              <a:rPr lang="en-US" sz="2400" b="1" i="1" dirty="0"/>
              <a:t>some </a:t>
            </a:r>
            <a:r>
              <a:rPr lang="en-US" sz="2400" dirty="0"/>
              <a:t>rounds you will see the “</a:t>
            </a:r>
            <a:r>
              <a:rPr lang="en-US" sz="2400" dirty="0">
                <a:solidFill>
                  <a:schemeClr val="accent6"/>
                </a:solidFill>
              </a:rPr>
              <a:t>Search For Money!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NO FEEDBACK</a:t>
            </a:r>
            <a:r>
              <a:rPr lang="en-US" sz="2400" dirty="0"/>
              <a:t>” screen.</a:t>
            </a:r>
          </a:p>
          <a:p>
            <a:pPr marL="0" indent="0" algn="ctr">
              <a:buNone/>
            </a:pPr>
            <a:r>
              <a:rPr lang="en-US" sz="2400" dirty="0"/>
              <a:t>During these rounds you will </a:t>
            </a:r>
            <a:r>
              <a:rPr lang="en-US" sz="2400" b="1" dirty="0">
                <a:solidFill>
                  <a:srgbClr val="FF0000"/>
                </a:solidFill>
              </a:rPr>
              <a:t>NOT</a:t>
            </a:r>
            <a:r>
              <a:rPr lang="en-US" sz="2400" dirty="0"/>
              <a:t> hear a </a:t>
            </a:r>
            <a:r>
              <a:rPr lang="en-US" sz="2400" b="1" dirty="0"/>
              <a:t>coin sound</a:t>
            </a:r>
            <a:r>
              <a:rPr lang="en-US" sz="2400" dirty="0"/>
              <a:t> when you collect money and you will </a:t>
            </a:r>
            <a:r>
              <a:rPr lang="en-US" sz="2400" b="1" dirty="0">
                <a:solidFill>
                  <a:srgbClr val="FF0000"/>
                </a:solidFill>
              </a:rPr>
              <a:t>NOT</a:t>
            </a:r>
            <a:r>
              <a:rPr lang="en-US" sz="2400" dirty="0"/>
              <a:t> be able to see how much you’ve collected!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2691CF-1936-43D3-B2FA-E3231430D09A}"/>
              </a:ext>
            </a:extLst>
          </p:cNvPr>
          <p:cNvSpPr txBox="1"/>
          <p:nvPr/>
        </p:nvSpPr>
        <p:spPr>
          <a:xfrm>
            <a:off x="723990" y="4587915"/>
            <a:ext cx="107440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still be collecting money, but you won’t know how much you collected on these rounds until the end of the Experiment!</a:t>
            </a:r>
          </a:p>
          <a:p>
            <a:pPr algn="ctr"/>
            <a:endParaRPr lang="en-US" sz="2400" b="1" dirty="0">
              <a:solidFill>
                <a:srgbClr val="FF0000"/>
              </a:solidFill>
            </a:endParaRP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HINT:</a:t>
            </a:r>
            <a:r>
              <a:rPr lang="en-US" sz="2400" b="1" i="1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Use what you’ve learned from the Feedback Rounds to guide your search!</a:t>
            </a:r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36AD9C-8800-4AAD-80D6-F248EF90B688}"/>
              </a:ext>
            </a:extLst>
          </p:cNvPr>
          <p:cNvSpPr txBox="1"/>
          <p:nvPr/>
        </p:nvSpPr>
        <p:spPr>
          <a:xfrm>
            <a:off x="3641721" y="6233296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Press Spacebar to continue </a:t>
            </a:r>
            <a:r>
              <a:rPr lang="mr-IN" sz="2400" b="1" dirty="0"/>
              <a:t>…</a:t>
            </a:r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8979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980" y="344879"/>
            <a:ext cx="11076973" cy="55727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600" b="1" dirty="0"/>
              <a:t>BONUS ROUNDS</a:t>
            </a:r>
          </a:p>
          <a:p>
            <a:pPr marL="0" indent="0" algn="ctr">
              <a:buNone/>
            </a:pPr>
            <a:endParaRPr lang="en-US" sz="2400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0B4095E-A768-4F7D-AE1E-19AFE70C9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9105" y="2551339"/>
            <a:ext cx="2634721" cy="27318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41723" y="6169562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Press Spacebar to continue </a:t>
            </a:r>
            <a:r>
              <a:rPr lang="mr-IN" sz="2400" b="1" dirty="0"/>
              <a:t>…</a:t>
            </a:r>
            <a:r>
              <a:rPr lang="en-US" sz="2400" b="1" dirty="0"/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23D7BD-4A3F-4287-A02B-D922CC490461}"/>
              </a:ext>
            </a:extLst>
          </p:cNvPr>
          <p:cNvSpPr/>
          <p:nvPr/>
        </p:nvSpPr>
        <p:spPr>
          <a:xfrm>
            <a:off x="171451" y="825342"/>
            <a:ext cx="1182880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You will now complete several </a:t>
            </a:r>
            <a:r>
              <a:rPr lang="en-US" sz="2800" b="1" dirty="0"/>
              <a:t>Feedback </a:t>
            </a:r>
            <a:r>
              <a:rPr lang="en-US" sz="2800" dirty="0"/>
              <a:t>and </a:t>
            </a:r>
            <a:r>
              <a:rPr lang="en-US" sz="2800" b="1" dirty="0"/>
              <a:t>No Feedback </a:t>
            </a:r>
            <a:r>
              <a:rPr lang="en-US" sz="2800" dirty="0"/>
              <a:t>rounds </a:t>
            </a:r>
            <a:r>
              <a:rPr lang="en-US" sz="2800" b="1" dirty="0"/>
              <a:t>on your own</a:t>
            </a:r>
            <a:r>
              <a:rPr lang="en-US" sz="2800" dirty="0"/>
              <a:t>.</a:t>
            </a:r>
          </a:p>
          <a:p>
            <a:pPr algn="ctr"/>
            <a:r>
              <a:rPr lang="en-US" sz="2800" b="1" dirty="0"/>
              <a:t>Remember: </a:t>
            </a:r>
            <a:r>
              <a:rPr lang="en-US" sz="2800" dirty="0"/>
              <a:t>There is an </a:t>
            </a:r>
            <a:r>
              <a:rPr lang="en-US" sz="2800" b="1" dirty="0">
                <a:solidFill>
                  <a:srgbClr val="FF0000"/>
                </a:solidFill>
              </a:rPr>
              <a:t>UNLIMITED</a:t>
            </a:r>
            <a:r>
              <a:rPr lang="en-US" sz="2800" dirty="0"/>
              <a:t> amount of money to collect in each round</a:t>
            </a:r>
            <a:r>
              <a:rPr lang="en-US" altLang="zh-CN" sz="2800" dirty="0"/>
              <a:t>.</a:t>
            </a:r>
            <a:r>
              <a:rPr lang="zh-CN" altLang="en-US" sz="2800" dirty="0"/>
              <a:t> </a:t>
            </a:r>
            <a:r>
              <a:rPr lang="en-US" altLang="zh-CN" sz="2800" dirty="0"/>
              <a:t>The money you collect in each round will be counted towards your </a:t>
            </a:r>
            <a:r>
              <a:rPr lang="en-US" sz="2800" b="1" dirty="0">
                <a:solidFill>
                  <a:schemeClr val="accent6"/>
                </a:solidFill>
              </a:rPr>
              <a:t>BONUS PAYMENT!</a:t>
            </a:r>
            <a:r>
              <a:rPr lang="en-US" sz="2800" dirty="0"/>
              <a:t> </a:t>
            </a:r>
          </a:p>
          <a:p>
            <a:pPr algn="ctr"/>
            <a:r>
              <a:rPr lang="en-US" sz="2800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F7A433-26A0-45B7-874C-9A154F2DD25D}"/>
              </a:ext>
            </a:extLst>
          </p:cNvPr>
          <p:cNvSpPr/>
          <p:nvPr/>
        </p:nvSpPr>
        <p:spPr>
          <a:xfrm>
            <a:off x="2870519" y="5509438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dirty="0"/>
              <a:t>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585929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AC160-65AC-486A-8618-3771DB791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452" y="2201217"/>
            <a:ext cx="8451096" cy="2455567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solidFill>
                  <a:schemeClr val="accent6"/>
                </a:solidFill>
              </a:rPr>
              <a:t>Search For Money!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A933B2-3761-4F6A-A778-26518DCE5DD7}"/>
              </a:ext>
            </a:extLst>
          </p:cNvPr>
          <p:cNvGrpSpPr/>
          <p:nvPr/>
        </p:nvGrpSpPr>
        <p:grpSpPr>
          <a:xfrm>
            <a:off x="676988" y="492071"/>
            <a:ext cx="10838024" cy="5873858"/>
            <a:chOff x="570854" y="362542"/>
            <a:chExt cx="10838024" cy="5873858"/>
          </a:xfrm>
        </p:grpSpPr>
        <p:pic>
          <p:nvPicPr>
            <p:cNvPr id="5" name="Graphic 4" descr="Money">
              <a:extLst>
                <a:ext uri="{FF2B5EF4-FFF2-40B4-BE49-F238E27FC236}">
                  <a16:creationId xmlns:a16="http://schemas.microsoft.com/office/drawing/2014/main" id="{648AE2BC-30ED-4A5B-840C-3403C74A4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80817" y="362542"/>
              <a:ext cx="1728061" cy="1728061"/>
            </a:xfrm>
            <a:prstGeom prst="rect">
              <a:avLst/>
            </a:prstGeom>
          </p:spPr>
        </p:pic>
        <p:pic>
          <p:nvPicPr>
            <p:cNvPr id="6" name="Graphic 5" descr="Money">
              <a:extLst>
                <a:ext uri="{FF2B5EF4-FFF2-40B4-BE49-F238E27FC236}">
                  <a16:creationId xmlns:a16="http://schemas.microsoft.com/office/drawing/2014/main" id="{EEC0F4DE-1749-4073-B90B-3D7BA42BC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0854" y="4508339"/>
              <a:ext cx="1728061" cy="1728061"/>
            </a:xfrm>
            <a:prstGeom prst="rect">
              <a:avLst/>
            </a:prstGeom>
          </p:spPr>
        </p:pic>
        <p:pic>
          <p:nvPicPr>
            <p:cNvPr id="9" name="Graphic 8" descr="Dollar">
              <a:extLst>
                <a:ext uri="{FF2B5EF4-FFF2-40B4-BE49-F238E27FC236}">
                  <a16:creationId xmlns:a16="http://schemas.microsoft.com/office/drawing/2014/main" id="{A4BD1B17-6354-40F7-89B9-787119CF6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68452" y="4595974"/>
              <a:ext cx="1552790" cy="1552790"/>
            </a:xfrm>
            <a:prstGeom prst="rect">
              <a:avLst/>
            </a:prstGeom>
          </p:spPr>
        </p:pic>
        <p:pic>
          <p:nvPicPr>
            <p:cNvPr id="10" name="Graphic 9" descr="Dollar">
              <a:extLst>
                <a:ext uri="{FF2B5EF4-FFF2-40B4-BE49-F238E27FC236}">
                  <a16:creationId xmlns:a16="http://schemas.microsoft.com/office/drawing/2014/main" id="{4494A48D-0E82-4436-8BEB-C6BBCA3E7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8489" y="450177"/>
              <a:ext cx="1552790" cy="15527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4454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AC160-65AC-486A-8618-3771DB791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452" y="2201217"/>
            <a:ext cx="8451096" cy="2455567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solidFill>
                  <a:schemeClr val="accent6"/>
                </a:solidFill>
              </a:rPr>
              <a:t>Search For Money!</a:t>
            </a:r>
            <a:br>
              <a:rPr lang="en-US" sz="8000" b="1" dirty="0">
                <a:solidFill>
                  <a:schemeClr val="accent6"/>
                </a:solidFill>
              </a:rPr>
            </a:br>
            <a:r>
              <a:rPr lang="en-US" sz="8000" b="1" dirty="0">
                <a:solidFill>
                  <a:srgbClr val="FF0000"/>
                </a:solidFill>
              </a:rPr>
              <a:t>NO FEEDBACK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A933B2-3761-4F6A-A778-26518DCE5DD7}"/>
              </a:ext>
            </a:extLst>
          </p:cNvPr>
          <p:cNvGrpSpPr/>
          <p:nvPr/>
        </p:nvGrpSpPr>
        <p:grpSpPr>
          <a:xfrm>
            <a:off x="676988" y="492071"/>
            <a:ext cx="10838024" cy="5873858"/>
            <a:chOff x="570854" y="362542"/>
            <a:chExt cx="10838024" cy="5873858"/>
          </a:xfrm>
        </p:grpSpPr>
        <p:pic>
          <p:nvPicPr>
            <p:cNvPr id="5" name="Graphic 4" descr="Money">
              <a:extLst>
                <a:ext uri="{FF2B5EF4-FFF2-40B4-BE49-F238E27FC236}">
                  <a16:creationId xmlns:a16="http://schemas.microsoft.com/office/drawing/2014/main" id="{648AE2BC-30ED-4A5B-840C-3403C74A4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80817" y="362542"/>
              <a:ext cx="1728061" cy="1728061"/>
            </a:xfrm>
            <a:prstGeom prst="rect">
              <a:avLst/>
            </a:prstGeom>
          </p:spPr>
        </p:pic>
        <p:pic>
          <p:nvPicPr>
            <p:cNvPr id="6" name="Graphic 5" descr="Money">
              <a:extLst>
                <a:ext uri="{FF2B5EF4-FFF2-40B4-BE49-F238E27FC236}">
                  <a16:creationId xmlns:a16="http://schemas.microsoft.com/office/drawing/2014/main" id="{EEC0F4DE-1749-4073-B90B-3D7BA42BC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0854" y="4508339"/>
              <a:ext cx="1728061" cy="1728061"/>
            </a:xfrm>
            <a:prstGeom prst="rect">
              <a:avLst/>
            </a:prstGeom>
          </p:spPr>
        </p:pic>
        <p:pic>
          <p:nvPicPr>
            <p:cNvPr id="9" name="Graphic 8" descr="Dollar">
              <a:extLst>
                <a:ext uri="{FF2B5EF4-FFF2-40B4-BE49-F238E27FC236}">
                  <a16:creationId xmlns:a16="http://schemas.microsoft.com/office/drawing/2014/main" id="{A4BD1B17-6354-40F7-89B9-787119CF6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68452" y="4595974"/>
              <a:ext cx="1552790" cy="1552790"/>
            </a:xfrm>
            <a:prstGeom prst="rect">
              <a:avLst/>
            </a:prstGeom>
          </p:spPr>
        </p:pic>
        <p:pic>
          <p:nvPicPr>
            <p:cNvPr id="10" name="Graphic 9" descr="Dollar">
              <a:extLst>
                <a:ext uri="{FF2B5EF4-FFF2-40B4-BE49-F238E27FC236}">
                  <a16:creationId xmlns:a16="http://schemas.microsoft.com/office/drawing/2014/main" id="{4494A48D-0E82-4436-8BEB-C6BBCA3E7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8489" y="450177"/>
              <a:ext cx="1552790" cy="15527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0280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02D6A-BC00-4EE1-8469-A4FEF9D9E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052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Break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5D8CB-312B-4560-A99B-AF5C91726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709"/>
            <a:ext cx="10515600" cy="50865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accent1"/>
                </a:solidFill>
              </a:rPr>
              <a:t>Feel free to take a break if you need to.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9F7557B-34D7-4778-9202-ECCE2B4977CE}"/>
              </a:ext>
            </a:extLst>
          </p:cNvPr>
          <p:cNvSpPr txBox="1">
            <a:spLocks/>
          </p:cNvSpPr>
          <p:nvPr/>
        </p:nvSpPr>
        <p:spPr>
          <a:xfrm>
            <a:off x="838200" y="2309434"/>
            <a:ext cx="10515600" cy="92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When you’re ready, place your right hand on the arrow keys and press the spacebar with your left to continue!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DD46446-42C6-43F7-B649-7ABEDA53AC3C}"/>
              </a:ext>
            </a:extLst>
          </p:cNvPr>
          <p:cNvGrpSpPr/>
          <p:nvPr/>
        </p:nvGrpSpPr>
        <p:grpSpPr>
          <a:xfrm>
            <a:off x="2778393" y="3152027"/>
            <a:ext cx="6635214" cy="3369471"/>
            <a:chOff x="3046314" y="2593696"/>
            <a:chExt cx="6635214" cy="336947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C60B44B-A454-4536-B72A-64C106F0C1D4}"/>
                </a:ext>
              </a:extLst>
            </p:cNvPr>
            <p:cNvSpPr/>
            <p:nvPr/>
          </p:nvSpPr>
          <p:spPr>
            <a:xfrm>
              <a:off x="3046314" y="3786482"/>
              <a:ext cx="2833437" cy="559468"/>
            </a:xfrm>
            <a:prstGeom prst="roundRect">
              <a:avLst/>
            </a:prstGeom>
            <a:noFill/>
            <a:ln w="57150">
              <a:solidFill>
                <a:srgbClr val="4242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424242"/>
                  </a:solidFill>
                </a:rPr>
                <a:t>Spacebar</a:t>
              </a:r>
            </a:p>
          </p:txBody>
        </p:sp>
        <p:pic>
          <p:nvPicPr>
            <p:cNvPr id="7" name="Picture 2" descr="Image result for arrow keys keyboard">
              <a:extLst>
                <a:ext uri="{FF2B5EF4-FFF2-40B4-BE49-F238E27FC236}">
                  <a16:creationId xmlns:a16="http://schemas.microsoft.com/office/drawing/2014/main" id="{85A75629-6F20-420E-B910-8A9BF749D8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399" y="2593696"/>
              <a:ext cx="2671129" cy="26711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Image result for hands">
              <a:extLst>
                <a:ext uri="{FF2B5EF4-FFF2-40B4-BE49-F238E27FC236}">
                  <a16:creationId xmlns:a16="http://schemas.microsoft.com/office/drawing/2014/main" id="{D716F5AA-AE88-4BEE-A0FF-CF70B5C8C5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4" r="50236"/>
            <a:stretch/>
          </p:blipFill>
          <p:spPr bwMode="auto">
            <a:xfrm>
              <a:off x="3833620" y="4105792"/>
              <a:ext cx="1417320" cy="1857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Image result for hands">
              <a:extLst>
                <a:ext uri="{FF2B5EF4-FFF2-40B4-BE49-F238E27FC236}">
                  <a16:creationId xmlns:a16="http://schemas.microsoft.com/office/drawing/2014/main" id="{88D539C5-E25B-4987-998F-695E7F18BD0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4" r="50236"/>
            <a:stretch/>
          </p:blipFill>
          <p:spPr bwMode="auto">
            <a:xfrm flipH="1">
              <a:off x="7582539" y="3647004"/>
              <a:ext cx="1526850" cy="1857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8920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051"/>
            <a:ext cx="10515600" cy="53530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/>
              <a:t>Great job!</a:t>
            </a:r>
          </a:p>
          <a:p>
            <a:pPr marL="0" indent="0" algn="ctr">
              <a:buNone/>
            </a:pPr>
            <a:r>
              <a:rPr lang="en-US" sz="4400" dirty="0"/>
              <a:t>You’ve completed the </a:t>
            </a:r>
            <a:r>
              <a:rPr lang="en-US" sz="4400" b="1" dirty="0"/>
              <a:t>BONUS PAY </a:t>
            </a:r>
            <a:r>
              <a:rPr lang="en-US" sz="4400" dirty="0"/>
              <a:t>section!</a:t>
            </a:r>
          </a:p>
          <a:p>
            <a:pPr marL="0" indent="0" algn="ctr">
              <a:buNone/>
            </a:pPr>
            <a:r>
              <a:rPr lang="en-US" sz="4400" b="1" u="sng" dirty="0">
                <a:solidFill>
                  <a:srgbClr val="FF0000"/>
                </a:solidFill>
              </a:rPr>
              <a:t>PLEASE NOTIFY THE EXPERIMENTER!!!</a:t>
            </a:r>
          </a:p>
          <a:p>
            <a:pPr marL="0" indent="0" algn="ctr">
              <a:buNone/>
            </a:pPr>
            <a:endParaRPr lang="en-US" sz="4400" b="1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3000" dirty="0"/>
              <a:t>Let’s move on to the </a:t>
            </a:r>
            <a:r>
              <a:rPr lang="en-US" sz="3000" b="1" dirty="0"/>
              <a:t>Find The Trophy </a:t>
            </a:r>
            <a:r>
              <a:rPr lang="en-US" sz="3000" dirty="0"/>
              <a:t>section</a:t>
            </a:r>
          </a:p>
          <a:p>
            <a:pPr marL="4400550" lvl="8" indent="-742950">
              <a:buFont typeface="+mj-lt"/>
              <a:buAutoNum type="arabicPeriod"/>
            </a:pPr>
            <a:r>
              <a:rPr lang="en-US" sz="3000" strike="sngStrike" dirty="0"/>
              <a:t>Practice</a:t>
            </a:r>
          </a:p>
          <a:p>
            <a:pPr marL="4400550" lvl="8" indent="-742950">
              <a:buFont typeface="+mj-lt"/>
              <a:buAutoNum type="arabicPeriod"/>
            </a:pPr>
            <a:r>
              <a:rPr lang="en-US" sz="3000" strike="sngStrike" dirty="0"/>
              <a:t>Bonus Pay</a:t>
            </a:r>
          </a:p>
          <a:p>
            <a:pPr marL="4400550" lvl="8" indent="-742950">
              <a:buFont typeface="+mj-lt"/>
              <a:buAutoNum type="arabicPeriod"/>
            </a:pPr>
            <a:r>
              <a:rPr lang="en-US" sz="3000" b="1" dirty="0"/>
              <a:t>Find The Trophy</a:t>
            </a:r>
          </a:p>
          <a:p>
            <a:pPr marL="4400550" lvl="8" indent="-742950">
              <a:buFont typeface="+mj-lt"/>
              <a:buAutoNum type="arabicPeriod"/>
            </a:pPr>
            <a:r>
              <a:rPr lang="en-US" sz="3000" dirty="0"/>
              <a:t>Finish Survey</a:t>
            </a:r>
          </a:p>
          <a:p>
            <a:pPr marL="3657600" lvl="8" indent="0">
              <a:buNone/>
            </a:pPr>
            <a:endParaRPr lang="en-US" sz="5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838483" y="6049824"/>
            <a:ext cx="8229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press Spacebar to continue </a:t>
            </a:r>
            <a:r>
              <a:rPr lang="mr-IN" sz="2400" b="1" dirty="0"/>
              <a:t>…</a:t>
            </a:r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74150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Ignore the last slide: for threshold bonus only</a:t>
            </a:r>
          </a:p>
        </p:txBody>
      </p:sp>
    </p:spTree>
    <p:extLst>
      <p:ext uri="{BB962C8B-B14F-4D97-AF65-F5344CB8AC3E}">
        <p14:creationId xmlns:p14="http://schemas.microsoft.com/office/powerpoint/2010/main" val="2490164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159" y="357126"/>
            <a:ext cx="11076973" cy="21558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BONUS PAYMENT</a:t>
            </a:r>
          </a:p>
          <a:p>
            <a:pPr marL="0" indent="0" algn="ctr">
              <a:buNone/>
            </a:pPr>
            <a:r>
              <a:rPr lang="en-US" sz="2400" dirty="0"/>
              <a:t>There is an </a:t>
            </a:r>
            <a:r>
              <a:rPr lang="en-US" sz="2400" b="1" dirty="0"/>
              <a:t>UNLIMITED</a:t>
            </a:r>
            <a:r>
              <a:rPr lang="en-US" sz="2400" dirty="0"/>
              <a:t> amount of money to collect in each round</a:t>
            </a:r>
            <a:r>
              <a:rPr lang="en-US" altLang="zh-CN" sz="2400" dirty="0"/>
              <a:t>.</a:t>
            </a:r>
            <a:r>
              <a:rPr lang="zh-CN" altLang="en-US" sz="2400" dirty="0"/>
              <a:t> </a:t>
            </a:r>
            <a:r>
              <a:rPr lang="en-US" altLang="zh-CN" sz="2400" dirty="0"/>
              <a:t>However,</a:t>
            </a:r>
            <a:r>
              <a:rPr lang="zh-CN" altLang="en-US" sz="2400" dirty="0"/>
              <a:t> </a:t>
            </a:r>
            <a:r>
              <a:rPr lang="en-US" altLang="zh-CN" sz="2400" dirty="0"/>
              <a:t>for</a:t>
            </a:r>
            <a:r>
              <a:rPr lang="zh-CN" altLang="en-US" sz="2400" dirty="0"/>
              <a:t> </a:t>
            </a:r>
            <a:r>
              <a:rPr lang="en-US" altLang="zh-CN" sz="2400" dirty="0"/>
              <a:t>each</a:t>
            </a:r>
            <a:r>
              <a:rPr lang="zh-CN" altLang="en-US" sz="2400" dirty="0"/>
              <a:t> </a:t>
            </a:r>
            <a:r>
              <a:rPr lang="en-US" altLang="zh-CN" sz="2400" dirty="0"/>
              <a:t>round,</a:t>
            </a:r>
            <a:r>
              <a:rPr lang="zh-CN" altLang="en-US" sz="2400" dirty="0"/>
              <a:t> </a:t>
            </a:r>
            <a:r>
              <a:rPr lang="en-US" altLang="zh-CN" sz="2400" dirty="0"/>
              <a:t>you</a:t>
            </a:r>
            <a:r>
              <a:rPr lang="zh-CN" altLang="en-US" sz="2400" dirty="0"/>
              <a:t> </a:t>
            </a:r>
            <a:r>
              <a:rPr lang="en-US" altLang="zh-CN" sz="2400" dirty="0"/>
              <a:t>will</a:t>
            </a:r>
            <a:r>
              <a:rPr lang="zh-CN" altLang="en-US" sz="2400" dirty="0"/>
              <a:t> </a:t>
            </a:r>
            <a:r>
              <a:rPr lang="en-US" altLang="zh-CN" sz="2400" dirty="0"/>
              <a:t>need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collect</a:t>
            </a:r>
            <a:r>
              <a:rPr lang="zh-CN" altLang="en-US" sz="2400" dirty="0"/>
              <a:t> </a:t>
            </a:r>
            <a:r>
              <a:rPr lang="en-US" altLang="zh-CN" sz="2400" dirty="0"/>
              <a:t>at</a:t>
            </a:r>
            <a:r>
              <a:rPr lang="zh-CN" altLang="en-US" sz="2400" dirty="0"/>
              <a:t> </a:t>
            </a:r>
            <a:r>
              <a:rPr lang="en-US" altLang="zh-CN" sz="2400" dirty="0"/>
              <a:t>least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XXX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have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amount</a:t>
            </a:r>
            <a:r>
              <a:rPr lang="zh-CN" altLang="en-US" sz="2400" dirty="0"/>
              <a:t> </a:t>
            </a:r>
            <a:r>
              <a:rPr lang="en-US" altLang="zh-CN" sz="2400" dirty="0"/>
              <a:t>from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round</a:t>
            </a:r>
            <a:r>
              <a:rPr lang="zh-CN" altLang="en-US" sz="2400" dirty="0"/>
              <a:t> </a:t>
            </a:r>
            <a:r>
              <a:rPr lang="en-US" altLang="zh-CN" sz="2400" dirty="0"/>
              <a:t>added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your</a:t>
            </a:r>
            <a:r>
              <a:rPr lang="zh-CN" altLang="en-US" sz="2400" dirty="0"/>
              <a:t> </a:t>
            </a:r>
            <a:r>
              <a:rPr lang="en-US" altLang="zh-CN" sz="2400" dirty="0"/>
              <a:t>final</a:t>
            </a:r>
            <a:r>
              <a:rPr lang="zh-CN" altLang="en-US" sz="2400" dirty="0"/>
              <a:t> </a:t>
            </a:r>
            <a:r>
              <a:rPr lang="en-US" sz="2400" b="1" dirty="0">
                <a:solidFill>
                  <a:schemeClr val="accent6"/>
                </a:solidFill>
              </a:rPr>
              <a:t>BONUS PAYMENT </a:t>
            </a:r>
            <a:r>
              <a:rPr lang="en-US" sz="2400" dirty="0"/>
              <a:t>at the end of the experiment! So try to collect as much as possible on each round! </a:t>
            </a:r>
          </a:p>
          <a:p>
            <a:pPr marL="0" indent="0" algn="ctr">
              <a:buNone/>
            </a:pPr>
            <a:endParaRPr lang="en-US" sz="2400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0B4095E-A768-4F7D-AE1E-19AFE70C9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71816" y="2512938"/>
            <a:ext cx="4190512" cy="434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000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DC18-37CA-4DD6-9BB9-6160ED6E9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95" y="220374"/>
            <a:ext cx="12099265" cy="942743"/>
          </a:xfrm>
        </p:spPr>
        <p:txBody>
          <a:bodyPr>
            <a:normAutofit/>
          </a:bodyPr>
          <a:lstStyle/>
          <a:p>
            <a:r>
              <a:rPr lang="en-US" b="1" dirty="0"/>
              <a:t>BONUS PAY: </a:t>
            </a:r>
            <a:r>
              <a:rPr lang="en-US" dirty="0"/>
              <a:t>Explore the Environment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751FEA-921D-4AA3-A4BC-97F430492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95" y="1170316"/>
            <a:ext cx="12063046" cy="1847696"/>
          </a:xfrm>
        </p:spPr>
        <p:txBody>
          <a:bodyPr>
            <a:normAutofit/>
          </a:bodyPr>
          <a:lstStyle/>
          <a:p>
            <a:r>
              <a:rPr lang="en-US" dirty="0"/>
              <a:t>Before looking for money, you will have the opportunity to explore the environment. On each </a:t>
            </a:r>
            <a:r>
              <a:rPr lang="en-US" b="1" dirty="0"/>
              <a:t>Explore Round </a:t>
            </a:r>
            <a:r>
              <a:rPr lang="en-US" dirty="0"/>
              <a:t>you will see the </a:t>
            </a:r>
            <a:r>
              <a:rPr lang="en-US" b="1" dirty="0">
                <a:solidFill>
                  <a:schemeClr val="accent1"/>
                </a:solidFill>
              </a:rPr>
              <a:t>Explore The Environment</a:t>
            </a:r>
            <a:r>
              <a:rPr lang="en-US" dirty="0"/>
              <a:t> screen (left bottom) and then you will be placed into the environment at a random location (right bottom). There is </a:t>
            </a:r>
            <a:r>
              <a:rPr lang="en-US" b="1" dirty="0"/>
              <a:t>no money to collect </a:t>
            </a:r>
            <a:r>
              <a:rPr lang="en-US" dirty="0"/>
              <a:t>in these rounds, so just move around and learn as much as you can about the environment.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BD48F06-E14D-4350-B98E-445ACC805355}"/>
              </a:ext>
            </a:extLst>
          </p:cNvPr>
          <p:cNvGrpSpPr/>
          <p:nvPr/>
        </p:nvGrpSpPr>
        <p:grpSpPr>
          <a:xfrm>
            <a:off x="828904" y="3213054"/>
            <a:ext cx="5794264" cy="2474630"/>
            <a:chOff x="1067783" y="3361196"/>
            <a:chExt cx="5794264" cy="247463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BEB536E-F9C7-43F4-B688-B8A2BCAB0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7783" y="3361196"/>
              <a:ext cx="4421729" cy="247463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1ABC167-0C82-48A6-85F1-D387E81DD56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5489512" y="4598511"/>
              <a:ext cx="1372535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3641723" y="5973619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Press Spacebar to continue </a:t>
            </a:r>
            <a:r>
              <a:rPr lang="mr-IN" sz="2400" b="1" dirty="0"/>
              <a:t>…</a:t>
            </a:r>
            <a:r>
              <a:rPr lang="en-US" sz="2400" b="1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A90283-45B8-4D19-AEB6-263B67952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382" y="3303855"/>
            <a:ext cx="4421729" cy="24748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9978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751FEA-921D-4AA3-A4BC-97F430492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1072"/>
            <a:ext cx="9144000" cy="2062599"/>
          </a:xfrm>
        </p:spPr>
        <p:txBody>
          <a:bodyPr>
            <a:normAutofit/>
          </a:bodyPr>
          <a:lstStyle/>
          <a:p>
            <a:r>
              <a:rPr lang="en-US" sz="3600" b="1" dirty="0"/>
              <a:t>MOVEMENT CONTROLS</a:t>
            </a:r>
          </a:p>
          <a:p>
            <a:r>
              <a:rPr lang="en-US" dirty="0"/>
              <a:t>The movement controls are the same as in the practice round. Use the </a:t>
            </a:r>
            <a:r>
              <a:rPr lang="en-US" b="1" dirty="0"/>
              <a:t>Up-Arrow to move forward</a:t>
            </a:r>
            <a:r>
              <a:rPr lang="en-US" dirty="0"/>
              <a:t>, and the </a:t>
            </a:r>
            <a:r>
              <a:rPr lang="en-US" b="1" dirty="0"/>
              <a:t>left</a:t>
            </a:r>
            <a:r>
              <a:rPr lang="en-US" dirty="0"/>
              <a:t> and </a:t>
            </a:r>
            <a:r>
              <a:rPr lang="en-US" b="1" dirty="0"/>
              <a:t>right arrow-keys</a:t>
            </a:r>
            <a:r>
              <a:rPr lang="en-US" dirty="0"/>
              <a:t> to </a:t>
            </a:r>
            <a:r>
              <a:rPr lang="en-US" b="1" dirty="0"/>
              <a:t>rotate</a:t>
            </a:r>
            <a:r>
              <a:rPr lang="en-US" dirty="0"/>
              <a:t>.</a:t>
            </a:r>
            <a:r>
              <a:rPr lang="en-US" b="1" dirty="0"/>
              <a:t>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BB7903-5AED-4A5E-9E3A-8ECC7F2C32B2}"/>
              </a:ext>
            </a:extLst>
          </p:cNvPr>
          <p:cNvGrpSpPr/>
          <p:nvPr/>
        </p:nvGrpSpPr>
        <p:grpSpPr>
          <a:xfrm>
            <a:off x="4069308" y="2792103"/>
            <a:ext cx="4053385" cy="2817974"/>
            <a:chOff x="4069308" y="3429000"/>
            <a:chExt cx="4053385" cy="2817974"/>
          </a:xfrm>
        </p:grpSpPr>
        <p:pic>
          <p:nvPicPr>
            <p:cNvPr id="11" name="Picture 2" descr="Image result for arrow keys keyboard">
              <a:extLst>
                <a:ext uri="{FF2B5EF4-FFF2-40B4-BE49-F238E27FC236}">
                  <a16:creationId xmlns:a16="http://schemas.microsoft.com/office/drawing/2014/main" id="{4A4E17FA-5C08-4188-8056-6C6BA927F7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0435" y="3575845"/>
              <a:ext cx="2671129" cy="26711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931F61-589B-4799-934B-275B6EF30B25}"/>
                </a:ext>
              </a:extLst>
            </p:cNvPr>
            <p:cNvSpPr txBox="1"/>
            <p:nvPr/>
          </p:nvSpPr>
          <p:spPr>
            <a:xfrm>
              <a:off x="5615282" y="3429000"/>
              <a:ext cx="9625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Move </a:t>
              </a:r>
              <a:br>
                <a:rPr lang="en-US" dirty="0">
                  <a:solidFill>
                    <a:schemeClr val="accent1"/>
                  </a:solidFill>
                </a:rPr>
              </a:br>
              <a:r>
                <a:rPr lang="en-US" dirty="0">
                  <a:solidFill>
                    <a:schemeClr val="accent1"/>
                  </a:solidFill>
                </a:rPr>
                <a:t>Forward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491A77D-1E2E-4B96-BF57-36C9373A1EE2}"/>
                </a:ext>
              </a:extLst>
            </p:cNvPr>
            <p:cNvSpPr txBox="1"/>
            <p:nvPr/>
          </p:nvSpPr>
          <p:spPr>
            <a:xfrm>
              <a:off x="4069308" y="5024458"/>
              <a:ext cx="7992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Rotate</a:t>
              </a:r>
            </a:p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Left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A7D6FC9-2777-4538-ACF6-216EC769D206}"/>
                </a:ext>
              </a:extLst>
            </p:cNvPr>
            <p:cNvSpPr txBox="1"/>
            <p:nvPr/>
          </p:nvSpPr>
          <p:spPr>
            <a:xfrm>
              <a:off x="7323435" y="5015450"/>
              <a:ext cx="7992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Rotate</a:t>
              </a:r>
            </a:p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Right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3AF91F7-6AB1-45F4-B1CF-27977EF2D58E}"/>
              </a:ext>
            </a:extLst>
          </p:cNvPr>
          <p:cNvSpPr/>
          <p:nvPr/>
        </p:nvSpPr>
        <p:spPr>
          <a:xfrm>
            <a:off x="5696370" y="4274512"/>
            <a:ext cx="799258" cy="9315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641723" y="5973619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Press Spacebar to continue </a:t>
            </a:r>
            <a:r>
              <a:rPr lang="mr-IN" sz="2400" b="1" dirty="0"/>
              <a:t>…</a:t>
            </a:r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2575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0C9B9-EB28-4B64-8460-7E63C35A0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4924"/>
            <a:ext cx="10515600" cy="20448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TOP-DOWN VIEW</a:t>
            </a:r>
          </a:p>
          <a:p>
            <a:pPr marL="0" indent="0" algn="ctr">
              <a:buNone/>
            </a:pPr>
            <a:r>
              <a:rPr lang="en-US" sz="2400" dirty="0"/>
              <a:t>While exploring the environment, you will be asked periodically to locate where you were from a top-down viewpoint like the picture below. 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737213-E306-4CF8-8B22-6B22CD5585CB}"/>
              </a:ext>
            </a:extLst>
          </p:cNvPr>
          <p:cNvSpPr txBox="1"/>
          <p:nvPr/>
        </p:nvSpPr>
        <p:spPr>
          <a:xfrm>
            <a:off x="539676" y="4737820"/>
            <a:ext cx="11425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 </a:t>
            </a:r>
            <a:r>
              <a:rPr lang="en-US" sz="2400" b="1" dirty="0">
                <a:solidFill>
                  <a:srgbClr val="4A5957"/>
                </a:solidFill>
              </a:rPr>
              <a:t>grey triangle </a:t>
            </a:r>
            <a:r>
              <a:rPr lang="en-US" sz="2400" dirty="0"/>
              <a:t>in the middle shows the direction that you’re facing, and the controls are the same as the 3D environment. Move the </a:t>
            </a:r>
            <a:r>
              <a:rPr lang="en-US" sz="2400" b="1" dirty="0">
                <a:solidFill>
                  <a:srgbClr val="4A5957"/>
                </a:solidFill>
              </a:rPr>
              <a:t>grey triangle </a:t>
            </a:r>
            <a:r>
              <a:rPr lang="en-US" sz="2400" dirty="0"/>
              <a:t>to the last position you were in, in the 3D environment, and then press the </a:t>
            </a:r>
            <a:r>
              <a:rPr lang="en-US" sz="2400" b="1" dirty="0"/>
              <a:t>Spacebar</a:t>
            </a:r>
            <a:r>
              <a:rPr lang="en-US" sz="2400" dirty="0"/>
              <a:t>.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627126" y="6105012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Press Spacebar to continue </a:t>
            </a:r>
            <a:r>
              <a:rPr lang="mr-IN" sz="2400" b="1" dirty="0"/>
              <a:t>…</a:t>
            </a:r>
            <a:r>
              <a:rPr lang="en-US" sz="2400" b="1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CA2C39-59D4-408A-A682-C1226AEDE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7050" y="2120180"/>
            <a:ext cx="4182344" cy="23390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8021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B419D1-CEA4-4D21-B3AC-C5697A719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4654"/>
            <a:ext cx="10515600" cy="92658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When you’re ready, place your right hand on the </a:t>
            </a:r>
            <a:r>
              <a:rPr lang="en-US" b="1" dirty="0"/>
              <a:t>arrow keys </a:t>
            </a:r>
            <a:r>
              <a:rPr lang="en-US" dirty="0"/>
              <a:t>and press the </a:t>
            </a:r>
            <a:r>
              <a:rPr lang="en-US" b="1" dirty="0"/>
              <a:t>Spacebar</a:t>
            </a:r>
            <a:r>
              <a:rPr lang="en-US" dirty="0"/>
              <a:t> with your left to continue!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0766C1-2846-4ABE-89DE-DA2D914D1CF9}"/>
              </a:ext>
            </a:extLst>
          </p:cNvPr>
          <p:cNvGrpSpPr/>
          <p:nvPr/>
        </p:nvGrpSpPr>
        <p:grpSpPr>
          <a:xfrm>
            <a:off x="3055230" y="3092498"/>
            <a:ext cx="6635214" cy="3369471"/>
            <a:chOff x="3046314" y="2593696"/>
            <a:chExt cx="6635214" cy="336947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6F7BE81-98BC-40AC-97EA-E390D7B3FAF4}"/>
                </a:ext>
              </a:extLst>
            </p:cNvPr>
            <p:cNvSpPr/>
            <p:nvPr/>
          </p:nvSpPr>
          <p:spPr>
            <a:xfrm>
              <a:off x="3046314" y="3786482"/>
              <a:ext cx="2833437" cy="559468"/>
            </a:xfrm>
            <a:prstGeom prst="roundRect">
              <a:avLst/>
            </a:prstGeom>
            <a:noFill/>
            <a:ln w="57150">
              <a:solidFill>
                <a:srgbClr val="4242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424242"/>
                  </a:solidFill>
                </a:rPr>
                <a:t>Spacebar</a:t>
              </a:r>
            </a:p>
          </p:txBody>
        </p:sp>
        <p:pic>
          <p:nvPicPr>
            <p:cNvPr id="7" name="Picture 2" descr="Image result for arrow keys keyboard">
              <a:extLst>
                <a:ext uri="{FF2B5EF4-FFF2-40B4-BE49-F238E27FC236}">
                  <a16:creationId xmlns:a16="http://schemas.microsoft.com/office/drawing/2014/main" id="{63E58290-2CDE-4DC6-BF37-D21C300989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399" y="2593696"/>
              <a:ext cx="2671129" cy="26711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Image result for hands">
              <a:extLst>
                <a:ext uri="{FF2B5EF4-FFF2-40B4-BE49-F238E27FC236}">
                  <a16:creationId xmlns:a16="http://schemas.microsoft.com/office/drawing/2014/main" id="{D8A02BCD-2805-458F-B69C-527FDEEBAA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4" r="50236"/>
            <a:stretch/>
          </p:blipFill>
          <p:spPr bwMode="auto">
            <a:xfrm>
              <a:off x="3833620" y="4105792"/>
              <a:ext cx="1417320" cy="1857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Image result for hands">
              <a:extLst>
                <a:ext uri="{FF2B5EF4-FFF2-40B4-BE49-F238E27FC236}">
                  <a16:creationId xmlns:a16="http://schemas.microsoft.com/office/drawing/2014/main" id="{29547855-D3C9-473C-A45D-D8ED685A492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4" r="50236"/>
            <a:stretch/>
          </p:blipFill>
          <p:spPr bwMode="auto">
            <a:xfrm flipH="1">
              <a:off x="7582539" y="3650972"/>
              <a:ext cx="1526850" cy="1857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68977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A092F-3C3B-45DB-8EB9-2159C0C81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Explore The Environment!</a:t>
            </a:r>
          </a:p>
        </p:txBody>
      </p:sp>
      <p:pic>
        <p:nvPicPr>
          <p:cNvPr id="6" name="Graphic 5" descr="Map with pin">
            <a:extLst>
              <a:ext uri="{FF2B5EF4-FFF2-40B4-BE49-F238E27FC236}">
                <a16:creationId xmlns:a16="http://schemas.microsoft.com/office/drawing/2014/main" id="{42FBC949-A5E8-4B11-96F4-0CE4D113D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0439" y="95765"/>
            <a:ext cx="1809725" cy="1809725"/>
          </a:xfrm>
          <a:prstGeom prst="rect">
            <a:avLst/>
          </a:prstGeom>
        </p:spPr>
      </p:pic>
      <p:pic>
        <p:nvPicPr>
          <p:cNvPr id="8" name="Graphic 7" descr="Map with pin">
            <a:extLst>
              <a:ext uri="{FF2B5EF4-FFF2-40B4-BE49-F238E27FC236}">
                <a16:creationId xmlns:a16="http://schemas.microsoft.com/office/drawing/2014/main" id="{3C883705-B0FC-4CDB-9808-8A486B626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9620" y="4847156"/>
            <a:ext cx="1809725" cy="1809725"/>
          </a:xfrm>
          <a:prstGeom prst="rect">
            <a:avLst/>
          </a:prstGeom>
        </p:spPr>
      </p:pic>
      <p:pic>
        <p:nvPicPr>
          <p:cNvPr id="10" name="Graphic 9" descr="Compass">
            <a:extLst>
              <a:ext uri="{FF2B5EF4-FFF2-40B4-BE49-F238E27FC236}">
                <a16:creationId xmlns:a16="http://schemas.microsoft.com/office/drawing/2014/main" id="{3049A949-9015-43A5-8305-349512EA90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67297" y="293442"/>
            <a:ext cx="1414370" cy="1414370"/>
          </a:xfrm>
          <a:prstGeom prst="rect">
            <a:avLst/>
          </a:prstGeom>
        </p:spPr>
      </p:pic>
      <p:pic>
        <p:nvPicPr>
          <p:cNvPr id="11" name="Graphic 10" descr="Compass">
            <a:extLst>
              <a:ext uri="{FF2B5EF4-FFF2-40B4-BE49-F238E27FC236}">
                <a16:creationId xmlns:a16="http://schemas.microsoft.com/office/drawing/2014/main" id="{9389F839-74D5-4DE0-ADA3-761F34607D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8116" y="5044833"/>
            <a:ext cx="1414370" cy="141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819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8E5E-9252-4150-97C4-51C3C2C38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7472"/>
            <a:ext cx="10515600" cy="2343056"/>
          </a:xfrm>
        </p:spPr>
        <p:txBody>
          <a:bodyPr>
            <a:normAutofit/>
          </a:bodyPr>
          <a:lstStyle/>
          <a:p>
            <a:pPr algn="ctr"/>
            <a:r>
              <a:rPr lang="en-US" sz="11500" b="1" dirty="0"/>
              <a:t>Great Work!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AE8B83-7E5A-40E4-BE07-BDDEAAF38097}"/>
              </a:ext>
            </a:extLst>
          </p:cNvPr>
          <p:cNvSpPr txBox="1"/>
          <p:nvPr/>
        </p:nvSpPr>
        <p:spPr>
          <a:xfrm>
            <a:off x="3824624" y="5656542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Press Spacebar to continue </a:t>
            </a:r>
            <a:r>
              <a:rPr lang="mr-IN" sz="2400" b="1" dirty="0"/>
              <a:t>…</a:t>
            </a:r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0920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999" y="93696"/>
            <a:ext cx="10900000" cy="319013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900" b="1" dirty="0"/>
              <a:t>BONUS PAY: </a:t>
            </a:r>
            <a:r>
              <a:rPr lang="en-US" sz="3900" dirty="0"/>
              <a:t>FINDING MONEY</a:t>
            </a:r>
          </a:p>
          <a:p>
            <a:pPr marL="0" indent="0" algn="ctr">
              <a:buNone/>
            </a:pPr>
            <a:r>
              <a:rPr lang="en-US" sz="2400" dirty="0"/>
              <a:t>Now let’s collect money!! Just like in the practice section, the money will be invisible but when you find it you will hear a </a:t>
            </a:r>
            <a:r>
              <a:rPr lang="en-US" sz="2400" b="1" dirty="0"/>
              <a:t>collection sound </a:t>
            </a:r>
            <a:r>
              <a:rPr lang="en-US" sz="2400" dirty="0"/>
              <a:t>and it will be added to the  </a:t>
            </a:r>
            <a:r>
              <a:rPr lang="en-US" sz="2400" b="1" dirty="0">
                <a:solidFill>
                  <a:srgbClr val="FF0000"/>
                </a:solidFill>
              </a:rPr>
              <a:t>Money </a:t>
            </a:r>
            <a:r>
              <a:rPr lang="en-US" altLang="zh-CN" sz="2400" b="1" dirty="0">
                <a:solidFill>
                  <a:srgbClr val="FF0000"/>
                </a:solidFill>
              </a:rPr>
              <a:t>Collected total </a:t>
            </a:r>
            <a:r>
              <a:rPr lang="en-US" sz="2400" dirty="0"/>
              <a:t>at the top of the screen.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45879" y="5932774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Press Spacebar to continue </a:t>
            </a:r>
            <a:r>
              <a:rPr lang="mr-IN" sz="2400" b="1" dirty="0"/>
              <a:t>…</a:t>
            </a:r>
            <a:r>
              <a:rPr lang="en-US" sz="2400" b="1" dirty="0"/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8F9715-ADC4-46AC-A27C-752A6F6B0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526" y="2250579"/>
            <a:ext cx="5694897" cy="31901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Graphic 10" descr="Volume">
            <a:extLst>
              <a:ext uri="{FF2B5EF4-FFF2-40B4-BE49-F238E27FC236}">
                <a16:creationId xmlns:a16="http://schemas.microsoft.com/office/drawing/2014/main" id="{061C02B1-6CD4-48AE-A338-39EB8F52D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96972" y="431514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700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AC0F8-5600-4D8B-A02D-D6C1043B5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You should hear a </a:t>
            </a:r>
            <a:r>
              <a:rPr lang="en-US" b="1" dirty="0"/>
              <a:t>coin sound </a:t>
            </a:r>
            <a:r>
              <a:rPr lang="en-US" dirty="0"/>
              <a:t>every time you collect money. </a:t>
            </a:r>
          </a:p>
        </p:txBody>
      </p:sp>
      <p:pic>
        <p:nvPicPr>
          <p:cNvPr id="5" name="Content Placeholder 4" descr="Headphones">
            <a:extLst>
              <a:ext uri="{FF2B5EF4-FFF2-40B4-BE49-F238E27FC236}">
                <a16:creationId xmlns:a16="http://schemas.microsoft.com/office/drawing/2014/main" id="{BAC4AA59-684F-40DD-B59D-4D2F59E87C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2818" y="1302530"/>
            <a:ext cx="3186363" cy="3186363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EA63355-E0E1-4CB2-A82C-3125CB97D2B3}"/>
              </a:ext>
            </a:extLst>
          </p:cNvPr>
          <p:cNvSpPr/>
          <p:nvPr/>
        </p:nvSpPr>
        <p:spPr>
          <a:xfrm>
            <a:off x="556589" y="4223435"/>
            <a:ext cx="1090212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Let’s make sure everything is working correctly! Keep moving around the environment until you collect </a:t>
            </a:r>
            <a:r>
              <a:rPr lang="en-US" sz="3200" b="1" dirty="0">
                <a:solidFill>
                  <a:schemeClr val="accent6"/>
                </a:solidFill>
              </a:rPr>
              <a:t>$0.25 </a:t>
            </a:r>
            <a:r>
              <a:rPr lang="en-US" sz="3200" dirty="0"/>
              <a:t>worth of money! Feel free to adjust your volume as necessary!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CB7FBE-DA42-44BB-BBEC-0A9E70175862}"/>
              </a:ext>
            </a:extLst>
          </p:cNvPr>
          <p:cNvSpPr txBox="1"/>
          <p:nvPr/>
        </p:nvSpPr>
        <p:spPr>
          <a:xfrm>
            <a:off x="3886467" y="6182211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Press Spacebar to continue </a:t>
            </a:r>
            <a:r>
              <a:rPr lang="mr-IN" sz="2400" b="1" dirty="0"/>
              <a:t>…</a:t>
            </a:r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40275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3282</TotalTime>
  <Words>821</Words>
  <Application>Microsoft Office PowerPoint</Application>
  <PresentationFormat>Widescreen</PresentationFormat>
  <Paragraphs>79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Section 2: BONUS PAY!</vt:lpstr>
      <vt:lpstr>BONUS PAY: Explore the Environment</vt:lpstr>
      <vt:lpstr>PowerPoint Presentation</vt:lpstr>
      <vt:lpstr>PowerPoint Presentation</vt:lpstr>
      <vt:lpstr>PowerPoint Presentation</vt:lpstr>
      <vt:lpstr>Explore The Environment!</vt:lpstr>
      <vt:lpstr>Great Work! </vt:lpstr>
      <vt:lpstr>PowerPoint Presentation</vt:lpstr>
      <vt:lpstr>You should hear a coin sound every time you collect money. </vt:lpstr>
      <vt:lpstr>PowerPoint Presentation</vt:lpstr>
      <vt:lpstr>PowerPoint Presentation</vt:lpstr>
      <vt:lpstr>PowerPoint Presentation</vt:lpstr>
      <vt:lpstr>PowerPoint Presentation</vt:lpstr>
      <vt:lpstr>Search For Money!</vt:lpstr>
      <vt:lpstr>Search For Money! NO FEEDBACK</vt:lpstr>
      <vt:lpstr>Break Time!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</dc:title>
  <dc:creator>Kyle Nealy</dc:creator>
  <cp:lastModifiedBy>Kyle Nealy</cp:lastModifiedBy>
  <cp:revision>78</cp:revision>
  <dcterms:created xsi:type="dcterms:W3CDTF">2020-01-09T14:24:19Z</dcterms:created>
  <dcterms:modified xsi:type="dcterms:W3CDTF">2020-05-08T21:22:26Z</dcterms:modified>
</cp:coreProperties>
</file>