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293" r:id="rId3"/>
    <p:sldId id="265" r:id="rId4"/>
    <p:sldId id="273" r:id="rId5"/>
    <p:sldId id="268" r:id="rId6"/>
    <p:sldId id="275" r:id="rId7"/>
    <p:sldId id="283" r:id="rId8"/>
    <p:sldId id="295" r:id="rId9"/>
    <p:sldId id="302" r:id="rId10"/>
    <p:sldId id="303" r:id="rId11"/>
    <p:sldId id="304" r:id="rId12"/>
    <p:sldId id="301" r:id="rId13"/>
    <p:sldId id="287" r:id="rId14"/>
    <p:sldId id="30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E2E2-ABF3-44F8-AE88-C4AE981E1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35A72-9096-47B3-B143-59E1C845C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5C0BD-50A0-4BEC-B687-07BA162F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A354-CF09-4EBD-9D42-C1F0B08A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54EE-2E4B-4D9D-AB10-0EAEEA7F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819-1AB4-4A0E-98B2-69770896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38878-97F3-45F5-B4FE-BC8F10408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3DC4-10ED-448F-8653-0009B8A1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599F5-6649-4266-8AB3-FBC1C446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BAD8-1D2D-4447-8A52-F365A38B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E8925-F3FC-4D97-B231-FE33D0B88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BEF66-2FE5-428A-A430-B836CAC2F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4982-3275-4660-A70E-129468DB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A684C-1041-4DB1-9ACF-8BCE3680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DDE7-3734-41B6-93DA-753B0419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D221-59B6-4B37-BE55-67205B75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692D-1866-43FF-AA9A-7C0A3AB4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8543F-ED6E-4596-8114-E3BF1C86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D4116-D030-4231-960D-F59E397B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0FAE-CCC5-409D-AEC1-BF87C84B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4D26-BC3F-4A98-B3F6-78E4512C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F21F3-B2D7-4FF3-8335-D7D91C9B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DFDC-F1B1-47A3-A66A-246D7EDE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98DE-2415-41F7-ACD1-07DDBB08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79ED-F24A-4E93-94E3-22996BA2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4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B7A1-0F47-45DE-9417-C0ACAA87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6CF9-4F29-431A-A972-04DEE54F6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1F8B7-0C93-4ECC-A824-68604C2F5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2EF9-77D2-49F9-A9D5-97686149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A2AEB-B7CC-4620-BEFB-2C8FF8E3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2A013-A61A-4611-8735-66F3B79E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7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832C-A37E-49A2-91FE-80B8A372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E8012-7E40-4EA8-9ED3-A188799F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001A-F7AB-4947-BD28-91919DF38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FEA8B-E316-4567-BEC0-E9943FD26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5B1F4-9165-4676-A90F-8C6A79F66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308D4-A841-4D10-8C7A-E1CCE8E3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3E596-B169-4442-A2DF-A2F6F96E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75DD3-A85A-40A9-855A-AA26B4FA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7D93-B853-4C4D-9416-3788E005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6DF4A-42D2-47C9-A893-1BECB8A5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89B84-5425-4C69-B267-B2E2C16D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938C4-4A73-44DA-8E4B-E33488A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47436-FBE1-4F1D-9422-62565779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7181B-E789-4783-8C4A-4C56103E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0BFF8-AD6A-42B9-AF0A-45C08B21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C449-AA78-46AD-A676-3FA28DF6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21B2-8ADE-4A75-A661-82CBCEFD8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235E7-7775-4F3E-8106-B9EFB282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9688B-3715-4451-9119-D445F146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E4F72-ABFA-4198-A0B5-96975136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48D43-2D60-4B5F-B7CA-2E47AA24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1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70C4-1764-4B92-8401-F4525A5F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2CD55-9AAE-46F8-AC3D-EC798BCB1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CB266-283C-405A-BDE5-5F8E4E8A7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BB9EE-B23C-4C75-89CB-B23F6BA4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943D2-E1A9-4F68-80AC-5753E18A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209D9-3160-43C3-AFF0-DD8CAB91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5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37C1B-7546-416C-AE6D-18B5776E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C613F-3CB3-45C3-A54C-A9A707CE2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83425-C32F-4155-8A5E-E7A7AB73B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9EC3-72FE-4D9C-9D7B-B7251FD5E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8C36A-C09D-47A4-824C-AFBDECAF9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5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019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Session </a:t>
            </a:r>
            <a:r>
              <a:rPr lang="en-US" altLang="zh-CN" b="1" dirty="0"/>
              <a:t>3</a:t>
            </a:r>
            <a:r>
              <a:rPr lang="en-US" b="1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24"/>
            <a:ext cx="10515600" cy="4728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session has </a:t>
            </a:r>
            <a:r>
              <a:rPr lang="en-US" altLang="zh-CN" b="1" dirty="0"/>
              <a:t>3</a:t>
            </a:r>
            <a:r>
              <a:rPr lang="en-US" b="1" dirty="0"/>
              <a:t> main sections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/>
              <a:t>Bonus</a:t>
            </a:r>
            <a:r>
              <a:rPr lang="zh-CN" altLang="en-US" b="1" dirty="0"/>
              <a:t> </a:t>
            </a:r>
            <a:r>
              <a:rPr lang="en-US" altLang="zh-CN" b="1" dirty="0"/>
              <a:t>Pay</a:t>
            </a:r>
            <a:r>
              <a:rPr lang="en-US" b="1" dirty="0"/>
              <a:t> –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money</a:t>
            </a:r>
            <a:r>
              <a:rPr lang="zh-CN" altLang="en-US" dirty="0"/>
              <a:t> </a:t>
            </a:r>
            <a:r>
              <a:rPr lang="en-US" dirty="0"/>
              <a:t>in virtual environment</a:t>
            </a:r>
            <a:r>
              <a:rPr lang="en-US" altLang="zh-CN" dirty="0"/>
              <a:t>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/>
              <a:t>Finding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Trophy</a:t>
            </a:r>
            <a:r>
              <a:rPr lang="zh-CN" altLang="en-US" b="1" dirty="0"/>
              <a:t> </a:t>
            </a:r>
            <a:r>
              <a:rPr lang="en-US" altLang="zh-CN" b="1" dirty="0"/>
              <a:t>–</a:t>
            </a:r>
            <a:r>
              <a:rPr lang="zh-CN" altLang="en-US" b="1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trophy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quickly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/>
              <a:t>Questionnaire</a:t>
            </a:r>
            <a:r>
              <a:rPr lang="en-US" b="1" dirty="0"/>
              <a:t> –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experience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Please make sure to listen to each instruction carefully and </a:t>
            </a:r>
            <a:r>
              <a:rPr lang="en-US" b="1" dirty="0">
                <a:solidFill>
                  <a:srgbClr val="FF0000"/>
                </a:solidFill>
              </a:rPr>
              <a:t>wait for the experimenter to instruct you</a:t>
            </a:r>
            <a:r>
              <a:rPr lang="en-US" dirty="0">
                <a:solidFill>
                  <a:srgbClr val="FF0000"/>
                </a:solidFill>
              </a:rPr>
              <a:t> to proceed to the next instruction. 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/>
                </a:solidFill>
              </a:rPr>
              <a:t>Don’t be afraid to ask questions if you need clarification!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FBE3F-ABD1-49DE-8A21-3409211CF6A4}"/>
              </a:ext>
            </a:extLst>
          </p:cNvPr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CFEC8-F700-8549-AC85-66FC11C5F411}"/>
              </a:ext>
            </a:extLst>
          </p:cNvPr>
          <p:cNvSpPr txBox="1"/>
          <p:nvPr/>
        </p:nvSpPr>
        <p:spPr>
          <a:xfrm>
            <a:off x="10966290" y="138597"/>
            <a:ext cx="90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282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F4888323-04BF-4525-84C9-48F65ADD75E5}"/>
              </a:ext>
            </a:extLst>
          </p:cNvPr>
          <p:cNvGrpSpPr/>
          <p:nvPr/>
        </p:nvGrpSpPr>
        <p:grpSpPr>
          <a:xfrm>
            <a:off x="8406545" y="2865570"/>
            <a:ext cx="3445407" cy="1937155"/>
            <a:chOff x="6277563" y="3197028"/>
            <a:chExt cx="3407527" cy="192148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9C1DC30-B1D6-471A-A360-6F850A8CB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3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77563" y="3197028"/>
              <a:ext cx="3407527" cy="192148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37" name="Graphic 36" descr="Help">
              <a:extLst>
                <a:ext uri="{FF2B5EF4-FFF2-40B4-BE49-F238E27FC236}">
                  <a16:creationId xmlns:a16="http://schemas.microsoft.com/office/drawing/2014/main" id="{5C9A4525-2EBB-47DF-9365-4488D4AF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24126" y="370057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CD9D2B6-49A1-4043-8DA2-3BD77BEBC241}"/>
              </a:ext>
            </a:extLst>
          </p:cNvPr>
          <p:cNvGrpSpPr/>
          <p:nvPr/>
        </p:nvGrpSpPr>
        <p:grpSpPr>
          <a:xfrm>
            <a:off x="4337194" y="2863551"/>
            <a:ext cx="3445407" cy="1937155"/>
            <a:chOff x="6277563" y="3197028"/>
            <a:chExt cx="3407527" cy="1921485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CB60FB5-2477-4C55-8BCF-A5C3F4DE5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3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77563" y="3197028"/>
              <a:ext cx="3407527" cy="192148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34" name="Graphic 33" descr="Help">
              <a:extLst>
                <a:ext uri="{FF2B5EF4-FFF2-40B4-BE49-F238E27FC236}">
                  <a16:creationId xmlns:a16="http://schemas.microsoft.com/office/drawing/2014/main" id="{B49026DC-699E-4A04-8A86-F270B2CEA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24126" y="3700570"/>
              <a:ext cx="9144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21" y="31805"/>
            <a:ext cx="11032958" cy="22661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MONEY COLLECTION ROUNDS</a:t>
            </a:r>
            <a:endParaRPr lang="en-US" sz="2400" b="1" dirty="0"/>
          </a:p>
          <a:p>
            <a:pPr marL="0" indent="0" algn="ctr">
              <a:buNone/>
            </a:pPr>
            <a:r>
              <a:rPr lang="en-US" altLang="zh-CN" sz="2400" dirty="0"/>
              <a:t>Again, </a:t>
            </a:r>
            <a:r>
              <a:rPr lang="en-US" altLang="zh-CN" sz="2400" b="1" dirty="0"/>
              <a:t>ALL</a:t>
            </a:r>
            <a:r>
              <a:rPr lang="en-US" altLang="zh-CN" sz="2400" dirty="0"/>
              <a:t> </a:t>
            </a:r>
            <a:r>
              <a:rPr lang="en-US" sz="2400" dirty="0"/>
              <a:t>rounds will be </a:t>
            </a:r>
            <a:r>
              <a:rPr lang="en-US" sz="2400" b="1" dirty="0"/>
              <a:t>No Feedback Rounds</a:t>
            </a:r>
            <a:r>
              <a:rPr lang="en-US" altLang="zh-CN" sz="2400" dirty="0"/>
              <a:t>	</a:t>
            </a:r>
          </a:p>
          <a:p>
            <a:pPr marL="0" indent="0" algn="ctr">
              <a:buNone/>
            </a:pPr>
            <a:r>
              <a:rPr lang="en-US" sz="2400" dirty="0"/>
              <a:t>At the start of every round you will see the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hear a </a:t>
            </a:r>
            <a:r>
              <a:rPr lang="en-US" sz="2400" b="1" dirty="0"/>
              <a:t>coin sound</a:t>
            </a:r>
            <a:r>
              <a:rPr lang="en-US" sz="2400" dirty="0"/>
              <a:t> when you collect money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able to see how much you’ve collected!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EA7FB7-00E8-4F43-8437-22ABAF58CD34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E891EF-0F77-4F96-AF50-6FC2683C9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843" y="2829872"/>
            <a:ext cx="3445407" cy="192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6CEB1E1-071E-4AB8-89AD-A85621F0A8D5}"/>
              </a:ext>
            </a:extLst>
          </p:cNvPr>
          <p:cNvSpPr txBox="1"/>
          <p:nvPr/>
        </p:nvSpPr>
        <p:spPr>
          <a:xfrm>
            <a:off x="5549945" y="2833311"/>
            <a:ext cx="1106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Search For Money!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No Feedback Round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D70104-9A5F-4160-8073-0F3619F02521}"/>
              </a:ext>
            </a:extLst>
          </p:cNvPr>
          <p:cNvCxnSpPr>
            <a:cxnSpLocks/>
          </p:cNvCxnSpPr>
          <p:nvPr/>
        </p:nvCxnSpPr>
        <p:spPr>
          <a:xfrm>
            <a:off x="3819863" y="3794586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280521-F828-4183-B872-8274F7310EE5}"/>
              </a:ext>
            </a:extLst>
          </p:cNvPr>
          <p:cNvCxnSpPr>
            <a:cxnSpLocks/>
          </p:cNvCxnSpPr>
          <p:nvPr/>
        </p:nvCxnSpPr>
        <p:spPr>
          <a:xfrm>
            <a:off x="7870709" y="3794586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F9D0C25-6569-46BB-ADC2-028A4FC9CCC9}"/>
              </a:ext>
            </a:extLst>
          </p:cNvPr>
          <p:cNvSpPr/>
          <p:nvPr/>
        </p:nvSpPr>
        <p:spPr>
          <a:xfrm>
            <a:off x="5352591" y="2464792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FC1F7A-E485-458A-BCDD-0B4871AAB41A}"/>
              </a:ext>
            </a:extLst>
          </p:cNvPr>
          <p:cNvSpPr txBox="1"/>
          <p:nvPr/>
        </p:nvSpPr>
        <p:spPr>
          <a:xfrm>
            <a:off x="5352591" y="2446513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Less than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1330E4-0C76-4D1B-B970-2D4D10F3ADE5}"/>
              </a:ext>
            </a:extLst>
          </p:cNvPr>
          <p:cNvSpPr/>
          <p:nvPr/>
        </p:nvSpPr>
        <p:spPr>
          <a:xfrm>
            <a:off x="5380416" y="2772444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59E22-7387-4C05-A6D2-B70187F18FF4}"/>
              </a:ext>
            </a:extLst>
          </p:cNvPr>
          <p:cNvSpPr/>
          <p:nvPr/>
        </p:nvSpPr>
        <p:spPr>
          <a:xfrm>
            <a:off x="9437445" y="2468159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5BF4B8-3FF5-4CF7-BB95-F9320C06F7DA}"/>
              </a:ext>
            </a:extLst>
          </p:cNvPr>
          <p:cNvSpPr txBox="1"/>
          <p:nvPr/>
        </p:nvSpPr>
        <p:spPr>
          <a:xfrm>
            <a:off x="9437445" y="2449880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10¢</a:t>
            </a:r>
            <a:r>
              <a:rPr lang="en-US" b="1" dirty="0">
                <a:solidFill>
                  <a:schemeClr val="bg1"/>
                </a:solidFill>
              </a:rPr>
              <a:t> or more 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937DA1-9082-4700-812C-811E5FAA6698}"/>
              </a:ext>
            </a:extLst>
          </p:cNvPr>
          <p:cNvSpPr/>
          <p:nvPr/>
        </p:nvSpPr>
        <p:spPr>
          <a:xfrm>
            <a:off x="9465270" y="2775811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9C316D-19ED-442C-89F0-DF0E6183188F}"/>
              </a:ext>
            </a:extLst>
          </p:cNvPr>
          <p:cNvSpPr txBox="1"/>
          <p:nvPr/>
        </p:nvSpPr>
        <p:spPr>
          <a:xfrm>
            <a:off x="70751" y="4941286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Like before, whenever you collect more than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in a round the money will be added to your </a:t>
            </a:r>
            <a:r>
              <a:rPr lang="en-US" sz="2400" b="1" dirty="0"/>
              <a:t>Total Bonus Payment. </a:t>
            </a:r>
            <a:r>
              <a:rPr lang="en-US" sz="2400" dirty="0"/>
              <a:t>You will only find out your </a:t>
            </a:r>
            <a:r>
              <a:rPr lang="en-US" sz="2400" b="1" dirty="0"/>
              <a:t>Total Bonus Payment </a:t>
            </a:r>
            <a:r>
              <a:rPr lang="en-US" sz="2400" dirty="0"/>
              <a:t>at the end of the experiment.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6C6D89-15D5-4F5F-BC96-E54C99561DFA}"/>
              </a:ext>
            </a:extLst>
          </p:cNvPr>
          <p:cNvSpPr txBox="1"/>
          <p:nvPr/>
        </p:nvSpPr>
        <p:spPr>
          <a:xfrm>
            <a:off x="9635162" y="2821173"/>
            <a:ext cx="1106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Search For Money!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No Feedback Round</a:t>
            </a:r>
          </a:p>
        </p:txBody>
      </p:sp>
    </p:spTree>
    <p:extLst>
      <p:ext uri="{BB962C8B-B14F-4D97-AF65-F5344CB8AC3E}">
        <p14:creationId xmlns:p14="http://schemas.microsoft.com/office/powerpoint/2010/main" val="85822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24"/>
            <a:ext cx="10515600" cy="22898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Hint!</a:t>
            </a:r>
          </a:p>
          <a:p>
            <a:pPr marL="0" indent="0" algn="ctr">
              <a:buNone/>
            </a:pPr>
            <a:r>
              <a:rPr lang="en-US" sz="2400" dirty="0"/>
              <a:t>There is an </a:t>
            </a:r>
            <a:r>
              <a:rPr lang="en-US" sz="2400" b="1" dirty="0"/>
              <a:t>UNLIMITED</a:t>
            </a:r>
            <a:r>
              <a:rPr lang="en-US" sz="2400" dirty="0"/>
              <a:t> amount of money to collect in each round so the more you move around in the </a:t>
            </a:r>
            <a:r>
              <a:rPr lang="en-US" sz="2400" b="1" dirty="0"/>
              <a:t>correct area </a:t>
            </a:r>
            <a:r>
              <a:rPr lang="en-US" sz="2400" dirty="0"/>
              <a:t>the more money you will collect!!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0431" y="1604731"/>
            <a:ext cx="2981968" cy="30919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0443A8-C790-8F41-961F-A4C6E081D236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D6A3B-674D-4EB1-918F-002CAF5E5EAA}"/>
              </a:ext>
            </a:extLst>
          </p:cNvPr>
          <p:cNvSpPr txBox="1"/>
          <p:nvPr/>
        </p:nvSpPr>
        <p:spPr>
          <a:xfrm>
            <a:off x="0" y="497160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Use what you learned about the </a:t>
            </a:r>
            <a:r>
              <a:rPr lang="en-US" sz="2800" b="1" dirty="0">
                <a:solidFill>
                  <a:srgbClr val="FF0000"/>
                </a:solidFill>
              </a:rPr>
              <a:t>environments</a:t>
            </a:r>
            <a:r>
              <a:rPr lang="en-US" sz="2800" dirty="0">
                <a:solidFill>
                  <a:srgbClr val="FF0000"/>
                </a:solidFill>
              </a:rPr>
              <a:t> to guide your search in the </a:t>
            </a:r>
            <a:r>
              <a:rPr lang="en-US" sz="2800" b="1" dirty="0">
                <a:solidFill>
                  <a:srgbClr val="FF0000"/>
                </a:solidFill>
              </a:rPr>
              <a:t>new variations</a:t>
            </a:r>
            <a:r>
              <a:rPr lang="en-US" sz="2800" dirty="0">
                <a:solidFill>
                  <a:srgbClr val="FF0000"/>
                </a:solidFill>
              </a:rPr>
              <a:t>!</a:t>
            </a:r>
            <a:endParaRPr lang="en-US" sz="28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9043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69BB50-160E-4A21-8064-11D6A17AF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3B9EC2-25B6-4C9A-BA78-9B94C426A71E}"/>
              </a:ext>
            </a:extLst>
          </p:cNvPr>
          <p:cNvSpPr txBox="1"/>
          <p:nvPr/>
        </p:nvSpPr>
        <p:spPr>
          <a:xfrm>
            <a:off x="2432593" y="2644170"/>
            <a:ext cx="73268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Great Work!! You earned $5 in Bonus pay!</a:t>
            </a: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PLEASE NOTIFY THE EXPERIMENTER</a:t>
            </a:r>
          </a:p>
        </p:txBody>
      </p:sp>
    </p:spTree>
    <p:extLst>
      <p:ext uri="{BB962C8B-B14F-4D97-AF65-F5344CB8AC3E}">
        <p14:creationId xmlns:p14="http://schemas.microsoft.com/office/powerpoint/2010/main" val="158627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D9224A-4517-4F83-92CA-CA909366EFAA}"/>
              </a:ext>
            </a:extLst>
          </p:cNvPr>
          <p:cNvSpPr txBox="1">
            <a:spLocks/>
          </p:cNvSpPr>
          <p:nvPr/>
        </p:nvSpPr>
        <p:spPr>
          <a:xfrm>
            <a:off x="553941" y="560911"/>
            <a:ext cx="11084118" cy="53530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/>
              <a:t>Great Job!!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/>
              <a:t>You’ve completed the </a:t>
            </a:r>
            <a:r>
              <a:rPr lang="en-US" sz="4400" b="1" dirty="0"/>
              <a:t>Bonus Pay </a:t>
            </a:r>
            <a:r>
              <a:rPr lang="en-US" sz="4400" dirty="0"/>
              <a:t>section!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FF0000"/>
                </a:solidFill>
              </a:rPr>
              <a:t>PLEASE NOTIFY THE EXPERIMENTER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4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/>
              <a:t>Let’s move on to the </a:t>
            </a:r>
            <a:r>
              <a:rPr lang="en-US" sz="4400" b="1" dirty="0"/>
              <a:t>Find the Trophy </a:t>
            </a:r>
            <a:r>
              <a:rPr lang="en-US" sz="4400" dirty="0"/>
              <a:t>Section</a:t>
            </a:r>
            <a:endParaRPr lang="en-US" sz="4400" b="1" dirty="0"/>
          </a:p>
          <a:p>
            <a:pPr marL="4400550" lvl="8" indent="-742950">
              <a:buFont typeface="+mj-lt"/>
              <a:buAutoNum type="arabicPeriod"/>
            </a:pPr>
            <a:r>
              <a:rPr lang="en-US" sz="4000" strike="sngStrike" dirty="0"/>
              <a:t>Bonus Pay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4000" b="1" dirty="0"/>
              <a:t>Find The Trophy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4000" dirty="0"/>
              <a:t>Survey</a:t>
            </a:r>
          </a:p>
          <a:p>
            <a:pPr marL="3657600" lvl="8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B260B9-156D-46DF-865E-FF0DD58BFA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24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0839"/>
            <a:ext cx="12192000" cy="1879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Unlike previous sessions, </a:t>
            </a:r>
            <a:r>
              <a:rPr lang="en-US" sz="2400" b="1" dirty="0"/>
              <a:t>ALL</a:t>
            </a:r>
            <a:r>
              <a:rPr lang="en-US" sz="2400" dirty="0"/>
              <a:t> rounds in this session are </a:t>
            </a:r>
            <a:r>
              <a:rPr lang="en-US" sz="2400" b="1" dirty="0"/>
              <a:t>NO FEEDBACK</a:t>
            </a:r>
            <a:r>
              <a:rPr lang="en-US" sz="2400" dirty="0"/>
              <a:t> rounds! </a:t>
            </a:r>
          </a:p>
          <a:p>
            <a:pPr marL="0" indent="0" algn="ctr">
              <a:buNone/>
            </a:pPr>
            <a:r>
              <a:rPr lang="en-US" sz="2400" dirty="0"/>
              <a:t>At the start of every round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screen.</a:t>
            </a:r>
          </a:p>
          <a:p>
            <a:pPr marL="0" indent="0" algn="ctr">
              <a:buNone/>
            </a:pPr>
            <a:r>
              <a:rPr lang="en-US" sz="2400" dirty="0"/>
              <a:t>During these rounds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hear a </a:t>
            </a:r>
            <a:r>
              <a:rPr lang="en-US" sz="2400" b="1" dirty="0"/>
              <a:t>coin sound</a:t>
            </a:r>
            <a:r>
              <a:rPr lang="en-US" sz="2400" dirty="0"/>
              <a:t> when you collect money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able to see how much you’ve collected!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CCA30-A3E7-46E5-8AF6-43AE8B9B0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32" y="2436786"/>
            <a:ext cx="3445407" cy="192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1E2B64-52EA-4223-9D60-0402676DB44A}"/>
              </a:ext>
            </a:extLst>
          </p:cNvPr>
          <p:cNvSpPr txBox="1"/>
          <p:nvPr/>
        </p:nvSpPr>
        <p:spPr>
          <a:xfrm>
            <a:off x="0" y="4674684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When you reach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 the text </a:t>
            </a:r>
            <a:r>
              <a:rPr lang="en-US" sz="2400" b="1" dirty="0"/>
              <a:t>will</a:t>
            </a:r>
            <a:r>
              <a:rPr lang="en-US" sz="2400" dirty="0"/>
              <a:t> </a:t>
            </a:r>
            <a:r>
              <a:rPr lang="en-US" sz="2400" b="1" dirty="0"/>
              <a:t>not change color</a:t>
            </a:r>
            <a:r>
              <a:rPr lang="en-US" sz="2400" dirty="0"/>
              <a:t> and will remain </a:t>
            </a:r>
            <a:r>
              <a:rPr lang="en-US" sz="2400" b="1" dirty="0">
                <a:solidFill>
                  <a:srgbClr val="FF0000"/>
                </a:solidFill>
              </a:rPr>
              <a:t>Red. </a:t>
            </a:r>
            <a:r>
              <a:rPr lang="en-US" sz="2400" dirty="0"/>
              <a:t>This means that you will not know whether you have collected more than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.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However, if you do collect more than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by the end of the round the money will be added to your </a:t>
            </a:r>
            <a:r>
              <a:rPr lang="en-US" sz="2400" b="1" dirty="0"/>
              <a:t>Total Bonus Payment</a:t>
            </a:r>
            <a:r>
              <a:rPr lang="en-US" sz="2400" dirty="0"/>
              <a:t>.</a:t>
            </a:r>
            <a:r>
              <a:rPr lang="en-US" sz="2400" b="1" dirty="0"/>
              <a:t> </a:t>
            </a:r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HINT: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Use what you’ve learned from the </a:t>
            </a:r>
            <a:r>
              <a:rPr lang="en-US" sz="2400" b="1" dirty="0">
                <a:solidFill>
                  <a:srgbClr val="FF0000"/>
                </a:solidFill>
              </a:rPr>
              <a:t>Feedback Rounds </a:t>
            </a:r>
            <a:r>
              <a:rPr lang="en-US" sz="2400" dirty="0">
                <a:solidFill>
                  <a:srgbClr val="FF0000"/>
                </a:solidFill>
              </a:rPr>
              <a:t>to guide your search!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9FC54-0FF1-413F-9D5B-B107CB9B2E18}"/>
              </a:ext>
            </a:extLst>
          </p:cNvPr>
          <p:cNvSpPr txBox="1"/>
          <p:nvPr/>
        </p:nvSpPr>
        <p:spPr>
          <a:xfrm>
            <a:off x="3649639" y="638199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B099CB-C9C8-4D4E-BB43-B4BA6AE84FE6}"/>
              </a:ext>
            </a:extLst>
          </p:cNvPr>
          <p:cNvGrpSpPr/>
          <p:nvPr/>
        </p:nvGrpSpPr>
        <p:grpSpPr>
          <a:xfrm>
            <a:off x="8356170" y="2440225"/>
            <a:ext cx="3407527" cy="1922550"/>
            <a:chOff x="4892696" y="2740564"/>
            <a:chExt cx="3407527" cy="192255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3AFD2DC-4710-403E-8B1B-4241E6E5B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2696" y="2767872"/>
              <a:ext cx="3407527" cy="18952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9CCC06-D700-49AF-8697-703C456466F9}"/>
                </a:ext>
              </a:extLst>
            </p:cNvPr>
            <p:cNvSpPr txBox="1"/>
            <p:nvPr/>
          </p:nvSpPr>
          <p:spPr>
            <a:xfrm>
              <a:off x="6079889" y="2740564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Search For Money!</a:t>
              </a:r>
            </a:p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No Feedback Round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F981EC59-D4CB-4418-8736-46944604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141" y="2467533"/>
            <a:ext cx="3407527" cy="1895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3F509D6-59BC-4D09-801A-BE6972116268}"/>
              </a:ext>
            </a:extLst>
          </p:cNvPr>
          <p:cNvSpPr txBox="1"/>
          <p:nvPr/>
        </p:nvSpPr>
        <p:spPr>
          <a:xfrm>
            <a:off x="5486334" y="2440225"/>
            <a:ext cx="1106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Search For Money!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No Feedback Round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E9885A-A79E-4FC6-8E04-6C820EEFAD79}"/>
              </a:ext>
            </a:extLst>
          </p:cNvPr>
          <p:cNvCxnSpPr>
            <a:cxnSpLocks/>
          </p:cNvCxnSpPr>
          <p:nvPr/>
        </p:nvCxnSpPr>
        <p:spPr>
          <a:xfrm>
            <a:off x="3756252" y="3401500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E5B017-BF46-4BD5-965D-3D11DEEAFA41}"/>
              </a:ext>
            </a:extLst>
          </p:cNvPr>
          <p:cNvCxnSpPr>
            <a:cxnSpLocks/>
          </p:cNvCxnSpPr>
          <p:nvPr/>
        </p:nvCxnSpPr>
        <p:spPr>
          <a:xfrm>
            <a:off x="7807098" y="3401500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2705AA5-79BC-4B12-B759-D46A79EBE748}"/>
              </a:ext>
            </a:extLst>
          </p:cNvPr>
          <p:cNvSpPr txBox="1">
            <a:spLocks/>
          </p:cNvSpPr>
          <p:nvPr/>
        </p:nvSpPr>
        <p:spPr>
          <a:xfrm>
            <a:off x="186012" y="74741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NO FEEDBACK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BCED2C-0CD2-42CB-A67D-BF914B2CE496}"/>
              </a:ext>
            </a:extLst>
          </p:cNvPr>
          <p:cNvSpPr/>
          <p:nvPr/>
        </p:nvSpPr>
        <p:spPr>
          <a:xfrm>
            <a:off x="5288980" y="2071706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F4FF4-74B5-42F3-9DBD-6C0957CE7569}"/>
              </a:ext>
            </a:extLst>
          </p:cNvPr>
          <p:cNvSpPr txBox="1"/>
          <p:nvPr/>
        </p:nvSpPr>
        <p:spPr>
          <a:xfrm>
            <a:off x="5288980" y="2053427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Less than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F2160-20D3-4D7D-971C-9F4CBC0B928A}"/>
              </a:ext>
            </a:extLst>
          </p:cNvPr>
          <p:cNvSpPr/>
          <p:nvPr/>
        </p:nvSpPr>
        <p:spPr>
          <a:xfrm>
            <a:off x="5316805" y="2379358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F10125-C85C-4410-ADEA-0D40C609ACA3}"/>
              </a:ext>
            </a:extLst>
          </p:cNvPr>
          <p:cNvSpPr/>
          <p:nvPr/>
        </p:nvSpPr>
        <p:spPr>
          <a:xfrm>
            <a:off x="9373834" y="2075073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764A5A-8AA6-4B02-85DA-B1277127D6D8}"/>
              </a:ext>
            </a:extLst>
          </p:cNvPr>
          <p:cNvSpPr txBox="1"/>
          <p:nvPr/>
        </p:nvSpPr>
        <p:spPr>
          <a:xfrm>
            <a:off x="9373834" y="2056794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10¢</a:t>
            </a:r>
            <a:r>
              <a:rPr lang="en-US" b="1" dirty="0">
                <a:solidFill>
                  <a:schemeClr val="bg1"/>
                </a:solidFill>
              </a:rPr>
              <a:t> or more 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68778A-64D5-42F3-AAEC-0BB764763FDC}"/>
              </a:ext>
            </a:extLst>
          </p:cNvPr>
          <p:cNvSpPr/>
          <p:nvPr/>
        </p:nvSpPr>
        <p:spPr>
          <a:xfrm>
            <a:off x="9401659" y="2382725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1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019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Session </a:t>
            </a:r>
            <a:r>
              <a:rPr lang="en-US" altLang="zh-CN" b="1" dirty="0"/>
              <a:t>3</a:t>
            </a:r>
            <a:r>
              <a:rPr lang="en-US" b="1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24"/>
            <a:ext cx="10515600" cy="4728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session has </a:t>
            </a:r>
            <a:r>
              <a:rPr lang="en-US" altLang="zh-CN" b="1" dirty="0"/>
              <a:t>3</a:t>
            </a:r>
            <a:r>
              <a:rPr lang="en-US" b="1" dirty="0"/>
              <a:t> main sections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/>
              <a:t>Bonus</a:t>
            </a:r>
            <a:r>
              <a:rPr lang="zh-CN" altLang="en-US" b="1" dirty="0"/>
              <a:t> </a:t>
            </a:r>
            <a:r>
              <a:rPr lang="en-US" altLang="zh-CN" b="1" dirty="0"/>
              <a:t>Pay</a:t>
            </a:r>
            <a:r>
              <a:rPr lang="en-US" b="1" dirty="0"/>
              <a:t> –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money</a:t>
            </a:r>
            <a:r>
              <a:rPr lang="zh-CN" altLang="en-US" dirty="0"/>
              <a:t> </a:t>
            </a:r>
            <a:r>
              <a:rPr lang="en-US" dirty="0"/>
              <a:t>in virtual environment</a:t>
            </a:r>
            <a:r>
              <a:rPr lang="en-US" altLang="zh-CN" dirty="0"/>
              <a:t>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/>
              <a:t>Finding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Trophy</a:t>
            </a:r>
            <a:r>
              <a:rPr lang="zh-CN" altLang="en-US" b="1" dirty="0"/>
              <a:t> </a:t>
            </a:r>
            <a:r>
              <a:rPr lang="en-US" altLang="zh-CN" b="1" dirty="0"/>
              <a:t>–</a:t>
            </a:r>
            <a:r>
              <a:rPr lang="zh-CN" altLang="en-US" b="1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trophy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quickly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/>
              <a:t>Questionnaire</a:t>
            </a:r>
            <a:r>
              <a:rPr lang="en-US" b="1" dirty="0"/>
              <a:t> –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experience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Please make sure to listen to each instruction carefully and </a:t>
            </a:r>
            <a:r>
              <a:rPr lang="en-US" b="1" dirty="0">
                <a:solidFill>
                  <a:srgbClr val="FF0000"/>
                </a:solidFill>
              </a:rPr>
              <a:t>wait for the experimenter to instruct you</a:t>
            </a:r>
            <a:r>
              <a:rPr lang="en-US" dirty="0">
                <a:solidFill>
                  <a:srgbClr val="FF0000"/>
                </a:solidFill>
              </a:rPr>
              <a:t> to proceed to the next instruction. 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/>
                </a:solidFill>
              </a:rPr>
              <a:t>Don’t be afraid to ask questions if you need clarification!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FBE3F-ABD1-49DE-8A21-3409211CF6A4}"/>
              </a:ext>
            </a:extLst>
          </p:cNvPr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CFEC8-F700-8549-AC85-66FC11C5F411}"/>
              </a:ext>
            </a:extLst>
          </p:cNvPr>
          <p:cNvSpPr txBox="1"/>
          <p:nvPr/>
        </p:nvSpPr>
        <p:spPr>
          <a:xfrm>
            <a:off x="10966290" y="138597"/>
            <a:ext cx="90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61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2" y="1013496"/>
            <a:ext cx="11926111" cy="20444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Your first task is to collect as much as possible in each of the following </a:t>
            </a:r>
            <a:r>
              <a:rPr lang="en-US" sz="2400" b="1" i="1" dirty="0"/>
              <a:t>Money</a:t>
            </a:r>
            <a:r>
              <a:rPr lang="en-US" sz="2400" dirty="0"/>
              <a:t> </a:t>
            </a:r>
            <a:r>
              <a:rPr lang="en-US" sz="2400" b="1" i="1" dirty="0"/>
              <a:t>Collection Rounds</a:t>
            </a:r>
            <a:r>
              <a:rPr lang="en-US" sz="2400" dirty="0"/>
              <a:t>. On each round, you will be placed into one of the environments that you learned in the previous sessions. Once in the environment you will have </a:t>
            </a:r>
            <a:r>
              <a:rPr lang="en-US" sz="2400" b="1" dirty="0"/>
              <a:t>1-minute</a:t>
            </a:r>
            <a:r>
              <a:rPr lang="en-US" sz="2400" dirty="0"/>
              <a:t> to </a:t>
            </a:r>
            <a:r>
              <a:rPr lang="en-US" sz="2400" b="1" dirty="0"/>
              <a:t>collect as much money as possible!!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9B7DF-CC2C-9344-8F1E-4820BF36D0B5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EB23E6-7245-433A-8E56-C24BA717D822}"/>
              </a:ext>
            </a:extLst>
          </p:cNvPr>
          <p:cNvSpPr txBox="1">
            <a:spLocks/>
          </p:cNvSpPr>
          <p:nvPr/>
        </p:nvSpPr>
        <p:spPr>
          <a:xfrm>
            <a:off x="132941" y="298317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3600" b="1" dirty="0"/>
              <a:t>Bonus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Pay</a:t>
            </a:r>
            <a:endParaRPr lang="en-US" sz="3600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1E51FC29-E721-4A09-BAF0-6F4583799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657" y="3105147"/>
            <a:ext cx="1870348" cy="18703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1B4EB8-231C-4CDC-9CB4-23D1783581F6}"/>
              </a:ext>
            </a:extLst>
          </p:cNvPr>
          <p:cNvSpPr txBox="1"/>
          <p:nvPr/>
        </p:nvSpPr>
        <p:spPr>
          <a:xfrm>
            <a:off x="211648" y="4893143"/>
            <a:ext cx="2152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 Minute</a:t>
            </a:r>
          </a:p>
        </p:txBody>
      </p:sp>
      <p:pic>
        <p:nvPicPr>
          <p:cNvPr id="14" name="Graphic 13" descr="Coins">
            <a:extLst>
              <a:ext uri="{FF2B5EF4-FFF2-40B4-BE49-F238E27FC236}">
                <a16:creationId xmlns:a16="http://schemas.microsoft.com/office/drawing/2014/main" id="{99F62EEF-56BC-4D70-B937-C52380739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3045" y="3580054"/>
            <a:ext cx="1736954" cy="17369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9D2621-86F1-4338-85FD-06EE70BAC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1251" y="3197028"/>
            <a:ext cx="3407527" cy="1895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90921B-A6AB-4482-8324-8D9DA2C67A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7563" y="3197028"/>
            <a:ext cx="3407527" cy="19214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062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072"/>
            <a:ext cx="9144000" cy="2062599"/>
          </a:xfrm>
        </p:spPr>
        <p:txBody>
          <a:bodyPr>
            <a:normAutofit/>
          </a:bodyPr>
          <a:lstStyle/>
          <a:p>
            <a:r>
              <a:rPr lang="en-US" sz="3600" b="1" dirty="0"/>
              <a:t>MOVEMENT CONTROLS</a:t>
            </a:r>
          </a:p>
          <a:p>
            <a:r>
              <a:rPr lang="en-US" dirty="0"/>
              <a:t>The controls are the same as previous sessions: use the </a:t>
            </a:r>
            <a:r>
              <a:rPr lang="en-US" b="1" dirty="0"/>
              <a:t>Up-Arrow to move forward</a:t>
            </a:r>
            <a:r>
              <a:rPr lang="en-US" dirty="0"/>
              <a:t>, and the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arrow-keys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4069308" y="2792103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F91F7-6AB1-45F4-B1CF-27977EF2D58E}"/>
              </a:ext>
            </a:extLst>
          </p:cNvPr>
          <p:cNvSpPr/>
          <p:nvPr/>
        </p:nvSpPr>
        <p:spPr>
          <a:xfrm>
            <a:off x="5696370" y="4274512"/>
            <a:ext cx="799258" cy="9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31A4D-753D-2443-8A92-928A5427907B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0257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21" y="31805"/>
            <a:ext cx="11032958" cy="22661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MONEY COLLECTION ROUNDS</a:t>
            </a:r>
            <a:endParaRPr lang="en-US" sz="2400" b="1" dirty="0"/>
          </a:p>
          <a:p>
            <a:pPr marL="0" indent="0" algn="ctr">
              <a:buNone/>
            </a:pPr>
            <a:r>
              <a:rPr lang="en-US" altLang="zh-CN" sz="2400" dirty="0"/>
              <a:t>In this Session </a:t>
            </a:r>
            <a:r>
              <a:rPr lang="en-US" altLang="zh-CN" sz="2400" b="1" dirty="0"/>
              <a:t>ALL</a:t>
            </a:r>
            <a:r>
              <a:rPr lang="en-US" altLang="zh-CN" sz="2400" dirty="0"/>
              <a:t> </a:t>
            </a:r>
            <a:r>
              <a:rPr lang="en-US" sz="2400" dirty="0"/>
              <a:t>rounds are </a:t>
            </a:r>
            <a:r>
              <a:rPr lang="en-US" sz="2400" b="1" dirty="0"/>
              <a:t>No Feedback Rounds</a:t>
            </a:r>
            <a:r>
              <a:rPr lang="en-US" altLang="zh-CN" sz="2400" dirty="0"/>
              <a:t>	</a:t>
            </a:r>
          </a:p>
          <a:p>
            <a:pPr marL="0" indent="0" algn="ctr">
              <a:buNone/>
            </a:pPr>
            <a:r>
              <a:rPr lang="en-US" sz="2400" dirty="0"/>
              <a:t>At the start of every round you will see the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hear a </a:t>
            </a:r>
            <a:r>
              <a:rPr lang="en-US" sz="2400" b="1" dirty="0"/>
              <a:t>coin sound</a:t>
            </a:r>
            <a:r>
              <a:rPr lang="en-US" sz="2400" dirty="0"/>
              <a:t> when you collect money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able to see how much you’ve collected!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EA7FB7-00E8-4F43-8437-22ABAF58CD34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E891EF-0F77-4F96-AF50-6FC2683C9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43" y="2829872"/>
            <a:ext cx="3445407" cy="192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006CD38-947F-4973-BF02-AB636940D5F8}"/>
              </a:ext>
            </a:extLst>
          </p:cNvPr>
          <p:cNvGrpSpPr/>
          <p:nvPr/>
        </p:nvGrpSpPr>
        <p:grpSpPr>
          <a:xfrm>
            <a:off x="8419781" y="2833311"/>
            <a:ext cx="3407527" cy="1922550"/>
            <a:chOff x="4892696" y="2740564"/>
            <a:chExt cx="3407527" cy="192255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F54B5A0-6C54-4C79-9CD2-03D7D92A3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2696" y="2767872"/>
              <a:ext cx="3407527" cy="18952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BB1DA4-B181-4AE0-AB9D-B10E9F019547}"/>
                </a:ext>
              </a:extLst>
            </p:cNvPr>
            <p:cNvSpPr txBox="1"/>
            <p:nvPr/>
          </p:nvSpPr>
          <p:spPr>
            <a:xfrm>
              <a:off x="6079889" y="2740564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Search For Money!</a:t>
              </a:r>
            </a:p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No Feedback Round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6D025DEA-0E8A-4D2B-ACBF-589D4BF64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752" y="2860619"/>
            <a:ext cx="3407527" cy="1895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6CEB1E1-071E-4AB8-89AD-A85621F0A8D5}"/>
              </a:ext>
            </a:extLst>
          </p:cNvPr>
          <p:cNvSpPr txBox="1"/>
          <p:nvPr/>
        </p:nvSpPr>
        <p:spPr>
          <a:xfrm>
            <a:off x="5549945" y="2833311"/>
            <a:ext cx="1106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Search For Money!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No Feedback Round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D70104-9A5F-4160-8073-0F3619F02521}"/>
              </a:ext>
            </a:extLst>
          </p:cNvPr>
          <p:cNvCxnSpPr>
            <a:cxnSpLocks/>
          </p:cNvCxnSpPr>
          <p:nvPr/>
        </p:nvCxnSpPr>
        <p:spPr>
          <a:xfrm>
            <a:off x="3819863" y="3794586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280521-F828-4183-B872-8274F7310EE5}"/>
              </a:ext>
            </a:extLst>
          </p:cNvPr>
          <p:cNvCxnSpPr>
            <a:cxnSpLocks/>
          </p:cNvCxnSpPr>
          <p:nvPr/>
        </p:nvCxnSpPr>
        <p:spPr>
          <a:xfrm>
            <a:off x="7870709" y="3794586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F9D0C25-6569-46BB-ADC2-028A4FC9CCC9}"/>
              </a:ext>
            </a:extLst>
          </p:cNvPr>
          <p:cNvSpPr/>
          <p:nvPr/>
        </p:nvSpPr>
        <p:spPr>
          <a:xfrm>
            <a:off x="5352591" y="2464792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FC1F7A-E485-458A-BCDD-0B4871AAB41A}"/>
              </a:ext>
            </a:extLst>
          </p:cNvPr>
          <p:cNvSpPr txBox="1"/>
          <p:nvPr/>
        </p:nvSpPr>
        <p:spPr>
          <a:xfrm>
            <a:off x="5352591" y="2446513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Less than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1330E4-0C76-4D1B-B970-2D4D10F3ADE5}"/>
              </a:ext>
            </a:extLst>
          </p:cNvPr>
          <p:cNvSpPr/>
          <p:nvPr/>
        </p:nvSpPr>
        <p:spPr>
          <a:xfrm>
            <a:off x="5380416" y="2772444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59E22-7387-4C05-A6D2-B70187F18FF4}"/>
              </a:ext>
            </a:extLst>
          </p:cNvPr>
          <p:cNvSpPr/>
          <p:nvPr/>
        </p:nvSpPr>
        <p:spPr>
          <a:xfrm>
            <a:off x="9437445" y="2468159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5BF4B8-3FF5-4CF7-BB95-F9320C06F7DA}"/>
              </a:ext>
            </a:extLst>
          </p:cNvPr>
          <p:cNvSpPr txBox="1"/>
          <p:nvPr/>
        </p:nvSpPr>
        <p:spPr>
          <a:xfrm>
            <a:off x="9437445" y="2449880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10¢</a:t>
            </a:r>
            <a:r>
              <a:rPr lang="en-US" b="1" dirty="0">
                <a:solidFill>
                  <a:schemeClr val="bg1"/>
                </a:solidFill>
              </a:rPr>
              <a:t> or more 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937DA1-9082-4700-812C-811E5FAA6698}"/>
              </a:ext>
            </a:extLst>
          </p:cNvPr>
          <p:cNvSpPr/>
          <p:nvPr/>
        </p:nvSpPr>
        <p:spPr>
          <a:xfrm>
            <a:off x="9465270" y="2775811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9C316D-19ED-442C-89F0-DF0E6183188F}"/>
              </a:ext>
            </a:extLst>
          </p:cNvPr>
          <p:cNvSpPr txBox="1"/>
          <p:nvPr/>
        </p:nvSpPr>
        <p:spPr>
          <a:xfrm>
            <a:off x="70751" y="4941286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Like in the previous sessions, whenever you collect more than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in a round the money will be added to your </a:t>
            </a:r>
            <a:r>
              <a:rPr lang="en-US" sz="2400" b="1" dirty="0"/>
              <a:t>Total Bonus Payment. </a:t>
            </a:r>
            <a:r>
              <a:rPr lang="en-US" sz="2400" dirty="0"/>
              <a:t>You will only find out your </a:t>
            </a:r>
            <a:r>
              <a:rPr lang="en-US" sz="2400" b="1" dirty="0"/>
              <a:t>Total Bonus Payment </a:t>
            </a:r>
            <a:r>
              <a:rPr lang="en-US" sz="2400" dirty="0"/>
              <a:t>at the end of the experiment.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897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24"/>
            <a:ext cx="10515600" cy="22898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Hint!</a:t>
            </a:r>
          </a:p>
          <a:p>
            <a:pPr marL="0" indent="0" algn="ctr">
              <a:buNone/>
            </a:pPr>
            <a:r>
              <a:rPr lang="en-US" sz="2400" dirty="0"/>
              <a:t>There is an </a:t>
            </a:r>
            <a:r>
              <a:rPr lang="en-US" sz="2400" b="1" dirty="0"/>
              <a:t>UNLIMITED</a:t>
            </a:r>
            <a:r>
              <a:rPr lang="en-US" sz="2400" dirty="0"/>
              <a:t> amount of money to collect in each round so the more you move around in the </a:t>
            </a:r>
            <a:r>
              <a:rPr lang="en-US" sz="2400" b="1" dirty="0"/>
              <a:t>correct area </a:t>
            </a:r>
            <a:r>
              <a:rPr lang="en-US" sz="2400" dirty="0"/>
              <a:t>the more money you will collect!!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8383" y="1970491"/>
            <a:ext cx="2981968" cy="30919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0443A8-C790-8F41-961F-A4C6E081D236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D6A3B-674D-4EB1-918F-002CAF5E5EAA}"/>
              </a:ext>
            </a:extLst>
          </p:cNvPr>
          <p:cNvSpPr txBox="1"/>
          <p:nvPr/>
        </p:nvSpPr>
        <p:spPr>
          <a:xfrm>
            <a:off x="0" y="5289659"/>
            <a:ext cx="1219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Use what you learned in the </a:t>
            </a:r>
            <a:r>
              <a:rPr lang="en-US" sz="2800" b="1" dirty="0">
                <a:solidFill>
                  <a:srgbClr val="FF0000"/>
                </a:solidFill>
              </a:rPr>
              <a:t>Previous Sessions </a:t>
            </a:r>
            <a:r>
              <a:rPr lang="en-US" sz="2800" dirty="0">
                <a:solidFill>
                  <a:srgbClr val="FF0000"/>
                </a:solidFill>
              </a:rPr>
              <a:t>to guide your search!</a:t>
            </a:r>
            <a:endParaRPr lang="en-US" sz="28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087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92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When you’re ready, place your right hand on the </a:t>
            </a:r>
            <a:r>
              <a:rPr lang="en-US" b="1" dirty="0"/>
              <a:t>arrow keys </a:t>
            </a:r>
            <a:r>
              <a:rPr lang="en-US" dirty="0"/>
              <a:t>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3055230" y="3092498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50972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0633A1B-2C7E-4589-A1DB-D278C850A745}"/>
              </a:ext>
            </a:extLst>
          </p:cNvPr>
          <p:cNvSpPr txBox="1"/>
          <p:nvPr/>
        </p:nvSpPr>
        <p:spPr>
          <a:xfrm>
            <a:off x="5307322" y="679523"/>
            <a:ext cx="157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Ready?</a:t>
            </a:r>
          </a:p>
        </p:txBody>
      </p:sp>
    </p:spTree>
    <p:extLst>
      <p:ext uri="{BB962C8B-B14F-4D97-AF65-F5344CB8AC3E}">
        <p14:creationId xmlns:p14="http://schemas.microsoft.com/office/powerpoint/2010/main" val="230827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7472"/>
            <a:ext cx="10515600" cy="2343056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/>
              <a:t>Great Work!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E8B83-7E5A-40E4-BE07-BDDEAAF38097}"/>
              </a:ext>
            </a:extLst>
          </p:cNvPr>
          <p:cNvSpPr txBox="1"/>
          <p:nvPr/>
        </p:nvSpPr>
        <p:spPr>
          <a:xfrm>
            <a:off x="2086484" y="4021706"/>
            <a:ext cx="801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Notify the Experimenter that you’ve completed this section</a:t>
            </a:r>
          </a:p>
        </p:txBody>
      </p:sp>
    </p:spTree>
    <p:extLst>
      <p:ext uri="{BB962C8B-B14F-4D97-AF65-F5344CB8AC3E}">
        <p14:creationId xmlns:p14="http://schemas.microsoft.com/office/powerpoint/2010/main" val="416922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1" y="965195"/>
            <a:ext cx="11926111" cy="20444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2400" dirty="0"/>
              <a:t>In this next section your will be placed into </a:t>
            </a:r>
            <a:r>
              <a:rPr lang="en-US" altLang="zh-CN" sz="2400" b="1" dirty="0"/>
              <a:t>several new variations </a:t>
            </a:r>
            <a:r>
              <a:rPr lang="en-US" altLang="zh-CN" sz="2400" dirty="0"/>
              <a:t>of the environments you have learned about</a:t>
            </a:r>
            <a:r>
              <a:rPr lang="en-US" sz="2400" dirty="0"/>
              <a:t>. Once in an environment you will have </a:t>
            </a:r>
            <a:r>
              <a:rPr lang="en-US" sz="2400" b="1" dirty="0"/>
              <a:t>1-minute</a:t>
            </a:r>
            <a:r>
              <a:rPr lang="en-US" sz="2400" dirty="0"/>
              <a:t> to </a:t>
            </a:r>
            <a:r>
              <a:rPr lang="en-US" sz="2400" b="1" dirty="0"/>
              <a:t>collect as much money as possible!!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9B7DF-CC2C-9344-8F1E-4820BF36D0B5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EB23E6-7245-433A-8E56-C24BA717D822}"/>
              </a:ext>
            </a:extLst>
          </p:cNvPr>
          <p:cNvSpPr txBox="1">
            <a:spLocks/>
          </p:cNvSpPr>
          <p:nvPr/>
        </p:nvSpPr>
        <p:spPr>
          <a:xfrm>
            <a:off x="132941" y="298317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3600" b="1" dirty="0"/>
              <a:t>Bonus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Pay: Environment Variations</a:t>
            </a:r>
            <a:endParaRPr lang="en-US" sz="3600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1E51FC29-E721-4A09-BAF0-6F4583799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125" y="3040343"/>
            <a:ext cx="1870348" cy="18703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1B4EB8-231C-4CDC-9CB4-23D1783581F6}"/>
              </a:ext>
            </a:extLst>
          </p:cNvPr>
          <p:cNvSpPr txBox="1"/>
          <p:nvPr/>
        </p:nvSpPr>
        <p:spPr>
          <a:xfrm>
            <a:off x="625116" y="4828339"/>
            <a:ext cx="2152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 Minute</a:t>
            </a:r>
          </a:p>
        </p:txBody>
      </p:sp>
      <p:pic>
        <p:nvPicPr>
          <p:cNvPr id="14" name="Graphic 13" descr="Coins">
            <a:extLst>
              <a:ext uri="{FF2B5EF4-FFF2-40B4-BE49-F238E27FC236}">
                <a16:creationId xmlns:a16="http://schemas.microsoft.com/office/drawing/2014/main" id="{99F62EEF-56BC-4D70-B937-C52380739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3972" y="3254508"/>
            <a:ext cx="1736954" cy="173695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F2BE418-9822-4DC8-81C1-505EDC4DE1D0}"/>
              </a:ext>
            </a:extLst>
          </p:cNvPr>
          <p:cNvGrpSpPr/>
          <p:nvPr/>
        </p:nvGrpSpPr>
        <p:grpSpPr>
          <a:xfrm>
            <a:off x="3886467" y="2822447"/>
            <a:ext cx="4675545" cy="2636513"/>
            <a:chOff x="6277563" y="3197028"/>
            <a:chExt cx="3407527" cy="192148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5BA15B3-51BD-4635-A541-1509D50AA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Blur radius="3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77563" y="3197028"/>
              <a:ext cx="3407527" cy="192148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4" name="Graphic 23" descr="Help">
              <a:extLst>
                <a:ext uri="{FF2B5EF4-FFF2-40B4-BE49-F238E27FC236}">
                  <a16:creationId xmlns:a16="http://schemas.microsoft.com/office/drawing/2014/main" id="{68E1ACC4-D152-4CF5-8DDF-AB5EE3C51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24126" y="370057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165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925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Session 3 Overview</vt:lpstr>
      <vt:lpstr>Session 3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Great Work!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3 Overview</dc:title>
  <dc:creator>Kyle Nealy</dc:creator>
  <cp:lastModifiedBy>Kyle Nealy</cp:lastModifiedBy>
  <cp:revision>14</cp:revision>
  <dcterms:created xsi:type="dcterms:W3CDTF">2020-06-13T14:26:54Z</dcterms:created>
  <dcterms:modified xsi:type="dcterms:W3CDTF">2020-06-13T20:48:14Z</dcterms:modified>
</cp:coreProperties>
</file>