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1" r:id="rId3"/>
    <p:sldId id="289" r:id="rId4"/>
    <p:sldId id="277" r:id="rId5"/>
    <p:sldId id="278" r:id="rId6"/>
    <p:sldId id="258" r:id="rId7"/>
    <p:sldId id="271" r:id="rId8"/>
    <p:sldId id="282" r:id="rId9"/>
    <p:sldId id="262" r:id="rId10"/>
    <p:sldId id="279" r:id="rId11"/>
    <p:sldId id="264" r:id="rId12"/>
    <p:sldId id="280" r:id="rId13"/>
    <p:sldId id="292" r:id="rId14"/>
    <p:sldId id="281" r:id="rId15"/>
    <p:sldId id="266" r:id="rId16"/>
    <p:sldId id="269" r:id="rId17"/>
    <p:sldId id="286" r:id="rId18"/>
    <p:sldId id="287" r:id="rId19"/>
    <p:sldId id="285" r:id="rId20"/>
    <p:sldId id="275" r:id="rId21"/>
    <p:sldId id="28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ED08"/>
    <a:srgbClr val="5C739C"/>
    <a:srgbClr val="FC0107"/>
    <a:srgbClr val="FD6666"/>
    <a:srgbClr val="4A59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72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Welcome to experiment!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43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experiment will take you </a:t>
            </a:r>
            <a:r>
              <a:rPr lang="en-US" b="1" dirty="0">
                <a:solidFill>
                  <a:srgbClr val="FF0000"/>
                </a:solidFill>
              </a:rPr>
              <a:t>1.5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2 hours</a:t>
            </a:r>
            <a:r>
              <a:rPr lang="en-US" dirty="0"/>
              <a:t>, including multiple breaks.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IMPORTANT before starting, make sure: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You will </a:t>
            </a:r>
            <a:r>
              <a:rPr lang="en-US" sz="2800" b="1" dirty="0">
                <a:solidFill>
                  <a:srgbClr val="FC0107"/>
                </a:solidFill>
              </a:rPr>
              <a:t>NOT</a:t>
            </a:r>
            <a:r>
              <a:rPr lang="en-US" sz="2800" dirty="0"/>
              <a:t> be distracted within the next </a:t>
            </a:r>
            <a:r>
              <a:rPr lang="en-US" sz="2800" b="1" dirty="0"/>
              <a:t>2 hours</a:t>
            </a:r>
            <a:endParaRPr lang="en-US" sz="28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Your </a:t>
            </a:r>
            <a:r>
              <a:rPr lang="en-US" sz="2800" b="1" dirty="0"/>
              <a:t>Speakers</a:t>
            </a:r>
            <a:r>
              <a:rPr lang="en-US" sz="2800" dirty="0"/>
              <a:t> or </a:t>
            </a:r>
            <a:r>
              <a:rPr lang="en-US" sz="2800" b="1" dirty="0"/>
              <a:t>Headphones</a:t>
            </a:r>
            <a:r>
              <a:rPr lang="en-US" sz="2800" dirty="0"/>
              <a:t> are working!</a:t>
            </a:r>
          </a:p>
          <a:p>
            <a:pPr marL="1371600" lvl="2" indent="-457200">
              <a:buFont typeface="+mj-lt"/>
              <a:buAutoNum type="arabicPeriod"/>
            </a:pPr>
            <a:endParaRPr lang="en-US" sz="2800" dirty="0"/>
          </a:p>
          <a:p>
            <a:pPr marL="0" indent="0" algn="ctr">
              <a:buNone/>
            </a:pPr>
            <a:r>
              <a:rPr lang="en-US" sz="3600" dirty="0"/>
              <a:t>Please enter your </a:t>
            </a:r>
            <a:r>
              <a:rPr lang="en-US" sz="3600" b="1" dirty="0"/>
              <a:t>Prolific ID </a:t>
            </a:r>
            <a:r>
              <a:rPr lang="en-US" sz="3600" dirty="0"/>
              <a:t>and press the </a:t>
            </a:r>
            <a:r>
              <a:rPr lang="en-US" sz="3600" i="1" dirty="0"/>
              <a:t>Start Experiment </a:t>
            </a:r>
            <a:r>
              <a:rPr lang="en-US" sz="3600" dirty="0"/>
              <a:t>button to begin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77679F-575D-4FB2-9E83-751E4377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80" y="2343345"/>
            <a:ext cx="6466565" cy="3609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5" y="107900"/>
            <a:ext cx="12027877" cy="3233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PRACTICE: </a:t>
            </a:r>
            <a:r>
              <a:rPr lang="en-US" sz="6000" dirty="0"/>
              <a:t>FINDING MONEY</a:t>
            </a:r>
          </a:p>
          <a:p>
            <a:pPr marL="0" indent="0" algn="ctr">
              <a:buNone/>
            </a:pPr>
            <a:r>
              <a:rPr lang="en-US" sz="2400" dirty="0"/>
              <a:t>Now you will practice finding money!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your 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Money </a:t>
            </a:r>
            <a:r>
              <a:rPr lang="en-US" altLang="zh-CN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Collected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04ED08"/>
                </a:solidFill>
              </a:rPr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round</a:t>
            </a:r>
            <a:r>
              <a:rPr lang="zh-CN" altLang="en-US" sz="2400" b="1" dirty="0"/>
              <a:t> </a:t>
            </a:r>
            <a:r>
              <a:rPr lang="en-US" sz="2400" dirty="0"/>
              <a:t>which you’ll see at the top of your screen. </a:t>
            </a:r>
          </a:p>
        </p:txBody>
      </p:sp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061C02B1-6CD4-48AE-A338-39EB8F52D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3690686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30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818" y="1302530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56589" y="4223435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$0.25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7FBE-DA42-44BB-BBEC-0A9E70175862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027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0" y="353063"/>
            <a:ext cx="11034619" cy="3075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Now that you know how to find money,  you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</a:rPr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FBDE6-389C-44C7-BAC9-BA859230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89" y="2944362"/>
            <a:ext cx="5223420" cy="2915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9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0" y="353063"/>
            <a:ext cx="11034619" cy="3075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 </a:t>
            </a:r>
            <a:r>
              <a:rPr lang="en-US" sz="3600" dirty="0"/>
              <a:t>MONEY COLLECTION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you’ve collected at the top of the screen!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21" y="3150362"/>
            <a:ext cx="3826042" cy="2144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651136" y="4222825"/>
            <a:ext cx="12708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B5BF4-F5B5-4C9B-8E00-6EC78501B8E0}"/>
              </a:ext>
            </a:extLst>
          </p:cNvPr>
          <p:cNvCxnSpPr>
            <a:cxnSpLocks/>
          </p:cNvCxnSpPr>
          <p:nvPr/>
        </p:nvCxnSpPr>
        <p:spPr>
          <a:xfrm>
            <a:off x="8786192" y="2121110"/>
            <a:ext cx="141356" cy="10292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76F53AE-728E-4F78-B827-73F0D1F6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27" y="3205344"/>
            <a:ext cx="3826042" cy="2135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104"/>
            <a:ext cx="12192000" cy="2410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PRACTICE:</a:t>
            </a:r>
            <a:r>
              <a:rPr lang="en-US" sz="3600" dirty="0"/>
              <a:t> MONEY COLLECTION ROUNDS</a:t>
            </a:r>
          </a:p>
          <a:p>
            <a:pPr marL="0" indent="0" algn="ctr">
              <a:buNone/>
            </a:pPr>
            <a:r>
              <a:rPr lang="en-US" sz="2400" dirty="0"/>
              <a:t>Before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  <a:p>
            <a:pPr marL="0" indent="0" algn="ctr">
              <a:buNone/>
            </a:pPr>
            <a:r>
              <a:rPr lang="en-US" sz="2400" dirty="0"/>
              <a:t>You will find out how much you collected on these rounds at the very end of the experiment!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B3995D-51BA-4077-9060-35F21CB65DFE}"/>
              </a:ext>
            </a:extLst>
          </p:cNvPr>
          <p:cNvGrpSpPr/>
          <p:nvPr/>
        </p:nvGrpSpPr>
        <p:grpSpPr>
          <a:xfrm>
            <a:off x="1879246" y="2820010"/>
            <a:ext cx="4924688" cy="1974142"/>
            <a:chOff x="1774659" y="4357276"/>
            <a:chExt cx="4924688" cy="19741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DCCA30-A3E7-46E5-8AF6-43AE8B9B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59" y="4357276"/>
              <a:ext cx="3525253" cy="19741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5ABE03-8D71-4EDE-A605-9B9B231A31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8486" y="5344346"/>
              <a:ext cx="127086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528177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On these rounds, use what you’ve learned from previous rounds 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04903" y="6162230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9F585-1936-4E02-B003-0788A370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08" y="2820010"/>
            <a:ext cx="3525253" cy="1959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45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28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717"/>
            <a:ext cx="10515600" cy="20449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COLLECT AS MUCH AS YOU CAN!!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round, so try to collect as much as possible!</a:t>
            </a:r>
            <a:r>
              <a:rPr lang="en-US" altLang="zh-CN" sz="2400" dirty="0"/>
              <a:t> </a:t>
            </a:r>
          </a:p>
          <a:p>
            <a:pPr marL="0" indent="0" algn="ctr">
              <a:buNone/>
            </a:pPr>
            <a:r>
              <a:rPr lang="en-US" altLang="zh-CN" sz="2400" b="1" dirty="0"/>
              <a:t>Remember!!</a:t>
            </a:r>
            <a:r>
              <a:rPr lang="en-US" altLang="zh-CN" sz="2400" dirty="0"/>
              <a:t> The better you do during these </a:t>
            </a:r>
            <a:r>
              <a:rPr lang="en-US" altLang="zh-CN" sz="2400" b="1" dirty="0"/>
              <a:t>PRACTICE </a:t>
            </a:r>
            <a:r>
              <a:rPr lang="en-US" altLang="zh-CN" sz="2400" dirty="0"/>
              <a:t>rounds, the better you will do in </a:t>
            </a:r>
            <a:r>
              <a:rPr lang="en-US" altLang="zh-CN" sz="2400" b="1" dirty="0"/>
              <a:t>BONUS PAY </a:t>
            </a:r>
            <a:r>
              <a:rPr lang="en-US" altLang="zh-CN" sz="2400" dirty="0"/>
              <a:t>section where you’ll get to keep all the money you collect!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88018" y="6154732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026" name="Picture 2" descr="Image result for practice">
            <a:extLst>
              <a:ext uri="{FF2B5EF4-FFF2-40B4-BE49-F238E27FC236}">
                <a16:creationId xmlns:a16="http://schemas.microsoft.com/office/drawing/2014/main" id="{062B155C-ED25-4874-AD39-6D6C3C42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30" y="2919025"/>
            <a:ext cx="5965123" cy="27673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3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911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PRACTICE </a:t>
            </a:r>
            <a:r>
              <a:rPr lang="en-US" sz="4400" dirty="0"/>
              <a:t>section!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3000" strike="sngStrike" dirty="0"/>
              <a:t>Practice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b="1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3000"/>
              <a:t>Finish Survey</a:t>
            </a:r>
            <a:endParaRPr lang="en-US" sz="3000" dirty="0"/>
          </a:p>
          <a:p>
            <a:pPr marL="3657600" lvl="8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move on to the </a:t>
            </a:r>
            <a:r>
              <a:rPr lang="en-US" b="1" dirty="0"/>
              <a:t>BONUS PAY </a:t>
            </a:r>
            <a:r>
              <a:rPr lang="en-US" dirty="0"/>
              <a:t>section where you’ll get to keep all the money you collect!! Feel free to take a quick break before moving on.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41" y="5835424"/>
            <a:ext cx="822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When you are ready, 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32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3011" y="2785961"/>
            <a:ext cx="5365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three slides below are for the version with threshold. You can ignore them for now.  </a:t>
            </a:r>
          </a:p>
        </p:txBody>
      </p:sp>
    </p:spTree>
    <p:extLst>
      <p:ext uri="{BB962C8B-B14F-4D97-AF65-F5344CB8AC3E}">
        <p14:creationId xmlns:p14="http://schemas.microsoft.com/office/powerpoint/2010/main" val="20614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Welcome to experiment!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experiment has </a:t>
            </a:r>
            <a:r>
              <a:rPr lang="en-US" b="1" dirty="0"/>
              <a:t>4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Practice – </a:t>
            </a:r>
            <a:r>
              <a:rPr lang="en-US" dirty="0"/>
              <a:t>Learn how to navigate in a virtual environment and collect money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Bonus Pay – </a:t>
            </a:r>
            <a:r>
              <a:rPr lang="en-US" dirty="0"/>
              <a:t>Collect as much money as possible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Find The Trophy – </a:t>
            </a:r>
            <a:r>
              <a:rPr lang="en-US" dirty="0"/>
              <a:t>Find the trophy as fast as possible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Finish Survey – </a:t>
            </a:r>
            <a:r>
              <a:rPr lang="en-US" dirty="0"/>
              <a:t>Complete the remainder of Google Survey. 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money you collect during the </a:t>
            </a:r>
            <a:r>
              <a:rPr lang="en-US" b="1" dirty="0">
                <a:solidFill>
                  <a:srgbClr val="FF0000"/>
                </a:solidFill>
              </a:rPr>
              <a:t>Bonus Pay </a:t>
            </a:r>
            <a:r>
              <a:rPr lang="en-US" dirty="0">
                <a:solidFill>
                  <a:srgbClr val="FF0000"/>
                </a:solidFill>
              </a:rPr>
              <a:t>section will be counted towards your bonus payment! To earn the most bonus pay, make sure to follow each instruction carefully.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126"/>
            <a:ext cx="10515600" cy="2044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BONUS PAYMENT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 You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collect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XXX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out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of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 </a:t>
            </a:r>
            <a:r>
              <a:rPr lang="en-US" altLang="zh-CN" sz="2400" dirty="0"/>
              <a:t>rounds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proceed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next</a:t>
            </a:r>
            <a:r>
              <a:rPr lang="zh-CN" altLang="en-US" sz="2400" dirty="0"/>
              <a:t> </a:t>
            </a:r>
            <a:r>
              <a:rPr lang="en-US" altLang="zh-CN" sz="2400" dirty="0"/>
              <a:t>phase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experiment.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money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sz="2400" dirty="0"/>
              <a:t>collect you will receive as a </a:t>
            </a:r>
            <a:r>
              <a:rPr lang="en-US" sz="2400" b="1" dirty="0">
                <a:solidFill>
                  <a:schemeClr val="accent6"/>
                </a:solidFill>
              </a:rPr>
              <a:t>BONUS PAYMENT </a:t>
            </a:r>
            <a:r>
              <a:rPr lang="en-US" sz="2400" dirty="0"/>
              <a:t>at the end of the experiment! So try to collect as much as possible on each round! 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8667" y="2402052"/>
            <a:ext cx="4190512" cy="4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1221920" y="4413565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You reached the threshold!</a:t>
            </a:r>
          </a:p>
          <a:p>
            <a:pPr marL="0" indent="0" algn="ctr">
              <a:buNone/>
            </a:pPr>
            <a:endParaRPr lang="en-CA" sz="3200" dirty="0"/>
          </a:p>
          <a:p>
            <a:pPr marL="0" indent="0" algn="ctr">
              <a:buNone/>
            </a:pPr>
            <a:r>
              <a:rPr lang="en-CA" sz="3200" dirty="0"/>
              <a:t>Please notify the Experimenter.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76FC21-FCE5-A746-8D47-5803E2AD7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7"/>
          <a:stretch/>
        </p:blipFill>
        <p:spPr>
          <a:xfrm>
            <a:off x="3285089" y="0"/>
            <a:ext cx="6114943" cy="4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09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3EF7AB-6B09-DC45-A1DD-430C8E156651}"/>
              </a:ext>
            </a:extLst>
          </p:cNvPr>
          <p:cNvSpPr txBox="1">
            <a:spLocks/>
          </p:cNvSpPr>
          <p:nvPr/>
        </p:nvSpPr>
        <p:spPr>
          <a:xfrm>
            <a:off x="1135380" y="4017546"/>
            <a:ext cx="10515600" cy="204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3200" dirty="0"/>
              <a:t>Unfortunately, you didn't reach threshold.</a:t>
            </a:r>
          </a:p>
          <a:p>
            <a:pPr marL="0" indent="0" algn="ctr">
              <a:buNone/>
            </a:pPr>
            <a:endParaRPr lang="en-CA" sz="3200" dirty="0"/>
          </a:p>
          <a:p>
            <a:pPr marL="0" indent="0" algn="ctr">
              <a:buNone/>
            </a:pPr>
            <a:r>
              <a:rPr lang="en-CA" sz="3200" dirty="0"/>
              <a:t>Please notify the Experimenter.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27832-B2F1-B64B-B91D-FA0F0D8E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00" b="90900" l="9100" r="90700">
                        <a14:foregroundMark x1="61600" y1="10100" x2="46200" y2="9100"/>
                        <a14:foregroundMark x1="46200" y1="9100" x2="39800" y2="10100"/>
                        <a14:foregroundMark x1="9100" y1="62400" x2="10300" y2="47100"/>
                        <a14:foregroundMark x1="10300" y1="47100" x2="12300" y2="42900"/>
                        <a14:foregroundMark x1="63800" y1="89600" x2="41400" y2="90900"/>
                        <a14:foregroundMark x1="41400" y1="90900" x2="41400" y2="90900"/>
                        <a14:foregroundMark x1="87500" y1="37600" x2="90700" y2="51400"/>
                        <a14:foregroundMark x1="90700" y1="51400" x2="90700" y2="55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8680" y="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1: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643"/>
            <a:ext cx="10515600" cy="3609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learn how to navigate a virtual environment and how to find money within it.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better you do in this </a:t>
            </a:r>
            <a:r>
              <a:rPr lang="en-US" b="1" dirty="0"/>
              <a:t>Practice Section</a:t>
            </a:r>
            <a:r>
              <a:rPr lang="en-US" dirty="0"/>
              <a:t>, the more you will be able to collect in the </a:t>
            </a:r>
            <a:r>
              <a:rPr lang="en-US" b="1" dirty="0"/>
              <a:t>Bonus Pay Section</a:t>
            </a:r>
            <a:r>
              <a:rPr lang="en-US"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011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DC18-37CA-4DD6-9BB9-6160ED6E9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374"/>
            <a:ext cx="12192000" cy="942743"/>
          </a:xfrm>
        </p:spPr>
        <p:txBody>
          <a:bodyPr>
            <a:normAutofit/>
          </a:bodyPr>
          <a:lstStyle/>
          <a:p>
            <a:r>
              <a:rPr lang="en-US" b="1" dirty="0"/>
              <a:t>Practice</a:t>
            </a:r>
            <a:r>
              <a:rPr lang="en-US" dirty="0"/>
              <a:t>: Exploring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1234222"/>
            <a:ext cx="12063046" cy="1854923"/>
          </a:xfrm>
        </p:spPr>
        <p:txBody>
          <a:bodyPr>
            <a:normAutofit/>
          </a:bodyPr>
          <a:lstStyle/>
          <a:p>
            <a:r>
              <a:rPr lang="en-US" dirty="0"/>
              <a:t>Before looking for money, you will have the opportunity to explore the environment. On each </a:t>
            </a:r>
            <a:r>
              <a:rPr lang="en-US" b="1" dirty="0"/>
              <a:t>Explore Round </a:t>
            </a:r>
            <a:r>
              <a:rPr lang="en-US" dirty="0"/>
              <a:t>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 (left bottom) and then you will be placed into the environment at a random location (right bottom). There is </a:t>
            </a:r>
            <a:r>
              <a:rPr lang="en-US" b="1" dirty="0"/>
              <a:t>no money to collect </a:t>
            </a:r>
            <a:r>
              <a:rPr lang="en-US" dirty="0"/>
              <a:t>in these rounds, so just move around and learn as much as you can about the environment.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D48F06-E14D-4350-B98E-445ACC805355}"/>
              </a:ext>
            </a:extLst>
          </p:cNvPr>
          <p:cNvGrpSpPr/>
          <p:nvPr/>
        </p:nvGrpSpPr>
        <p:grpSpPr>
          <a:xfrm>
            <a:off x="988004" y="3361196"/>
            <a:ext cx="5873392" cy="2474630"/>
            <a:chOff x="1067783" y="3361196"/>
            <a:chExt cx="5873392" cy="24746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B536E-F9C7-43F4-B688-B8A2BCAB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783" y="3361196"/>
              <a:ext cx="4421729" cy="247463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ABC167-0C82-48A6-85F1-D387E81DD564}"/>
                </a:ext>
              </a:extLst>
            </p:cNvPr>
            <p:cNvCxnSpPr>
              <a:cxnSpLocks/>
            </p:cNvCxnSpPr>
            <p:nvPr/>
          </p:nvCxnSpPr>
          <p:spPr>
            <a:xfrm>
              <a:off x="5568640" y="4598511"/>
              <a:ext cx="137253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646140" y="610787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CD27A-81E9-4776-9ACA-8E3C831C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24" y="3361195"/>
            <a:ext cx="4418982" cy="2474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99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To move around the environment, you can </a:t>
            </a:r>
            <a:r>
              <a:rPr lang="en-US" b="1" dirty="0">
                <a:solidFill>
                  <a:srgbClr val="FC0107"/>
                </a:solidFill>
              </a:rPr>
              <a:t>ONLY</a:t>
            </a:r>
            <a:r>
              <a:rPr lang="en-US" dirty="0"/>
              <a:t>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61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69FCC8-4428-48D8-8EBF-41B1CF03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4" y="1938196"/>
            <a:ext cx="4591050" cy="2573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C9B9-EB28-4B64-8460-7E63C35A0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24"/>
            <a:ext cx="10515600" cy="2044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TOP-DOWN VIEW</a:t>
            </a:r>
          </a:p>
          <a:p>
            <a:pPr marL="0" indent="0" algn="ctr">
              <a:buNone/>
            </a:pPr>
            <a:r>
              <a:rPr lang="en-US" sz="2400" dirty="0"/>
              <a:t>While exploring the environment, you will be asked periodically to locate where you were from a top-down viewpoint like the picture below.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7213-E306-4CF8-8B22-6B22CD5585CB}"/>
              </a:ext>
            </a:extLst>
          </p:cNvPr>
          <p:cNvSpPr txBox="1"/>
          <p:nvPr/>
        </p:nvSpPr>
        <p:spPr>
          <a:xfrm>
            <a:off x="565596" y="4652889"/>
            <a:ext cx="1142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in the middle shows the direction that you’re facing, and the controls are the same as the 3D environment. Move the </a:t>
            </a:r>
            <a:r>
              <a:rPr lang="en-US" sz="2400" b="1" dirty="0">
                <a:solidFill>
                  <a:srgbClr val="4A5957"/>
                </a:solidFill>
              </a:rPr>
              <a:t>grey triangle </a:t>
            </a:r>
            <a:r>
              <a:rPr lang="en-US" sz="2400" dirty="0"/>
              <a:t>to the last position you were in, in the 3D environment, and then press the </a:t>
            </a:r>
            <a:r>
              <a:rPr lang="en-US" sz="2400" b="1" dirty="0"/>
              <a:t>Spacebar</a:t>
            </a:r>
            <a:r>
              <a:rPr lang="en-US" sz="2400" dirty="0"/>
              <a:t>. This might be difficult at first, but you will get better at it each time!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04903" y="626425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2D7575-5FCB-49D0-B849-0440FAE5319B}"/>
              </a:ext>
            </a:extLst>
          </p:cNvPr>
          <p:cNvCxnSpPr>
            <a:cxnSpLocks/>
          </p:cNvCxnSpPr>
          <p:nvPr/>
        </p:nvCxnSpPr>
        <p:spPr>
          <a:xfrm flipV="1">
            <a:off x="2098261" y="3224948"/>
            <a:ext cx="4092989" cy="1514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2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97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3824624" y="565654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Press Spacebar to continue </a:t>
            </a:r>
            <a:r>
              <a:rPr lang="mr-IN" sz="2400" b="1" dirty="0"/>
              <a:t>…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0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1026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Welcome to experiment!</vt:lpstr>
      <vt:lpstr>Welcome to experiment!</vt:lpstr>
      <vt:lpstr>Section 1: Practice!</vt:lpstr>
      <vt:lpstr>Practice: Exploring the Environment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Kyle Nealy</cp:lastModifiedBy>
  <cp:revision>128</cp:revision>
  <dcterms:created xsi:type="dcterms:W3CDTF">2020-01-09T14:24:19Z</dcterms:created>
  <dcterms:modified xsi:type="dcterms:W3CDTF">2020-03-26T19:24:05Z</dcterms:modified>
</cp:coreProperties>
</file>