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0D637-EA9F-467C-AFA9-9D662C5423F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286E0E-1153-424D-98D1-DCC30681E379}">
      <dgm:prSet/>
      <dgm:spPr/>
      <dgm:t>
        <a:bodyPr/>
        <a:lstStyle/>
        <a:p>
          <a:r>
            <a:rPr lang="pt-BR" b="0" i="0"/>
            <a:t>A linguagem culta enfatiza a correção gramatical e o uso de palavras precisas para expressar pensamentos de maneira clara e formal.</a:t>
          </a:r>
          <a:endParaRPr lang="en-US"/>
        </a:p>
      </dgm:t>
    </dgm:pt>
    <dgm:pt modelId="{D082CA0A-AE88-470B-B19C-0B44FC899238}" type="parTrans" cxnId="{DD0E600F-F473-492B-881C-4D69015F0621}">
      <dgm:prSet/>
      <dgm:spPr/>
      <dgm:t>
        <a:bodyPr/>
        <a:lstStyle/>
        <a:p>
          <a:endParaRPr lang="en-US"/>
        </a:p>
      </dgm:t>
    </dgm:pt>
    <dgm:pt modelId="{3C70D744-6FE4-4301-A290-0C0FD75C9055}" type="sibTrans" cxnId="{DD0E600F-F473-492B-881C-4D69015F0621}">
      <dgm:prSet/>
      <dgm:spPr/>
      <dgm:t>
        <a:bodyPr/>
        <a:lstStyle/>
        <a:p>
          <a:endParaRPr lang="en-US"/>
        </a:p>
      </dgm:t>
    </dgm:pt>
    <dgm:pt modelId="{238B5E00-A726-4E31-92FA-AA0622F8E4E4}">
      <dgm:prSet/>
      <dgm:spPr/>
      <dgm:t>
        <a:bodyPr/>
        <a:lstStyle/>
        <a:p>
          <a:r>
            <a:rPr lang="pt-BR" b="0" i="0"/>
            <a:t>A linguagem técnica prioriza a terminologia técnica e específica de uma área de conhecimento, sendo indispensável em contextos científicos e profissionais especializados.</a:t>
          </a:r>
          <a:endParaRPr lang="en-US"/>
        </a:p>
      </dgm:t>
    </dgm:pt>
    <dgm:pt modelId="{21A09504-99DD-4B93-9FB6-D724459EE349}" type="parTrans" cxnId="{6C6FD352-12A6-45AA-A777-44121D451A11}">
      <dgm:prSet/>
      <dgm:spPr/>
      <dgm:t>
        <a:bodyPr/>
        <a:lstStyle/>
        <a:p>
          <a:endParaRPr lang="en-US"/>
        </a:p>
      </dgm:t>
    </dgm:pt>
    <dgm:pt modelId="{6ABB30A6-1CD3-4248-AE52-A0EB29EECE8C}" type="sibTrans" cxnId="{6C6FD352-12A6-45AA-A777-44121D451A11}">
      <dgm:prSet/>
      <dgm:spPr/>
      <dgm:t>
        <a:bodyPr/>
        <a:lstStyle/>
        <a:p>
          <a:endParaRPr lang="en-US"/>
        </a:p>
      </dgm:t>
    </dgm:pt>
    <dgm:pt modelId="{B42937B1-C78C-4F2A-A3CF-0B8BD58A6EE1}">
      <dgm:prSet/>
      <dgm:spPr/>
      <dgm:t>
        <a:bodyPr/>
        <a:lstStyle/>
        <a:p>
          <a:r>
            <a:rPr lang="pt-BR" b="0" i="0"/>
            <a:t>O jargão é repleto de termos, gírias e expressões próprias de um grupo social ou profissional, servindo como um código de identificação para os membros desse grupo.</a:t>
          </a:r>
          <a:endParaRPr lang="en-US"/>
        </a:p>
      </dgm:t>
    </dgm:pt>
    <dgm:pt modelId="{AC966D24-A4C8-4598-A5D8-20E41D31FA2F}" type="parTrans" cxnId="{DA6C4719-F6B6-4458-B8BA-98D2E5933804}">
      <dgm:prSet/>
      <dgm:spPr/>
      <dgm:t>
        <a:bodyPr/>
        <a:lstStyle/>
        <a:p>
          <a:endParaRPr lang="en-US"/>
        </a:p>
      </dgm:t>
    </dgm:pt>
    <dgm:pt modelId="{F843B2FC-95C4-42BA-8A49-776073BD7640}" type="sibTrans" cxnId="{DA6C4719-F6B6-4458-B8BA-98D2E5933804}">
      <dgm:prSet/>
      <dgm:spPr/>
      <dgm:t>
        <a:bodyPr/>
        <a:lstStyle/>
        <a:p>
          <a:endParaRPr lang="en-US"/>
        </a:p>
      </dgm:t>
    </dgm:pt>
    <dgm:pt modelId="{49642625-DB7C-413A-B8E7-E1375BF92333}" type="pres">
      <dgm:prSet presAssocID="{F820D637-EA9F-467C-AFA9-9D662C5423FF}" presName="outerComposite" presStyleCnt="0">
        <dgm:presLayoutVars>
          <dgm:chMax val="5"/>
          <dgm:dir/>
          <dgm:resizeHandles val="exact"/>
        </dgm:presLayoutVars>
      </dgm:prSet>
      <dgm:spPr/>
    </dgm:pt>
    <dgm:pt modelId="{910F8DFD-F548-43E8-A027-548440C10E5F}" type="pres">
      <dgm:prSet presAssocID="{F820D637-EA9F-467C-AFA9-9D662C5423FF}" presName="dummyMaxCanvas" presStyleCnt="0">
        <dgm:presLayoutVars/>
      </dgm:prSet>
      <dgm:spPr/>
    </dgm:pt>
    <dgm:pt modelId="{0335C4BB-F5D1-481C-8204-6DCD62571A33}" type="pres">
      <dgm:prSet presAssocID="{F820D637-EA9F-467C-AFA9-9D662C5423FF}" presName="ThreeNodes_1" presStyleLbl="node1" presStyleIdx="0" presStyleCnt="3">
        <dgm:presLayoutVars>
          <dgm:bulletEnabled val="1"/>
        </dgm:presLayoutVars>
      </dgm:prSet>
      <dgm:spPr/>
    </dgm:pt>
    <dgm:pt modelId="{BAD907A9-600E-49E4-91BE-C5E11F24F082}" type="pres">
      <dgm:prSet presAssocID="{F820D637-EA9F-467C-AFA9-9D662C5423FF}" presName="ThreeNodes_2" presStyleLbl="node1" presStyleIdx="1" presStyleCnt="3">
        <dgm:presLayoutVars>
          <dgm:bulletEnabled val="1"/>
        </dgm:presLayoutVars>
      </dgm:prSet>
      <dgm:spPr/>
    </dgm:pt>
    <dgm:pt modelId="{48A533B1-C519-4FC7-8403-4945BAE6CD92}" type="pres">
      <dgm:prSet presAssocID="{F820D637-EA9F-467C-AFA9-9D662C5423FF}" presName="ThreeNodes_3" presStyleLbl="node1" presStyleIdx="2" presStyleCnt="3">
        <dgm:presLayoutVars>
          <dgm:bulletEnabled val="1"/>
        </dgm:presLayoutVars>
      </dgm:prSet>
      <dgm:spPr/>
    </dgm:pt>
    <dgm:pt modelId="{21B96EA8-55FF-42EE-8D3E-B63FF2ED3227}" type="pres">
      <dgm:prSet presAssocID="{F820D637-EA9F-467C-AFA9-9D662C5423FF}" presName="ThreeConn_1-2" presStyleLbl="fgAccFollowNode1" presStyleIdx="0" presStyleCnt="2">
        <dgm:presLayoutVars>
          <dgm:bulletEnabled val="1"/>
        </dgm:presLayoutVars>
      </dgm:prSet>
      <dgm:spPr/>
    </dgm:pt>
    <dgm:pt modelId="{0AC6A758-22AB-4E5C-A28A-4D2ACFB0A944}" type="pres">
      <dgm:prSet presAssocID="{F820D637-EA9F-467C-AFA9-9D662C5423FF}" presName="ThreeConn_2-3" presStyleLbl="fgAccFollowNode1" presStyleIdx="1" presStyleCnt="2">
        <dgm:presLayoutVars>
          <dgm:bulletEnabled val="1"/>
        </dgm:presLayoutVars>
      </dgm:prSet>
      <dgm:spPr/>
    </dgm:pt>
    <dgm:pt modelId="{72B68FFF-2CCC-4EC4-922D-B126B97CCEC3}" type="pres">
      <dgm:prSet presAssocID="{F820D637-EA9F-467C-AFA9-9D662C5423FF}" presName="ThreeNodes_1_text" presStyleLbl="node1" presStyleIdx="2" presStyleCnt="3">
        <dgm:presLayoutVars>
          <dgm:bulletEnabled val="1"/>
        </dgm:presLayoutVars>
      </dgm:prSet>
      <dgm:spPr/>
    </dgm:pt>
    <dgm:pt modelId="{ACCBECFA-0E8D-44FD-B054-F526BF0653A5}" type="pres">
      <dgm:prSet presAssocID="{F820D637-EA9F-467C-AFA9-9D662C5423FF}" presName="ThreeNodes_2_text" presStyleLbl="node1" presStyleIdx="2" presStyleCnt="3">
        <dgm:presLayoutVars>
          <dgm:bulletEnabled val="1"/>
        </dgm:presLayoutVars>
      </dgm:prSet>
      <dgm:spPr/>
    </dgm:pt>
    <dgm:pt modelId="{11EE6877-3481-48D4-A51A-34745D6EE140}" type="pres">
      <dgm:prSet presAssocID="{F820D637-EA9F-467C-AFA9-9D662C5423F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D0E600F-F473-492B-881C-4D69015F0621}" srcId="{F820D637-EA9F-467C-AFA9-9D662C5423FF}" destId="{C6286E0E-1153-424D-98D1-DCC30681E379}" srcOrd="0" destOrd="0" parTransId="{D082CA0A-AE88-470B-B19C-0B44FC899238}" sibTransId="{3C70D744-6FE4-4301-A290-0C0FD75C9055}"/>
    <dgm:cxn modelId="{7755F517-6197-4958-8A2C-EB7A859170C4}" type="presOf" srcId="{C6286E0E-1153-424D-98D1-DCC30681E379}" destId="{72B68FFF-2CCC-4EC4-922D-B126B97CCEC3}" srcOrd="1" destOrd="0" presId="urn:microsoft.com/office/officeart/2005/8/layout/vProcess5"/>
    <dgm:cxn modelId="{DA6C4719-F6B6-4458-B8BA-98D2E5933804}" srcId="{F820D637-EA9F-467C-AFA9-9D662C5423FF}" destId="{B42937B1-C78C-4F2A-A3CF-0B8BD58A6EE1}" srcOrd="2" destOrd="0" parTransId="{AC966D24-A4C8-4598-A5D8-20E41D31FA2F}" sibTransId="{F843B2FC-95C4-42BA-8A49-776073BD7640}"/>
    <dgm:cxn modelId="{0030992B-9C52-4128-BBD5-535A58C5061A}" type="presOf" srcId="{238B5E00-A726-4E31-92FA-AA0622F8E4E4}" destId="{ACCBECFA-0E8D-44FD-B054-F526BF0653A5}" srcOrd="1" destOrd="0" presId="urn:microsoft.com/office/officeart/2005/8/layout/vProcess5"/>
    <dgm:cxn modelId="{0A3ED52B-83E6-4410-98B7-AB3CA484E22A}" type="presOf" srcId="{C6286E0E-1153-424D-98D1-DCC30681E379}" destId="{0335C4BB-F5D1-481C-8204-6DCD62571A33}" srcOrd="0" destOrd="0" presId="urn:microsoft.com/office/officeart/2005/8/layout/vProcess5"/>
    <dgm:cxn modelId="{4E637A40-F07A-4CA2-9438-22114A815725}" type="presOf" srcId="{238B5E00-A726-4E31-92FA-AA0622F8E4E4}" destId="{BAD907A9-600E-49E4-91BE-C5E11F24F082}" srcOrd="0" destOrd="0" presId="urn:microsoft.com/office/officeart/2005/8/layout/vProcess5"/>
    <dgm:cxn modelId="{9FB7F76E-32BE-42DA-AD4A-C6909EB499D9}" type="presOf" srcId="{B42937B1-C78C-4F2A-A3CF-0B8BD58A6EE1}" destId="{48A533B1-C519-4FC7-8403-4945BAE6CD92}" srcOrd="0" destOrd="0" presId="urn:microsoft.com/office/officeart/2005/8/layout/vProcess5"/>
    <dgm:cxn modelId="{6C6FD352-12A6-45AA-A777-44121D451A11}" srcId="{F820D637-EA9F-467C-AFA9-9D662C5423FF}" destId="{238B5E00-A726-4E31-92FA-AA0622F8E4E4}" srcOrd="1" destOrd="0" parTransId="{21A09504-99DD-4B93-9FB6-D724459EE349}" sibTransId="{6ABB30A6-1CD3-4248-AE52-A0EB29EECE8C}"/>
    <dgm:cxn modelId="{10D66456-0925-40AD-9F1A-B0DD07C431F1}" type="presOf" srcId="{6ABB30A6-1CD3-4248-AE52-A0EB29EECE8C}" destId="{0AC6A758-22AB-4E5C-A28A-4D2ACFB0A944}" srcOrd="0" destOrd="0" presId="urn:microsoft.com/office/officeart/2005/8/layout/vProcess5"/>
    <dgm:cxn modelId="{1792478A-73EB-4CC5-ABB0-F07AD70EEED2}" type="presOf" srcId="{F820D637-EA9F-467C-AFA9-9D662C5423FF}" destId="{49642625-DB7C-413A-B8E7-E1375BF92333}" srcOrd="0" destOrd="0" presId="urn:microsoft.com/office/officeart/2005/8/layout/vProcess5"/>
    <dgm:cxn modelId="{C5D6EBA1-10E2-41CC-940D-94FA1A60FD37}" type="presOf" srcId="{3C70D744-6FE4-4301-A290-0C0FD75C9055}" destId="{21B96EA8-55FF-42EE-8D3E-B63FF2ED3227}" srcOrd="0" destOrd="0" presId="urn:microsoft.com/office/officeart/2005/8/layout/vProcess5"/>
    <dgm:cxn modelId="{6B5328D8-1FE9-49AB-B04D-1CFAD0B7F30A}" type="presOf" srcId="{B42937B1-C78C-4F2A-A3CF-0B8BD58A6EE1}" destId="{11EE6877-3481-48D4-A51A-34745D6EE140}" srcOrd="1" destOrd="0" presId="urn:microsoft.com/office/officeart/2005/8/layout/vProcess5"/>
    <dgm:cxn modelId="{4D8EE269-9120-4F5B-9787-0F4B22952C77}" type="presParOf" srcId="{49642625-DB7C-413A-B8E7-E1375BF92333}" destId="{910F8DFD-F548-43E8-A027-548440C10E5F}" srcOrd="0" destOrd="0" presId="urn:microsoft.com/office/officeart/2005/8/layout/vProcess5"/>
    <dgm:cxn modelId="{5F285403-0115-404D-A523-895C7396A66E}" type="presParOf" srcId="{49642625-DB7C-413A-B8E7-E1375BF92333}" destId="{0335C4BB-F5D1-481C-8204-6DCD62571A33}" srcOrd="1" destOrd="0" presId="urn:microsoft.com/office/officeart/2005/8/layout/vProcess5"/>
    <dgm:cxn modelId="{8870582E-0326-418E-97CD-E8A2A46F19A0}" type="presParOf" srcId="{49642625-DB7C-413A-B8E7-E1375BF92333}" destId="{BAD907A9-600E-49E4-91BE-C5E11F24F082}" srcOrd="2" destOrd="0" presId="urn:microsoft.com/office/officeart/2005/8/layout/vProcess5"/>
    <dgm:cxn modelId="{76693A53-5B0C-484F-9617-CA9724FD27CF}" type="presParOf" srcId="{49642625-DB7C-413A-B8E7-E1375BF92333}" destId="{48A533B1-C519-4FC7-8403-4945BAE6CD92}" srcOrd="3" destOrd="0" presId="urn:microsoft.com/office/officeart/2005/8/layout/vProcess5"/>
    <dgm:cxn modelId="{B7F6DBB8-C12B-4A33-890B-F2B07204EC5F}" type="presParOf" srcId="{49642625-DB7C-413A-B8E7-E1375BF92333}" destId="{21B96EA8-55FF-42EE-8D3E-B63FF2ED3227}" srcOrd="4" destOrd="0" presId="urn:microsoft.com/office/officeart/2005/8/layout/vProcess5"/>
    <dgm:cxn modelId="{AA79146F-7927-46F0-BACB-859430C1E125}" type="presParOf" srcId="{49642625-DB7C-413A-B8E7-E1375BF92333}" destId="{0AC6A758-22AB-4E5C-A28A-4D2ACFB0A944}" srcOrd="5" destOrd="0" presId="urn:microsoft.com/office/officeart/2005/8/layout/vProcess5"/>
    <dgm:cxn modelId="{85F77469-0357-42FF-B32D-EB677AA4B247}" type="presParOf" srcId="{49642625-DB7C-413A-B8E7-E1375BF92333}" destId="{72B68FFF-2CCC-4EC4-922D-B126B97CCEC3}" srcOrd="6" destOrd="0" presId="urn:microsoft.com/office/officeart/2005/8/layout/vProcess5"/>
    <dgm:cxn modelId="{115EA176-3A83-4487-9530-FC8D33248CE5}" type="presParOf" srcId="{49642625-DB7C-413A-B8E7-E1375BF92333}" destId="{ACCBECFA-0E8D-44FD-B054-F526BF0653A5}" srcOrd="7" destOrd="0" presId="urn:microsoft.com/office/officeart/2005/8/layout/vProcess5"/>
    <dgm:cxn modelId="{048AFEEC-A986-45E4-A500-D6827BF1F465}" type="presParOf" srcId="{49642625-DB7C-413A-B8E7-E1375BF92333}" destId="{11EE6877-3481-48D4-A51A-34745D6EE14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5C4BB-F5D1-481C-8204-6DCD62571A33}">
      <dsp:nvSpPr>
        <dsp:cNvPr id="0" name=""/>
        <dsp:cNvSpPr/>
      </dsp:nvSpPr>
      <dsp:spPr>
        <a:xfrm>
          <a:off x="0" y="0"/>
          <a:ext cx="9391650" cy="11704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A linguagem culta enfatiza a correção gramatical e o uso de palavras precisas para expressar pensamentos de maneira clara e formal.</a:t>
          </a:r>
          <a:endParaRPr lang="en-US" sz="2000" kern="1200"/>
        </a:p>
      </dsp:txBody>
      <dsp:txXfrm>
        <a:off x="34283" y="34283"/>
        <a:ext cx="8128597" cy="1101925"/>
      </dsp:txXfrm>
    </dsp:sp>
    <dsp:sp modelId="{BAD907A9-600E-49E4-91BE-C5E11F24F082}">
      <dsp:nvSpPr>
        <dsp:cNvPr id="0" name=""/>
        <dsp:cNvSpPr/>
      </dsp:nvSpPr>
      <dsp:spPr>
        <a:xfrm>
          <a:off x="828674" y="1365573"/>
          <a:ext cx="9391650" cy="1170491"/>
        </a:xfrm>
        <a:prstGeom prst="roundRect">
          <a:avLst>
            <a:gd name="adj" fmla="val 10000"/>
          </a:avLst>
        </a:prstGeom>
        <a:solidFill>
          <a:schemeClr val="accent2">
            <a:hueOff val="-743143"/>
            <a:satOff val="-3996"/>
            <a:lumOff val="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A linguagem técnica prioriza a terminologia técnica e específica de uma área de conhecimento, sendo indispensável em contextos científicos e profissionais especializados.</a:t>
          </a:r>
          <a:endParaRPr lang="en-US" sz="2000" kern="1200"/>
        </a:p>
      </dsp:txBody>
      <dsp:txXfrm>
        <a:off x="862957" y="1399856"/>
        <a:ext cx="7733589" cy="1101925"/>
      </dsp:txXfrm>
    </dsp:sp>
    <dsp:sp modelId="{48A533B1-C519-4FC7-8403-4945BAE6CD92}">
      <dsp:nvSpPr>
        <dsp:cNvPr id="0" name=""/>
        <dsp:cNvSpPr/>
      </dsp:nvSpPr>
      <dsp:spPr>
        <a:xfrm>
          <a:off x="1657349" y="2731146"/>
          <a:ext cx="9391650" cy="1170491"/>
        </a:xfrm>
        <a:prstGeom prst="roundRect">
          <a:avLst>
            <a:gd name="adj" fmla="val 10000"/>
          </a:avLst>
        </a:prstGeom>
        <a:solidFill>
          <a:schemeClr val="accent2">
            <a:hueOff val="-1486285"/>
            <a:satOff val="-7992"/>
            <a:lumOff val="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O jargão é repleto de termos, gírias e expressões próprias de um grupo social ou profissional, servindo como um código de identificação para os membros desse grupo.</a:t>
          </a:r>
          <a:endParaRPr lang="en-US" sz="2000" kern="1200"/>
        </a:p>
      </dsp:txBody>
      <dsp:txXfrm>
        <a:off x="1691632" y="2765429"/>
        <a:ext cx="7733589" cy="1101925"/>
      </dsp:txXfrm>
    </dsp:sp>
    <dsp:sp modelId="{21B96EA8-55FF-42EE-8D3E-B63FF2ED3227}">
      <dsp:nvSpPr>
        <dsp:cNvPr id="0" name=""/>
        <dsp:cNvSpPr/>
      </dsp:nvSpPr>
      <dsp:spPr>
        <a:xfrm>
          <a:off x="8630830" y="887622"/>
          <a:ext cx="760819" cy="760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02014" y="887622"/>
        <a:ext cx="418451" cy="572516"/>
      </dsp:txXfrm>
    </dsp:sp>
    <dsp:sp modelId="{0AC6A758-22AB-4E5C-A28A-4D2ACFB0A944}">
      <dsp:nvSpPr>
        <dsp:cNvPr id="0" name=""/>
        <dsp:cNvSpPr/>
      </dsp:nvSpPr>
      <dsp:spPr>
        <a:xfrm>
          <a:off x="9459505" y="2245392"/>
          <a:ext cx="760819" cy="760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86306"/>
            <a:satOff val="-233"/>
            <a:lumOff val="2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86306"/>
              <a:satOff val="-233"/>
              <a:lumOff val="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30689" y="2245392"/>
        <a:ext cx="418451" cy="572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2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2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8" r:id="rId7"/>
    <p:sldLayoutId id="2147483687" r:id="rId8"/>
    <p:sldLayoutId id="214748368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3" descr="Caixas de diálogo verdes">
            <a:extLst>
              <a:ext uri="{FF2B5EF4-FFF2-40B4-BE49-F238E27FC236}">
                <a16:creationId xmlns:a16="http://schemas.microsoft.com/office/drawing/2014/main" id="{F14137EF-342C-E5E6-E014-D0960C301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029" r="20856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68F32-270D-BFC8-C46F-F54836429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4" y="1395699"/>
            <a:ext cx="4223965" cy="41118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Níveis de Fala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D73A5A-52FE-D2E1-1BB6-A94637BF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0715" y="1979297"/>
            <a:ext cx="5597505" cy="311583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Linguagem culta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Linguagem técnica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Jargão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Características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9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03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Rectangle 1032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C20ED8-6C9B-35B8-BA2B-E7CB026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</a:rPr>
              <a:t>Linguagem culta </a:t>
            </a:r>
            <a:br>
              <a:rPr lang="en-US" b="0" i="0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362F0-91F0-C988-DA48-51F35CD9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pt-BR" b="0" i="0">
                <a:effectLst/>
                <a:latin typeface="Söhne"/>
              </a:rPr>
              <a:t>A linguagem culta é um nível elevado de fala caracterizado pela correção gramatical, vocabulário amplo e uso de expressões formais. É apropriada em contextos acadêmicos, profissionais e sociais mais formais, onde a clareza e a precisão são essenciais. Evita gírias e regionalismos.</a:t>
            </a:r>
            <a:endParaRPr lang="pt-BR"/>
          </a:p>
        </p:txBody>
      </p:sp>
      <p:grpSp>
        <p:nvGrpSpPr>
          <p:cNvPr id="1096" name="Group 1034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036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7A317D09-7A06-BE7A-0BD5-6B5087A5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27" y="-31769"/>
            <a:ext cx="5546166" cy="6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2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1">
            <a:extLst>
              <a:ext uri="{FF2B5EF4-FFF2-40B4-BE49-F238E27FC236}">
                <a16:creationId xmlns:a16="http://schemas.microsoft.com/office/drawing/2014/main" id="{5A2A82D1-B994-4E61-85AD-012AFF683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86949ED1-AC09-4CA4-829B-87F83469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15" y="5267"/>
            <a:ext cx="12192000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8CC12-AE0D-EACA-8632-D4977CCA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6357185" cy="1372823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Modern Love (Títulos)"/>
              </a:rPr>
              <a:t>Linguagem Técnica</a:t>
            </a:r>
            <a:endParaRPr lang="pt-BR" dirty="0">
              <a:latin typeface="Modern Love (Títulos)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0F15B-C0BC-0E65-BD63-E6E279EE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5488996" cy="4110370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Söhne"/>
              </a:rPr>
              <a:t>A linguagem técnica é usada em campos específicos, como ciência, tecnologia e profissões especializadas. Ela emprega terminologia precisa e jargões próprios do domínio, tornando-se eficaz na comunicação entre especialistas, mas pode ser incompreensível para o público em geral.</a:t>
            </a:r>
            <a:endParaRPr lang="pt-B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C3931A-3803-45A2-8F34-7D58E413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75281" y="29503"/>
            <a:ext cx="952998" cy="6797768"/>
            <a:chOff x="11084465" y="29503"/>
            <a:chExt cx="952998" cy="6797768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6B9C1C5-FBF2-4052-85BB-E83A6CE74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B472ED0C-4731-4C49-8422-BD458476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1B61C679-FD0C-4ECC-92CD-2D830F20A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34B388EC-F83A-402C-BD1E-CB27B23C9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93ACE7E9-49ED-479A-BBD1-3E78B2DAF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C02D0299-DA4B-4410-9285-34F6B975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D9CA11F3-BCEA-4DD8-81F6-8DE2C070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4DC91A1C-10F3-4D8C-B5CE-F2BAC45A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79577D94-44E6-40C8-BB55-BE90256BD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BB08E475-A4A1-43A5-A624-DAA06823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AFB7BC3-9C08-4045-AF23-80FEDE8D6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D712A023-0100-4F78-B55A-6AA29BD2C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9010BC20-FDFC-4D3B-89A9-3287F203E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D0FB31B1-D4CF-41EA-AFD9-B1B295949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ABB229E-6EB3-4D5C-92AD-72CEA9FC5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CC581CF0-DE4A-402F-8D8E-D80A503A7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2">
              <a:extLst>
                <a:ext uri="{FF2B5EF4-FFF2-40B4-BE49-F238E27FC236}">
                  <a16:creationId xmlns:a16="http://schemas.microsoft.com/office/drawing/2014/main" id="{7D4FA742-B818-4C53-BA29-038ECF81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3">
              <a:extLst>
                <a:ext uri="{FF2B5EF4-FFF2-40B4-BE49-F238E27FC236}">
                  <a16:creationId xmlns:a16="http://schemas.microsoft.com/office/drawing/2014/main" id="{A311090A-5415-4E7F-8893-37A064E2E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6CDBB6B3-B18F-45E6-B5D1-1AE01572C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0">
              <a:extLst>
                <a:ext uri="{FF2B5EF4-FFF2-40B4-BE49-F238E27FC236}">
                  <a16:creationId xmlns:a16="http://schemas.microsoft.com/office/drawing/2014/main" id="{367AC7C3-187D-4961-8D7B-BC694840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5">
              <a:extLst>
                <a:ext uri="{FF2B5EF4-FFF2-40B4-BE49-F238E27FC236}">
                  <a16:creationId xmlns:a16="http://schemas.microsoft.com/office/drawing/2014/main" id="{A3FB4E0B-F573-4082-A6EA-137FA119C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7">
              <a:extLst>
                <a:ext uri="{FF2B5EF4-FFF2-40B4-BE49-F238E27FC236}">
                  <a16:creationId xmlns:a16="http://schemas.microsoft.com/office/drawing/2014/main" id="{8DC2118C-76AA-4BB7-8269-30E3A04A5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8">
              <a:extLst>
                <a:ext uri="{FF2B5EF4-FFF2-40B4-BE49-F238E27FC236}">
                  <a16:creationId xmlns:a16="http://schemas.microsoft.com/office/drawing/2014/main" id="{632CADFC-6F30-4A58-AE69-58629BFE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9">
              <a:extLst>
                <a:ext uri="{FF2B5EF4-FFF2-40B4-BE49-F238E27FC236}">
                  <a16:creationId xmlns:a16="http://schemas.microsoft.com/office/drawing/2014/main" id="{459D3DC9-1CC7-483B-85E6-2AF11D245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1">
              <a:extLst>
                <a:ext uri="{FF2B5EF4-FFF2-40B4-BE49-F238E27FC236}">
                  <a16:creationId xmlns:a16="http://schemas.microsoft.com/office/drawing/2014/main" id="{438AF30A-3204-4EB0-8824-3F75C8D5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2">
              <a:extLst>
                <a:ext uri="{FF2B5EF4-FFF2-40B4-BE49-F238E27FC236}">
                  <a16:creationId xmlns:a16="http://schemas.microsoft.com/office/drawing/2014/main" id="{19CB2A72-5009-4981-8ABF-52C11B833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2">
              <a:extLst>
                <a:ext uri="{FF2B5EF4-FFF2-40B4-BE49-F238E27FC236}">
                  <a16:creationId xmlns:a16="http://schemas.microsoft.com/office/drawing/2014/main" id="{93820B59-3ACA-4953-8C94-02400353A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2E3CE16D-45B9-4140-AAEF-71398E34F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0A2DE179-C7D4-4367-AB5F-ECD286D0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448DBF3F-4520-45E2-BC45-3AB9AE66E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5D905114-A7C2-4E9C-A308-D641407D5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405C6041-3E82-4CA4-AEE0-D9A6741DB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E84844BD-747D-410D-B42F-E866661F8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8C7CA55-BD0B-4683-9828-D77352899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568336AF-E64B-4965-95E0-645348D5F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3FBC6FE-886C-4F1E-96F7-92CA83D74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B1E898A1-8820-4CB8-93F6-4809BCF89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B4CE0389-73B6-45E7-B403-590E77C4B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72A9F937-2E45-4502-8FAF-2ADAE2D9B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35D73C1E-102B-40FA-9AD5-1227990EA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D3A55E7E-37DD-42CA-825F-86AF74D3F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37150FF6-2C78-44F8-B9A5-A743B1BB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143A575C-43B5-4DD5-B274-6AD5398BA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166FE85D-EE5D-4374-A19A-6389FBEFC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11250D7C-6986-41AD-A260-22FC88F26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7435E851-4265-4EBF-AF1A-27E077AC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D0979778-BC4C-4D59-B12F-6E0484192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5">
              <a:extLst>
                <a:ext uri="{FF2B5EF4-FFF2-40B4-BE49-F238E27FC236}">
                  <a16:creationId xmlns:a16="http://schemas.microsoft.com/office/drawing/2014/main" id="{A29A5800-5EDE-44BB-BF95-A99B7F6F7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6">
              <a:extLst>
                <a:ext uri="{FF2B5EF4-FFF2-40B4-BE49-F238E27FC236}">
                  <a16:creationId xmlns:a16="http://schemas.microsoft.com/office/drawing/2014/main" id="{F4E300EB-773F-409B-B40E-B4E49FE18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">
              <a:extLst>
                <a:ext uri="{FF2B5EF4-FFF2-40B4-BE49-F238E27FC236}">
                  <a16:creationId xmlns:a16="http://schemas.microsoft.com/office/drawing/2014/main" id="{33E81DFA-5FD7-4890-9DA4-8D1AA5F33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8">
              <a:extLst>
                <a:ext uri="{FF2B5EF4-FFF2-40B4-BE49-F238E27FC236}">
                  <a16:creationId xmlns:a16="http://schemas.microsoft.com/office/drawing/2014/main" id="{2F4F810D-4B00-40E3-8976-DB5AD73FC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40D9345C-69C6-46E3-986F-ABB6BDC61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8D0B1554-FF6C-4A76-9B23-D19152A0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1">
              <a:extLst>
                <a:ext uri="{FF2B5EF4-FFF2-40B4-BE49-F238E27FC236}">
                  <a16:creationId xmlns:a16="http://schemas.microsoft.com/office/drawing/2014/main" id="{7C41AA3C-9922-4DBB-A54A-4B3B483E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">
              <a:extLst>
                <a:ext uri="{FF2B5EF4-FFF2-40B4-BE49-F238E27FC236}">
                  <a16:creationId xmlns:a16="http://schemas.microsoft.com/office/drawing/2014/main" id="{E6942388-13FD-4734-A02C-8D316A0F5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C4F36667-A228-482A-B6D9-970BCA942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6A64225B-7676-4CA0-9F8A-CB5BE7B0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31E50502-8A45-4128-A907-2772F47E6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A3B1ABE6-E4FB-40C0-8413-0A7DE65C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5">
              <a:extLst>
                <a:ext uri="{FF2B5EF4-FFF2-40B4-BE49-F238E27FC236}">
                  <a16:creationId xmlns:a16="http://schemas.microsoft.com/office/drawing/2014/main" id="{ED575EE0-364E-4D8A-9CD8-54BC2F125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7">
              <a:extLst>
                <a:ext uri="{FF2B5EF4-FFF2-40B4-BE49-F238E27FC236}">
                  <a16:creationId xmlns:a16="http://schemas.microsoft.com/office/drawing/2014/main" id="{60E30B19-786D-42B2-819D-1B8EFBB9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8">
              <a:extLst>
                <a:ext uri="{FF2B5EF4-FFF2-40B4-BE49-F238E27FC236}">
                  <a16:creationId xmlns:a16="http://schemas.microsoft.com/office/drawing/2014/main" id="{57F331E9-4A0D-4931-AD22-D3887A07B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1">
              <a:extLst>
                <a:ext uri="{FF2B5EF4-FFF2-40B4-BE49-F238E27FC236}">
                  <a16:creationId xmlns:a16="http://schemas.microsoft.com/office/drawing/2014/main" id="{278A082B-6303-4F70-9A7E-126F80705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2">
              <a:extLst>
                <a:ext uri="{FF2B5EF4-FFF2-40B4-BE49-F238E27FC236}">
                  <a16:creationId xmlns:a16="http://schemas.microsoft.com/office/drawing/2014/main" id="{65309BA8-53F6-4218-A806-4C9ED856D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3">
              <a:extLst>
                <a:ext uri="{FF2B5EF4-FFF2-40B4-BE49-F238E27FC236}">
                  <a16:creationId xmlns:a16="http://schemas.microsoft.com/office/drawing/2014/main" id="{786DFFDA-C2A4-438D-99F9-5B8885CE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4">
              <a:extLst>
                <a:ext uri="{FF2B5EF4-FFF2-40B4-BE49-F238E27FC236}">
                  <a16:creationId xmlns:a16="http://schemas.microsoft.com/office/drawing/2014/main" id="{6EC4D78C-98C8-4323-9332-C2DE1EEF6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5">
              <a:extLst>
                <a:ext uri="{FF2B5EF4-FFF2-40B4-BE49-F238E27FC236}">
                  <a16:creationId xmlns:a16="http://schemas.microsoft.com/office/drawing/2014/main" id="{A20F825F-95B0-4BBF-AD2C-F7D219E37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6">
              <a:extLst>
                <a:ext uri="{FF2B5EF4-FFF2-40B4-BE49-F238E27FC236}">
                  <a16:creationId xmlns:a16="http://schemas.microsoft.com/office/drawing/2014/main" id="{4C20E100-8C87-400E-B65D-16A60A356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">
              <a:extLst>
                <a:ext uri="{FF2B5EF4-FFF2-40B4-BE49-F238E27FC236}">
                  <a16:creationId xmlns:a16="http://schemas.microsoft.com/office/drawing/2014/main" id="{914A0C5A-1B99-4464-85DE-ABFAAD2C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8">
              <a:extLst>
                <a:ext uri="{FF2B5EF4-FFF2-40B4-BE49-F238E27FC236}">
                  <a16:creationId xmlns:a16="http://schemas.microsoft.com/office/drawing/2014/main" id="{B0BBF549-B3D9-48C5-8706-FF45B0458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9">
              <a:extLst>
                <a:ext uri="{FF2B5EF4-FFF2-40B4-BE49-F238E27FC236}">
                  <a16:creationId xmlns:a16="http://schemas.microsoft.com/office/drawing/2014/main" id="{B2DD6C61-7E94-4BE4-9D9E-0FA10D8E8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0">
              <a:extLst>
                <a:ext uri="{FF2B5EF4-FFF2-40B4-BE49-F238E27FC236}">
                  <a16:creationId xmlns:a16="http://schemas.microsoft.com/office/drawing/2014/main" id="{ECA6EEDB-745E-4208-ACC8-A459D3EAE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1">
              <a:extLst>
                <a:ext uri="{FF2B5EF4-FFF2-40B4-BE49-F238E27FC236}">
                  <a16:creationId xmlns:a16="http://schemas.microsoft.com/office/drawing/2014/main" id="{44AEA098-C5DD-404E-A822-7B87A4225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2">
              <a:extLst>
                <a:ext uri="{FF2B5EF4-FFF2-40B4-BE49-F238E27FC236}">
                  <a16:creationId xmlns:a16="http://schemas.microsoft.com/office/drawing/2014/main" id="{707D3E1F-78A4-40DE-86F2-273EF4D32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3">
              <a:extLst>
                <a:ext uri="{FF2B5EF4-FFF2-40B4-BE49-F238E27FC236}">
                  <a16:creationId xmlns:a16="http://schemas.microsoft.com/office/drawing/2014/main" id="{E077DB64-F873-4DE5-87B6-12085A725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4">
              <a:extLst>
                <a:ext uri="{FF2B5EF4-FFF2-40B4-BE49-F238E27FC236}">
                  <a16:creationId xmlns:a16="http://schemas.microsoft.com/office/drawing/2014/main" id="{AEFDFE22-B051-4525-AB50-E4FA10665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3">
              <a:extLst>
                <a:ext uri="{FF2B5EF4-FFF2-40B4-BE49-F238E27FC236}">
                  <a16:creationId xmlns:a16="http://schemas.microsoft.com/office/drawing/2014/main" id="{5769B81C-3242-45A7-B965-856F74A8E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4">
              <a:extLst>
                <a:ext uri="{FF2B5EF4-FFF2-40B4-BE49-F238E27FC236}">
                  <a16:creationId xmlns:a16="http://schemas.microsoft.com/office/drawing/2014/main" id="{36C1A018-B76D-4BAB-BD3A-6E3B7E63E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5">
              <a:extLst>
                <a:ext uri="{FF2B5EF4-FFF2-40B4-BE49-F238E27FC236}">
                  <a16:creationId xmlns:a16="http://schemas.microsoft.com/office/drawing/2014/main" id="{D6DC2850-A9EB-4AC8-8271-AEF973083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7">
              <a:extLst>
                <a:ext uri="{FF2B5EF4-FFF2-40B4-BE49-F238E27FC236}">
                  <a16:creationId xmlns:a16="http://schemas.microsoft.com/office/drawing/2014/main" id="{68D36009-1E3B-480F-9DDC-594EDDD42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8">
              <a:extLst>
                <a:ext uri="{FF2B5EF4-FFF2-40B4-BE49-F238E27FC236}">
                  <a16:creationId xmlns:a16="http://schemas.microsoft.com/office/drawing/2014/main" id="{07CF597D-64B0-44C8-BA5B-593C7C71D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9">
              <a:extLst>
                <a:ext uri="{FF2B5EF4-FFF2-40B4-BE49-F238E27FC236}">
                  <a16:creationId xmlns:a16="http://schemas.microsoft.com/office/drawing/2014/main" id="{00043898-153A-45BE-9A4F-75207520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0">
              <a:extLst>
                <a:ext uri="{FF2B5EF4-FFF2-40B4-BE49-F238E27FC236}">
                  <a16:creationId xmlns:a16="http://schemas.microsoft.com/office/drawing/2014/main" id="{6A2AA270-6750-4ECF-B9D8-039695EB8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1">
              <a:extLst>
                <a:ext uri="{FF2B5EF4-FFF2-40B4-BE49-F238E27FC236}">
                  <a16:creationId xmlns:a16="http://schemas.microsoft.com/office/drawing/2014/main" id="{95623489-7146-4784-BF41-CC18C5C01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2F8FB2C-0CD7-4F85-9C3A-D0C69138C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9E34D0F-99B4-8800-DA64-718E0FFC5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8" r="2" b="7536"/>
          <a:stretch/>
        </p:blipFill>
        <p:spPr>
          <a:xfrm>
            <a:off x="6891506" y="29502"/>
            <a:ext cx="5301310" cy="35628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07CE5C-FF40-37C3-5B67-22CCE0DB1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6" b="-2"/>
          <a:stretch/>
        </p:blipFill>
        <p:spPr>
          <a:xfrm>
            <a:off x="6891506" y="3600093"/>
            <a:ext cx="5271272" cy="32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7" name="Rectangle 2226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9" name="Rectangle 2228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5859A1-A898-0CEB-3CB0-EAB43758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Jargão</a:t>
            </a:r>
            <a:endParaRPr lang="en-US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F7C8AF-0234-2833-7F50-816DBB44F539}"/>
              </a:ext>
            </a:extLst>
          </p:cNvPr>
          <p:cNvSpPr txBox="1"/>
          <p:nvPr/>
        </p:nvSpPr>
        <p:spPr>
          <a:xfrm>
            <a:off x="1066799" y="2415379"/>
            <a:ext cx="4539129" cy="36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b="0" i="0">
                <a:solidFill>
                  <a:schemeClr val="tx2"/>
                </a:solidFill>
                <a:effectLst/>
              </a:rPr>
              <a:t>O jargão consiste em termos e expressões especializadas ou idiomáticas usadas em grupos profissionais ou comunidades específicas. Essa linguagem é compreensível apenas para aqueles que compartilham o conhecimento desse grupo. Pode dificultar a comunicação com pessoas fora do grupo.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19E7076-103D-9478-6AD9-7F9D4DD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9" r="11092"/>
          <a:stretch/>
        </p:blipFill>
        <p:spPr bwMode="auto">
          <a:xfrm>
            <a:off x="6645834" y="1"/>
            <a:ext cx="5546166" cy="68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1" name="Group 2230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2232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4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8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0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1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4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5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7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8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9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0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1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2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9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0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6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7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8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9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0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1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2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4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5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6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7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8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9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0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1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2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3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4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5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6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7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8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9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6B7AD3-B3F1-5988-BDED-0DDD3E4A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pt-BR" b="1" i="0">
                <a:effectLst/>
                <a:latin typeface="Modern Love (Títulos)"/>
              </a:rPr>
              <a:t>Características</a:t>
            </a:r>
            <a:endParaRPr lang="pt-BR">
              <a:latin typeface="Modern Love (Títulos)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3CA0B95-9B1A-1F74-9D8F-B6E127DD5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71101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06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61290-A7B3-1EF5-76F6-253E816E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REFLEXÃO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85C57-DE29-A780-88C3-06356FE4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r>
              <a:rPr lang="pt-BR" b="0" i="0">
                <a:effectLst/>
                <a:latin typeface="Söhne"/>
              </a:rPr>
              <a:t>Compreender e adaptar o nível de fala apropriado é crucial para uma comunicação eficaz, pois garante que a mensagem seja recebida e compreendida da melhor forma possível, considerando o contexto e o público-alvo.</a:t>
            </a:r>
            <a:endParaRPr lang="pt-BR" dirty="0"/>
          </a:p>
        </p:txBody>
      </p:sp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4A2D0AC8-81D3-AF90-406A-55EB2E605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" r="520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80533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2A3A21"/>
      </a:dk2>
      <a:lt2>
        <a:srgbClr val="E8E3E2"/>
      </a:lt2>
      <a:accent1>
        <a:srgbClr val="3BB0C5"/>
      </a:accent1>
      <a:accent2>
        <a:srgbClr val="2BB692"/>
      </a:accent2>
      <a:accent3>
        <a:srgbClr val="37B761"/>
      </a:accent3>
      <a:accent4>
        <a:srgbClr val="39B92C"/>
      </a:accent4>
      <a:accent5>
        <a:srgbClr val="74B135"/>
      </a:accent5>
      <a:accent6>
        <a:srgbClr val="9FA928"/>
      </a:accent6>
      <a:hlink>
        <a:srgbClr val="519130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263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Modern Love</vt:lpstr>
      <vt:lpstr>Modern Love (Títulos)</vt:lpstr>
      <vt:lpstr>Söhne</vt:lpstr>
      <vt:lpstr>BohemianVTI</vt:lpstr>
      <vt:lpstr>Níveis de Fala</vt:lpstr>
      <vt:lpstr>Linguagem culta  </vt:lpstr>
      <vt:lpstr>Linguagem Técnica</vt:lpstr>
      <vt:lpstr>Jargão</vt:lpstr>
      <vt:lpstr>Características</vt:lpstr>
      <vt:lpstr>REFLEXÃO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Níveis de Fala</dc:title>
  <dc:creator>rodrigo jesus</dc:creator>
  <cp:lastModifiedBy>rodrigo jesus</cp:lastModifiedBy>
  <cp:revision>1</cp:revision>
  <dcterms:created xsi:type="dcterms:W3CDTF">2023-11-05T19:14:35Z</dcterms:created>
  <dcterms:modified xsi:type="dcterms:W3CDTF">2023-11-05T19:50:43Z</dcterms:modified>
</cp:coreProperties>
</file>