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44" d="100"/>
          <a:sy n="44" d="100"/>
        </p:scale>
        <p:origin x="4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93827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72238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pPr/>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1728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536125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313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400923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0392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71170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4779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01050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76173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7451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6223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7921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07065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3C3BD54-29B9-3D42-B178-776ED395AA85}"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53765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C3BD54-29B9-3D42-B178-776ED395AA85}" type="datetimeFigureOut">
              <a:rPr lang="en-US" smtClean="0"/>
              <a:pPr/>
              <a:t>11/5/2023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225735955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Ícone&#10;&#10;Descrição gerada automaticamente">
            <a:extLst>
              <a:ext uri="{FF2B5EF4-FFF2-40B4-BE49-F238E27FC236}">
                <a16:creationId xmlns:a16="http://schemas.microsoft.com/office/drawing/2014/main" id="{FA5B726B-B3E9-7364-2DEA-986ED2A9B1E1}"/>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66321B7-BE76-4924-61E3-7711483C21C1}"/>
              </a:ext>
            </a:extLst>
          </p:cNvPr>
          <p:cNvSpPr>
            <a:spLocks noGrp="1"/>
          </p:cNvSpPr>
          <p:nvPr>
            <p:ph type="ctrTitle"/>
          </p:nvPr>
        </p:nvSpPr>
        <p:spPr>
          <a:xfrm>
            <a:off x="2589212" y="-182160"/>
            <a:ext cx="8915399" cy="2262781"/>
          </a:xfrm>
        </p:spPr>
        <p:txBody>
          <a:bodyPr>
            <a:normAutofit/>
          </a:bodyPr>
          <a:lstStyle/>
          <a:p>
            <a:r>
              <a:rPr lang="pt-BR"/>
              <a:t>Comunicação</a:t>
            </a:r>
            <a:endParaRPr lang="pt-BR" dirty="0"/>
          </a:p>
        </p:txBody>
      </p:sp>
      <p:sp>
        <p:nvSpPr>
          <p:cNvPr id="3" name="Subtítulo 2">
            <a:extLst>
              <a:ext uri="{FF2B5EF4-FFF2-40B4-BE49-F238E27FC236}">
                <a16:creationId xmlns:a16="http://schemas.microsoft.com/office/drawing/2014/main" id="{8FAB9891-F1D7-D0AE-1DDC-565228D45909}"/>
              </a:ext>
            </a:extLst>
          </p:cNvPr>
          <p:cNvSpPr>
            <a:spLocks noGrp="1"/>
          </p:cNvSpPr>
          <p:nvPr>
            <p:ph type="subTitle" idx="1"/>
          </p:nvPr>
        </p:nvSpPr>
        <p:spPr>
          <a:xfrm>
            <a:off x="2589211" y="2802835"/>
            <a:ext cx="8915399" cy="1126283"/>
          </a:xfrm>
        </p:spPr>
        <p:txBody>
          <a:bodyPr>
            <a:noAutofit/>
          </a:bodyPr>
          <a:lstStyle/>
          <a:p>
            <a:pPr algn="l" rtl="0" fontAlgn="base">
              <a:buFont typeface="+mj-lt"/>
              <a:buAutoNum type="arabicPeriod"/>
            </a:pPr>
            <a:r>
              <a:rPr lang="pt-BR" sz="3600" b="0" i="0">
                <a:solidFill>
                  <a:srgbClr val="000000"/>
                </a:solidFill>
                <a:effectLst/>
                <a:latin typeface="Arial" panose="020B0604020202020204" pitchFamily="34" charset="0"/>
              </a:rPr>
              <a:t>Identificação de textos técnicos </a:t>
            </a:r>
          </a:p>
          <a:p>
            <a:pPr algn="l" rtl="0" fontAlgn="base">
              <a:buFont typeface="+mj-lt"/>
              <a:buAutoNum type="arabicPeriod" startAt="2"/>
            </a:pPr>
            <a:r>
              <a:rPr lang="pt-BR" sz="3600" b="0" i="0">
                <a:solidFill>
                  <a:srgbClr val="000000"/>
                </a:solidFill>
                <a:effectLst/>
                <a:latin typeface="Arial" panose="020B0604020202020204" pitchFamily="34" charset="0"/>
              </a:rPr>
              <a:t>Relatórios </a:t>
            </a:r>
          </a:p>
          <a:p>
            <a:pPr algn="l" rtl="0" fontAlgn="base">
              <a:buFont typeface="+mj-lt"/>
              <a:buAutoNum type="arabicPeriod" startAt="3"/>
            </a:pPr>
            <a:r>
              <a:rPr lang="pt-BR" sz="3600" b="0" i="0">
                <a:solidFill>
                  <a:srgbClr val="000000"/>
                </a:solidFill>
                <a:effectLst/>
                <a:latin typeface="Arial" panose="020B0604020202020204" pitchFamily="34" charset="0"/>
              </a:rPr>
              <a:t>Atas </a:t>
            </a:r>
          </a:p>
          <a:p>
            <a:pPr algn="l" rtl="0" fontAlgn="base">
              <a:buFont typeface="+mj-lt"/>
              <a:buAutoNum type="arabicPeriod" startAt="4"/>
            </a:pPr>
            <a:r>
              <a:rPr lang="pt-BR" sz="3600" b="0" i="0">
                <a:solidFill>
                  <a:srgbClr val="000000"/>
                </a:solidFill>
                <a:effectLst/>
                <a:latin typeface="Arial" panose="020B0604020202020204" pitchFamily="34" charset="0"/>
              </a:rPr>
              <a:t>Memorandos </a:t>
            </a:r>
          </a:p>
          <a:p>
            <a:pPr algn="l" rtl="0" fontAlgn="base">
              <a:buFont typeface="+mj-lt"/>
              <a:buAutoNum type="arabicPeriod" startAt="5"/>
            </a:pPr>
            <a:r>
              <a:rPr lang="pt-BR" sz="3600" b="0" i="0">
                <a:solidFill>
                  <a:srgbClr val="000000"/>
                </a:solidFill>
                <a:effectLst/>
                <a:latin typeface="Arial" panose="020B0604020202020204" pitchFamily="34" charset="0"/>
              </a:rPr>
              <a:t>Resumos </a:t>
            </a:r>
          </a:p>
          <a:p>
            <a:endParaRPr lang="pt-BR" sz="3600" dirty="0"/>
          </a:p>
        </p:txBody>
      </p:sp>
      <p:grpSp>
        <p:nvGrpSpPr>
          <p:cNvPr id="7"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pt-BR"/>
            </a:p>
          </p:txBody>
        </p:sp>
        <p:sp>
          <p:nvSpPr>
            <p:cNvPr id="13"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pt-BR"/>
            </a:p>
          </p:txBody>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pt-BR"/>
            </a:p>
          </p:txBody>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pt-BR"/>
            </a:p>
          </p:txBody>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pt-BR"/>
            </a:p>
          </p:txBody>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pt-BR"/>
            </a:p>
          </p:txBody>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pt-BR"/>
            </a:p>
          </p:txBody>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pt-BR"/>
            </a:p>
          </p:txBody>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pt-BR"/>
            </a:p>
          </p:txBody>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pt-BR"/>
            </a:p>
          </p:txBody>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pt-BR"/>
            </a:p>
          </p:txBody>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pt-BR"/>
            </a:p>
          </p:txBody>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pt-BR"/>
          </a:p>
        </p:txBody>
      </p:sp>
    </p:spTree>
    <p:extLst>
      <p:ext uri="{BB962C8B-B14F-4D97-AF65-F5344CB8AC3E}">
        <p14:creationId xmlns:p14="http://schemas.microsoft.com/office/powerpoint/2010/main" val="41950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pt-BR"/>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pt-BR"/>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pt-BR"/>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pt-BR"/>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pt-BR"/>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pt-BR"/>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pt-BR"/>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pt-BR"/>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pt-BR"/>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pt-BR"/>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pt-BR"/>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pt-BR"/>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pt-BR"/>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pt-BR"/>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pt-BR"/>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pt-BR"/>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pt-BR"/>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pt-BR"/>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pt-BR"/>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pt-BR"/>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pt-BR"/>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pt-BR"/>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pt-BR"/>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pt-BR"/>
            </a:p>
          </p:txBody>
        </p:sp>
      </p:grpSp>
      <p:sp>
        <p:nvSpPr>
          <p:cNvPr id="2" name="Título 1">
            <a:extLst>
              <a:ext uri="{FF2B5EF4-FFF2-40B4-BE49-F238E27FC236}">
                <a16:creationId xmlns:a16="http://schemas.microsoft.com/office/drawing/2014/main" id="{D7DC77EA-B667-9419-1B89-D3753FAA39E3}"/>
              </a:ext>
            </a:extLst>
          </p:cNvPr>
          <p:cNvSpPr>
            <a:spLocks noGrp="1"/>
          </p:cNvSpPr>
          <p:nvPr>
            <p:ph type="title"/>
          </p:nvPr>
        </p:nvSpPr>
        <p:spPr>
          <a:xfrm>
            <a:off x="4659520" y="624110"/>
            <a:ext cx="6845092" cy="1280890"/>
          </a:xfrm>
        </p:spPr>
        <p:txBody>
          <a:bodyPr>
            <a:normAutofit/>
          </a:bodyPr>
          <a:lstStyle/>
          <a:p>
            <a:r>
              <a:rPr lang="pt-BR" b="0" i="0">
                <a:effectLst/>
                <a:latin typeface="Arial" panose="020B0604020202020204" pitchFamily="34" charset="0"/>
              </a:rPr>
              <a:t>Identificação de textos técnicos </a:t>
            </a:r>
            <a:br>
              <a:rPr lang="pt-BR" b="0" i="0">
                <a:effectLst/>
                <a:latin typeface="Arial" panose="020B0604020202020204" pitchFamily="34" charset="0"/>
              </a:rPr>
            </a:br>
            <a:endParaRPr lang="pt-BR"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pt-BR"/>
          </a:p>
        </p:txBody>
      </p:sp>
      <p:pic>
        <p:nvPicPr>
          <p:cNvPr id="5" name="Picture 4" descr="Livro aberto">
            <a:extLst>
              <a:ext uri="{FF2B5EF4-FFF2-40B4-BE49-F238E27FC236}">
                <a16:creationId xmlns:a16="http://schemas.microsoft.com/office/drawing/2014/main" id="{C4321A8C-10A2-6C22-9180-CF32A0684CB8}"/>
              </a:ext>
            </a:extLst>
          </p:cNvPr>
          <p:cNvPicPr>
            <a:picLocks noChangeAspect="1"/>
          </p:cNvPicPr>
          <p:nvPr/>
        </p:nvPicPr>
        <p:blipFill rotWithShape="1">
          <a:blip r:embed="rId2"/>
          <a:srcRect l="36107" r="37413" b="-2"/>
          <a:stretch/>
        </p:blipFill>
        <p:spPr>
          <a:xfrm>
            <a:off x="20" y="1730"/>
            <a:ext cx="2720524" cy="6858000"/>
          </a:xfrm>
          <a:prstGeom prst="rect">
            <a:avLst/>
          </a:prstGeom>
        </p:spPr>
      </p:pic>
      <p:sp>
        <p:nvSpPr>
          <p:cNvPr id="3" name="Espaço Reservado para Conteúdo 2">
            <a:extLst>
              <a:ext uri="{FF2B5EF4-FFF2-40B4-BE49-F238E27FC236}">
                <a16:creationId xmlns:a16="http://schemas.microsoft.com/office/drawing/2014/main" id="{12DF6DAE-A0C0-0E51-AA5F-AABB50071181}"/>
              </a:ext>
            </a:extLst>
          </p:cNvPr>
          <p:cNvSpPr>
            <a:spLocks noGrp="1"/>
          </p:cNvSpPr>
          <p:nvPr>
            <p:ph idx="1"/>
          </p:nvPr>
        </p:nvSpPr>
        <p:spPr>
          <a:xfrm>
            <a:off x="4656667" y="2133600"/>
            <a:ext cx="6847944" cy="3777622"/>
          </a:xfrm>
        </p:spPr>
        <p:txBody>
          <a:bodyPr>
            <a:noAutofit/>
          </a:bodyPr>
          <a:lstStyle/>
          <a:p>
            <a:r>
              <a:rPr lang="pt-BR" sz="3200" b="0" i="0" dirty="0">
                <a:effectLst/>
                <a:latin typeface="Söhne"/>
              </a:rPr>
              <a:t>Textos técnicos são documentos que contêm informações especializadas e específicas de um campo de conhecimento. A identificação de textos técnicos envolve a capacidade de reconhecer e compreender textos complexos, como manuais de instruções, artigos científicos e documentos jurídicos.</a:t>
            </a:r>
            <a:endParaRPr lang="pt-BR" sz="3200" dirty="0"/>
          </a:p>
        </p:txBody>
      </p:sp>
    </p:spTree>
    <p:extLst>
      <p:ext uri="{BB962C8B-B14F-4D97-AF65-F5344CB8AC3E}">
        <p14:creationId xmlns:p14="http://schemas.microsoft.com/office/powerpoint/2010/main" val="75818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A7BC4-6912-E954-B702-D1292C378208}"/>
              </a:ext>
            </a:extLst>
          </p:cNvPr>
          <p:cNvSpPr>
            <a:spLocks noGrp="1"/>
          </p:cNvSpPr>
          <p:nvPr>
            <p:ph type="title"/>
          </p:nvPr>
        </p:nvSpPr>
        <p:spPr>
          <a:xfrm>
            <a:off x="1687669" y="624110"/>
            <a:ext cx="4137059" cy="1280890"/>
          </a:xfrm>
        </p:spPr>
        <p:txBody>
          <a:bodyPr>
            <a:normAutofit/>
          </a:bodyPr>
          <a:lstStyle/>
          <a:p>
            <a:r>
              <a:rPr lang="pt-BR" sz="3200" b="0" i="0">
                <a:effectLst/>
                <a:latin typeface="Arial" panose="020B0604020202020204" pitchFamily="34" charset="0"/>
              </a:rPr>
              <a:t>Relatórios</a:t>
            </a:r>
            <a:endParaRPr lang="pt-BR" sz="3200"/>
          </a:p>
        </p:txBody>
      </p:sp>
      <p:sp>
        <p:nvSpPr>
          <p:cNvPr id="3" name="Espaço Reservado para Conteúdo 2">
            <a:extLst>
              <a:ext uri="{FF2B5EF4-FFF2-40B4-BE49-F238E27FC236}">
                <a16:creationId xmlns:a16="http://schemas.microsoft.com/office/drawing/2014/main" id="{1EBA848D-FA0D-9CB3-BF38-2D6CD0D63900}"/>
              </a:ext>
            </a:extLst>
          </p:cNvPr>
          <p:cNvSpPr>
            <a:spLocks noGrp="1"/>
          </p:cNvSpPr>
          <p:nvPr>
            <p:ph idx="1"/>
          </p:nvPr>
        </p:nvSpPr>
        <p:spPr>
          <a:xfrm>
            <a:off x="1683956" y="2133600"/>
            <a:ext cx="4140772" cy="3777622"/>
          </a:xfrm>
        </p:spPr>
        <p:txBody>
          <a:bodyPr>
            <a:normAutofit/>
          </a:bodyPr>
          <a:lstStyle/>
          <a:p>
            <a:r>
              <a:rPr lang="pt-BR" sz="2000" b="0" i="0" dirty="0">
                <a:solidFill>
                  <a:srgbClr val="000000"/>
                </a:solidFill>
                <a:effectLst/>
                <a:latin typeface="Söhne"/>
              </a:rPr>
              <a:t>Relatórios são documentos que fornecem informações detalhadas sobre um tópico específico. Eles são comuns em ambientes de trabalho e podem incluir relatórios de pesquisa, relatórios de progresso, relatórios financeiros, entre outros. Exemplo: um relatório anual de desempenho de uma empresa.</a:t>
            </a:r>
            <a:endParaRPr lang="pt-BR" sz="2000" dirty="0">
              <a:solidFill>
                <a:srgbClr val="000000"/>
              </a:solidFill>
            </a:endParaRPr>
          </a:p>
        </p:txBody>
      </p:sp>
      <p:pic>
        <p:nvPicPr>
          <p:cNvPr id="5" name="Imagem 4">
            <a:extLst>
              <a:ext uri="{FF2B5EF4-FFF2-40B4-BE49-F238E27FC236}">
                <a16:creationId xmlns:a16="http://schemas.microsoft.com/office/drawing/2014/main" id="{E5D42865-C837-BC0E-6FB9-6BF39990374D}"/>
              </a:ext>
            </a:extLst>
          </p:cNvPr>
          <p:cNvPicPr>
            <a:picLocks noChangeAspect="1"/>
          </p:cNvPicPr>
          <p:nvPr/>
        </p:nvPicPr>
        <p:blipFill rotWithShape="1">
          <a:blip r:embed="rId2"/>
          <a:srcRect l="8788" r="9571" b="2"/>
          <a:stretch/>
        </p:blipFill>
        <p:spPr>
          <a:xfrm>
            <a:off x="7301711" y="645106"/>
            <a:ext cx="3032036" cy="5247747"/>
          </a:xfrm>
          <a:prstGeom prst="rect">
            <a:avLst/>
          </a:prstGeom>
        </p:spPr>
      </p:pic>
    </p:spTree>
    <p:extLst>
      <p:ext uri="{BB962C8B-B14F-4D97-AF65-F5344CB8AC3E}">
        <p14:creationId xmlns:p14="http://schemas.microsoft.com/office/powerpoint/2010/main" val="376766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87508-DE1D-830E-57C2-4D80C059B0EE}"/>
              </a:ext>
            </a:extLst>
          </p:cNvPr>
          <p:cNvSpPr>
            <a:spLocks noGrp="1"/>
          </p:cNvSpPr>
          <p:nvPr>
            <p:ph type="title"/>
          </p:nvPr>
        </p:nvSpPr>
        <p:spPr>
          <a:xfrm>
            <a:off x="1687669" y="624110"/>
            <a:ext cx="4137059" cy="1280890"/>
          </a:xfrm>
        </p:spPr>
        <p:txBody>
          <a:bodyPr>
            <a:normAutofit/>
          </a:bodyPr>
          <a:lstStyle/>
          <a:p>
            <a:r>
              <a:rPr lang="pt-BR" sz="3200"/>
              <a:t>Atas</a:t>
            </a:r>
          </a:p>
        </p:txBody>
      </p:sp>
      <p:sp>
        <p:nvSpPr>
          <p:cNvPr id="3" name="Espaço Reservado para Conteúdo 2">
            <a:extLst>
              <a:ext uri="{FF2B5EF4-FFF2-40B4-BE49-F238E27FC236}">
                <a16:creationId xmlns:a16="http://schemas.microsoft.com/office/drawing/2014/main" id="{6FAD9A01-A197-CC08-1825-30E547CEA3F8}"/>
              </a:ext>
            </a:extLst>
          </p:cNvPr>
          <p:cNvSpPr>
            <a:spLocks noGrp="1"/>
          </p:cNvSpPr>
          <p:nvPr>
            <p:ph idx="1"/>
          </p:nvPr>
        </p:nvSpPr>
        <p:spPr>
          <a:xfrm>
            <a:off x="1683956" y="2133600"/>
            <a:ext cx="4140772" cy="3777622"/>
          </a:xfrm>
        </p:spPr>
        <p:txBody>
          <a:bodyPr>
            <a:normAutofit/>
          </a:bodyPr>
          <a:lstStyle/>
          <a:p>
            <a:r>
              <a:rPr lang="pt-BR" sz="2000" b="0" i="0" dirty="0">
                <a:solidFill>
                  <a:srgbClr val="000000"/>
                </a:solidFill>
                <a:effectLst/>
                <a:latin typeface="Söhne"/>
              </a:rPr>
              <a:t>As atas são registros escritos das discussões e decisões tomadas durante reuniões, conferências ou assembleias. Elas incluem informações sobre quem participou, o que foi discutido e quais resoluções foram adotadas. Exemplo: as atas de uma reunião de diretoria</a:t>
            </a:r>
            <a:endParaRPr lang="pt-BR" sz="2000" dirty="0">
              <a:solidFill>
                <a:srgbClr val="000000"/>
              </a:solidFill>
            </a:endParaRPr>
          </a:p>
        </p:txBody>
      </p:sp>
      <p:pic>
        <p:nvPicPr>
          <p:cNvPr id="1028" name="Picture 4">
            <a:extLst>
              <a:ext uri="{FF2B5EF4-FFF2-40B4-BE49-F238E27FC236}">
                <a16:creationId xmlns:a16="http://schemas.microsoft.com/office/drawing/2014/main" id="{36642C2B-A2BE-C2B9-59E9-1AA58E9DC7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224619"/>
            <a:ext cx="5451627" cy="40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2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5089B-B176-7B07-3346-F0431C271F67}"/>
              </a:ext>
            </a:extLst>
          </p:cNvPr>
          <p:cNvSpPr>
            <a:spLocks noGrp="1"/>
          </p:cNvSpPr>
          <p:nvPr>
            <p:ph type="title"/>
          </p:nvPr>
        </p:nvSpPr>
        <p:spPr>
          <a:xfrm>
            <a:off x="1687669" y="624110"/>
            <a:ext cx="4137059" cy="1280890"/>
          </a:xfrm>
        </p:spPr>
        <p:txBody>
          <a:bodyPr>
            <a:normAutofit/>
          </a:bodyPr>
          <a:lstStyle/>
          <a:p>
            <a:r>
              <a:rPr lang="pt-BR" sz="3200"/>
              <a:t>Memorandos</a:t>
            </a:r>
          </a:p>
        </p:txBody>
      </p:sp>
      <p:sp>
        <p:nvSpPr>
          <p:cNvPr id="3" name="Espaço Reservado para Conteúdo 2">
            <a:extLst>
              <a:ext uri="{FF2B5EF4-FFF2-40B4-BE49-F238E27FC236}">
                <a16:creationId xmlns:a16="http://schemas.microsoft.com/office/drawing/2014/main" id="{BF45D338-16F9-EBEC-2FA4-82A6FDCA634B}"/>
              </a:ext>
            </a:extLst>
          </p:cNvPr>
          <p:cNvSpPr>
            <a:spLocks noGrp="1"/>
          </p:cNvSpPr>
          <p:nvPr>
            <p:ph idx="1"/>
          </p:nvPr>
        </p:nvSpPr>
        <p:spPr>
          <a:xfrm>
            <a:off x="1687669" y="1770993"/>
            <a:ext cx="4140772" cy="3777622"/>
          </a:xfrm>
        </p:spPr>
        <p:txBody>
          <a:bodyPr>
            <a:noAutofit/>
          </a:bodyPr>
          <a:lstStyle/>
          <a:p>
            <a:r>
              <a:rPr lang="pt-BR" sz="2000" dirty="0">
                <a:solidFill>
                  <a:srgbClr val="000000"/>
                </a:solidFill>
                <a:latin typeface="Söhne"/>
              </a:rPr>
              <a:t>Os memorandos, também conhecidos como memos, são documentos curtos usados para comunicação interna em organizações. Eles geralmente tratam de assuntos específicos, como políticas da empresa, informações de pessoal ou diretrizes. Exemplo: um memorando sobre a implementação de novos procedimentos de segurança no local de trabalho.</a:t>
            </a:r>
          </a:p>
        </p:txBody>
      </p:sp>
      <p:pic>
        <p:nvPicPr>
          <p:cNvPr id="2050" name="Picture 2" descr="Texto&#10;&#10;Descrição gerada automaticamente">
            <a:extLst>
              <a:ext uri="{FF2B5EF4-FFF2-40B4-BE49-F238E27FC236}">
                <a16:creationId xmlns:a16="http://schemas.microsoft.com/office/drawing/2014/main" id="{1CCA7BD9-AC60-CAE0-D065-083F00E31B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339" y="645106"/>
            <a:ext cx="3712781"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7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A3234-B524-BC2A-C06D-2D8B1C84132C}"/>
              </a:ext>
            </a:extLst>
          </p:cNvPr>
          <p:cNvSpPr>
            <a:spLocks noGrp="1"/>
          </p:cNvSpPr>
          <p:nvPr>
            <p:ph type="title"/>
          </p:nvPr>
        </p:nvSpPr>
        <p:spPr>
          <a:xfrm>
            <a:off x="2592926" y="624110"/>
            <a:ext cx="4790008" cy="1280890"/>
          </a:xfrm>
        </p:spPr>
        <p:txBody>
          <a:bodyPr>
            <a:normAutofit/>
          </a:bodyPr>
          <a:lstStyle/>
          <a:p>
            <a:r>
              <a:rPr lang="pt-BR" dirty="0"/>
              <a:t>Resumos</a:t>
            </a:r>
          </a:p>
        </p:txBody>
      </p:sp>
      <p:sp>
        <p:nvSpPr>
          <p:cNvPr id="3" name="Espaço Reservado para Conteúdo 2">
            <a:extLst>
              <a:ext uri="{FF2B5EF4-FFF2-40B4-BE49-F238E27FC236}">
                <a16:creationId xmlns:a16="http://schemas.microsoft.com/office/drawing/2014/main" id="{CE289A22-2C31-79A3-2B35-B9A296A7A8CC}"/>
              </a:ext>
            </a:extLst>
          </p:cNvPr>
          <p:cNvSpPr>
            <a:spLocks noGrp="1"/>
          </p:cNvSpPr>
          <p:nvPr>
            <p:ph idx="1"/>
          </p:nvPr>
        </p:nvSpPr>
        <p:spPr>
          <a:xfrm>
            <a:off x="2239714" y="2056233"/>
            <a:ext cx="4802188" cy="3870755"/>
          </a:xfrm>
        </p:spPr>
        <p:txBody>
          <a:bodyPr>
            <a:normAutofit/>
          </a:bodyPr>
          <a:lstStyle/>
          <a:p>
            <a:r>
              <a:rPr lang="pt-BR" sz="2000" dirty="0">
                <a:latin typeface="Söhne"/>
              </a:rPr>
              <a:t>Os resumos são textos concisos que capturam as informações mais importantes de um documento mais longo, como um livro, artigo ou relatório. Eles são úteis para fornecer uma visão geral do conteúdo sem a necessidade de ler o texto completo. Exemplo: um resumo de um artigo de pesquisa acadêmica.</a:t>
            </a:r>
          </a:p>
        </p:txBody>
      </p:sp>
      <p:pic>
        <p:nvPicPr>
          <p:cNvPr id="3074" name="Picture 2" descr="Texto preto sobre fundo branco&#10;&#10;Descrição gerada automaticamente">
            <a:extLst>
              <a:ext uri="{FF2B5EF4-FFF2-40B4-BE49-F238E27FC236}">
                <a16:creationId xmlns:a16="http://schemas.microsoft.com/office/drawing/2014/main" id="{C2DB426B-5A37-B48A-CFAC-126B4ED1CA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3" r="2" b="2"/>
          <a:stretch/>
        </p:blipFill>
        <p:spPr bwMode="auto">
          <a:xfrm>
            <a:off x="7736146" y="711199"/>
            <a:ext cx="3768466" cy="541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8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4" name="Imagem 3" descr="Texto&#10;&#10;Descrição gerada automaticamente com confiança baixa">
            <a:extLst>
              <a:ext uri="{FF2B5EF4-FFF2-40B4-BE49-F238E27FC236}">
                <a16:creationId xmlns:a16="http://schemas.microsoft.com/office/drawing/2014/main" id="{4062F5B9-122C-D106-E744-AFA01AEFC237}"/>
              </a:ext>
            </a:extLst>
          </p:cNvPr>
          <p:cNvPicPr>
            <a:picLocks noChangeAspect="1"/>
          </p:cNvPicPr>
          <p:nvPr/>
        </p:nvPicPr>
        <p:blipFill rotWithShape="1">
          <a:blip r:embed="rId2"/>
          <a:srcRect l="14449" r="18538" b="1"/>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B539DCB-08FF-3B69-C528-59DDFB0B17B0}"/>
              </a:ext>
            </a:extLst>
          </p:cNvPr>
          <p:cNvSpPr>
            <a:spLocks noGrp="1"/>
          </p:cNvSpPr>
          <p:nvPr>
            <p:ph type="title"/>
          </p:nvPr>
        </p:nvSpPr>
        <p:spPr>
          <a:xfrm>
            <a:off x="541867" y="787400"/>
            <a:ext cx="7145866" cy="778933"/>
          </a:xfrm>
        </p:spPr>
        <p:txBody>
          <a:bodyPr anchor="ctr">
            <a:normAutofit/>
          </a:bodyPr>
          <a:lstStyle/>
          <a:p>
            <a:pPr>
              <a:lnSpc>
                <a:spcPct val="90000"/>
              </a:lnSpc>
            </a:pPr>
            <a:r>
              <a:rPr lang="pt-BR" sz="2500">
                <a:solidFill>
                  <a:srgbClr val="FEFFFF"/>
                </a:solidFill>
              </a:rPr>
              <a:t>REFLEXÃO</a:t>
            </a:r>
            <a:br>
              <a:rPr lang="pt-BR" sz="2500">
                <a:solidFill>
                  <a:srgbClr val="FEFFFF"/>
                </a:solidFill>
              </a:rPr>
            </a:br>
            <a:endParaRPr lang="pt-BR" sz="2500">
              <a:solidFill>
                <a:srgbClr val="FEFFFF"/>
              </a:solidFill>
            </a:endParaRPr>
          </a:p>
        </p:txBody>
      </p:sp>
      <p:sp>
        <p:nvSpPr>
          <p:cNvPr id="3" name="Espaço Reservado para Conteúdo 2">
            <a:extLst>
              <a:ext uri="{FF2B5EF4-FFF2-40B4-BE49-F238E27FC236}">
                <a16:creationId xmlns:a16="http://schemas.microsoft.com/office/drawing/2014/main" id="{F567DF2D-F27A-EB0E-C00D-7F23026CF202}"/>
              </a:ext>
            </a:extLst>
          </p:cNvPr>
          <p:cNvSpPr>
            <a:spLocks noGrp="1"/>
          </p:cNvSpPr>
          <p:nvPr>
            <p:ph idx="1"/>
          </p:nvPr>
        </p:nvSpPr>
        <p:spPr>
          <a:xfrm>
            <a:off x="541866" y="2032000"/>
            <a:ext cx="7145867" cy="3879222"/>
          </a:xfrm>
        </p:spPr>
        <p:txBody>
          <a:bodyPr>
            <a:normAutofit/>
          </a:bodyPr>
          <a:lstStyle/>
          <a:p>
            <a:r>
              <a:rPr lang="pt-BR">
                <a:solidFill>
                  <a:srgbClr val="FEFFFF"/>
                </a:solidFill>
              </a:rPr>
              <a:t>Cada tipo de texto tem um propósito específico e requer habilidades diferentes de escrita e leitura para compreensão e produção adequadas. Entender esses tipos de texto e suas características é essencial para uma comunicação eficaz em diferentes contextos.</a:t>
            </a:r>
          </a:p>
        </p:txBody>
      </p:sp>
    </p:spTree>
    <p:extLst>
      <p:ext uri="{BB962C8B-B14F-4D97-AF65-F5344CB8AC3E}">
        <p14:creationId xmlns:p14="http://schemas.microsoft.com/office/powerpoint/2010/main" val="9064987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300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Century Gothic</vt:lpstr>
      <vt:lpstr>Söhne</vt:lpstr>
      <vt:lpstr>Wingdings 3</vt:lpstr>
      <vt:lpstr>Cacho</vt:lpstr>
      <vt:lpstr>Comunicação</vt:lpstr>
      <vt:lpstr>Identificação de textos técnicos  </vt:lpstr>
      <vt:lpstr>Relatórios</vt:lpstr>
      <vt:lpstr>Atas</vt:lpstr>
      <vt:lpstr>Memorandos</vt:lpstr>
      <vt:lpstr>Resumos</vt:lpstr>
      <vt:lpstr>REFLEXÃO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Comunicação</dc:title>
  <dc:creator>rodrigo jesus</dc:creator>
  <cp:lastModifiedBy>rodrigo jesus</cp:lastModifiedBy>
  <cp:revision>1</cp:revision>
  <dcterms:created xsi:type="dcterms:W3CDTF">2023-11-05T20:07:48Z</dcterms:created>
  <dcterms:modified xsi:type="dcterms:W3CDTF">2023-11-05T20:46:03Z</dcterms:modified>
</cp:coreProperties>
</file>