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notesMasterIdLst>
    <p:notesMasterId r:id="rId11"/>
  </p:notesMasterIdLst>
  <p:sldIdLst>
    <p:sldId id="266" r:id="rId2"/>
    <p:sldId id="263" r:id="rId3"/>
    <p:sldId id="260" r:id="rId4"/>
    <p:sldId id="261" r:id="rId5"/>
    <p:sldId id="259" r:id="rId6"/>
    <p:sldId id="262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ri\Desktop\Skypro\1.%20&#1082;&#1091;&#1088;&#1089;&#1086;&#1074;&#1072;&#1103;\&#1044;&#1072;&#1085;&#1085;&#1099;&#1077;_&#1082;&#1072;&#1083;&#1100;&#1082;&#1091;&#1083;&#1103;&#1090;&#1086;&#1088;_&#1102;&#1085;&#1080;&#1090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ri\Desktop\Skypro\1.%20&#1082;&#1091;&#1088;&#1089;&#1086;&#1074;&#1072;&#1103;\&#1044;&#1072;&#1085;&#1085;&#1099;&#1077;_&#1082;&#1072;&#1083;&#1100;&#1082;&#1091;&#1083;&#1103;&#1090;&#1086;&#1088;_&#1102;&#1085;&#1080;&#1090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ri\Desktop\Skypro\1.%20&#1082;&#1091;&#1088;&#1089;&#1086;&#1074;&#1072;&#1103;\&#1044;&#1072;&#1085;&#1085;&#1099;&#1077;_&#1082;&#1072;&#1083;&#1100;&#1082;&#1091;&#1083;&#1103;&#1090;&#1086;&#1088;_&#1102;&#1085;&#1080;&#1090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ri\Desktop\Skypro\1.%20&#1082;&#1091;&#1088;&#1089;&#1086;&#1074;&#1072;&#1103;\&#1044;&#1072;&#1085;&#1085;&#1099;&#1077;_&#1082;&#1072;&#1083;&#1100;&#1082;&#1091;&#1083;&#1103;&#1090;&#1086;&#1088;_&#1102;&#1085;&#1080;&#1090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obri\Desktop\Skypro\1.%20&#1082;&#1091;&#1088;&#1089;&#1086;&#1074;&#1072;&#1103;\&#1044;&#1072;&#1085;&#1085;&#1099;&#1077;_&#1082;&#1072;&#1083;&#1100;&#1082;&#1091;&#1083;&#1103;&#1090;&#1086;&#1088;_&#1102;&#1085;&#1080;&#1090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Визуализация!$B$25</c:f>
              <c:strCache>
                <c:ptCount val="1"/>
                <c:pt idx="0">
                  <c:v>Retention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-5.3232060242592302E-17"/>
                  <c:y val="1.428571428571428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3A6-40E6-9AB1-EB633EDB7B4B}"/>
                </c:ext>
              </c:extLst>
            </c:dLbl>
            <c:dLbl>
              <c:idx val="3"/>
              <c:layout>
                <c:manualLayout>
                  <c:x val="-1.064641204851846E-16"/>
                  <c:y val="4.761904761904674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3A6-40E6-9AB1-EB633EDB7B4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Визуализация!$A$26:$A$30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Визуализация!$B$26:$B$30</c:f>
              <c:numCache>
                <c:formatCode>0.0%</c:formatCode>
                <c:ptCount val="5"/>
                <c:pt idx="0">
                  <c:v>0.8308457711442786</c:v>
                </c:pt>
                <c:pt idx="1">
                  <c:v>0.86862718643700376</c:v>
                </c:pt>
                <c:pt idx="2">
                  <c:v>0.7861606758690689</c:v>
                </c:pt>
                <c:pt idx="3">
                  <c:v>0.78298123172559619</c:v>
                </c:pt>
                <c:pt idx="4">
                  <c:v>0.76553484646670578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A6-40E6-9AB1-EB633EDB7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640764960"/>
        <c:axId val="640763296"/>
      </c:barChart>
      <c:lineChart>
        <c:grouping val="standard"/>
        <c:varyColors val="0"/>
        <c:ser>
          <c:idx val="1"/>
          <c:order val="1"/>
          <c:tx>
            <c:strRef>
              <c:f>Визуализация!$B$132</c:f>
              <c:strCache>
                <c:ptCount val="1"/>
                <c:pt idx="0">
                  <c:v>Количество новых подписок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4.761904761904764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A6-40E6-9AB1-EB633EDB7B4B}"/>
                </c:ext>
              </c:extLst>
            </c:dLbl>
            <c:dLbl>
              <c:idx val="2"/>
              <c:layout>
                <c:manualLayout>
                  <c:x val="4.6457607433217189E-2"/>
                  <c:y val="-6.190476190476194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3A6-40E6-9AB1-EB633EDB7B4B}"/>
                </c:ext>
              </c:extLst>
            </c:dLbl>
            <c:spPr>
              <a:solidFill>
                <a:srgbClr val="FFC000">
                  <a:alpha val="60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Визуализация!$B$134:$B$138</c:f>
              <c:numCache>
                <c:formatCode>General</c:formatCode>
                <c:ptCount val="5"/>
                <c:pt idx="0">
                  <c:v>5122</c:v>
                </c:pt>
                <c:pt idx="1">
                  <c:v>4396</c:v>
                </c:pt>
                <c:pt idx="2">
                  <c:v>3255</c:v>
                </c:pt>
                <c:pt idx="3">
                  <c:v>1916</c:v>
                </c:pt>
                <c:pt idx="4">
                  <c:v>378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3A6-40E6-9AB1-EB633EDB7B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9284688"/>
        <c:axId val="269290928"/>
      </c:lineChart>
      <c:catAx>
        <c:axId val="640764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40763296"/>
        <c:crosses val="autoZero"/>
        <c:auto val="1"/>
        <c:lblAlgn val="ctr"/>
        <c:lblOffset val="100"/>
        <c:noMultiLvlLbl val="0"/>
      </c:catAx>
      <c:valAx>
        <c:axId val="640763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40764960"/>
        <c:crosses val="autoZero"/>
        <c:crossBetween val="between"/>
      </c:valAx>
      <c:valAx>
        <c:axId val="2692909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69284688"/>
        <c:crosses val="max"/>
        <c:crossBetween val="between"/>
      </c:valAx>
      <c:catAx>
        <c:axId val="269284688"/>
        <c:scaling>
          <c:orientation val="minMax"/>
        </c:scaling>
        <c:delete val="1"/>
        <c:axPos val="b"/>
        <c:majorTickMark val="out"/>
        <c:minorTickMark val="none"/>
        <c:tickLblPos val="nextTo"/>
        <c:crossAx val="269290928"/>
        <c:crosses val="autoZero"/>
        <c:auto val="1"/>
        <c:lblAlgn val="ctr"/>
        <c:lblOffset val="100"/>
        <c:noMultiLvlLbl val="0"/>
      </c:cat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Визуализация!$B$40</c:f>
              <c:strCache>
                <c:ptCount val="1"/>
                <c:pt idx="0">
                  <c:v>Количество подписчиков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CA2B-4922-9640-BF123E22FBD5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CA2B-4922-9640-BF123E22FBD5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CA2B-4922-9640-BF123E22FBD5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cs-CZ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CA2B-4922-9640-BF123E22FBD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Визуализация!$A$41:$A$62</c:f>
              <c:strCache>
                <c:ptCount val="22"/>
                <c:pt idx="0">
                  <c:v>UTC+1</c:v>
                </c:pt>
                <c:pt idx="1">
                  <c:v>UTC+2</c:v>
                </c:pt>
                <c:pt idx="2">
                  <c:v>UTC+0</c:v>
                </c:pt>
                <c:pt idx="3">
                  <c:v>UTC+3</c:v>
                </c:pt>
                <c:pt idx="4">
                  <c:v>UTC+4</c:v>
                </c:pt>
                <c:pt idx="5">
                  <c:v>UTC+7</c:v>
                </c:pt>
                <c:pt idx="6">
                  <c:v>UTC+5</c:v>
                </c:pt>
                <c:pt idx="7">
                  <c:v>UTC-4</c:v>
                </c:pt>
                <c:pt idx="8">
                  <c:v>UTC+6</c:v>
                </c:pt>
                <c:pt idx="9">
                  <c:v>UTC-5</c:v>
                </c:pt>
                <c:pt idx="10">
                  <c:v>UTC-8</c:v>
                </c:pt>
                <c:pt idx="11">
                  <c:v>UTC-3</c:v>
                </c:pt>
                <c:pt idx="12">
                  <c:v>UTC+9</c:v>
                </c:pt>
                <c:pt idx="13">
                  <c:v>UTC-6</c:v>
                </c:pt>
                <c:pt idx="14">
                  <c:v>UTC-7</c:v>
                </c:pt>
                <c:pt idx="15">
                  <c:v>UTC+8</c:v>
                </c:pt>
                <c:pt idx="16">
                  <c:v>UTC+12</c:v>
                </c:pt>
                <c:pt idx="17">
                  <c:v>UTC+11</c:v>
                </c:pt>
                <c:pt idx="18">
                  <c:v>UTC+10</c:v>
                </c:pt>
                <c:pt idx="19">
                  <c:v>UTC-1</c:v>
                </c:pt>
                <c:pt idx="20">
                  <c:v>UTC-2</c:v>
                </c:pt>
                <c:pt idx="21">
                  <c:v>UTC-9</c:v>
                </c:pt>
              </c:strCache>
            </c:strRef>
          </c:cat>
          <c:val>
            <c:numRef>
              <c:f>Визуализация!$B$41:$B$62</c:f>
              <c:numCache>
                <c:formatCode>General</c:formatCode>
                <c:ptCount val="22"/>
                <c:pt idx="0">
                  <c:v>4526</c:v>
                </c:pt>
                <c:pt idx="1">
                  <c:v>3214</c:v>
                </c:pt>
                <c:pt idx="2">
                  <c:v>2430</c:v>
                </c:pt>
                <c:pt idx="3">
                  <c:v>2164</c:v>
                </c:pt>
                <c:pt idx="4">
                  <c:v>483</c:v>
                </c:pt>
                <c:pt idx="5">
                  <c:v>355</c:v>
                </c:pt>
                <c:pt idx="6">
                  <c:v>342</c:v>
                </c:pt>
                <c:pt idx="7">
                  <c:v>306</c:v>
                </c:pt>
                <c:pt idx="8">
                  <c:v>303</c:v>
                </c:pt>
                <c:pt idx="9">
                  <c:v>183</c:v>
                </c:pt>
                <c:pt idx="10">
                  <c:v>149</c:v>
                </c:pt>
                <c:pt idx="11">
                  <c:v>147</c:v>
                </c:pt>
                <c:pt idx="12">
                  <c:v>139</c:v>
                </c:pt>
                <c:pt idx="13">
                  <c:v>123</c:v>
                </c:pt>
                <c:pt idx="14">
                  <c:v>109</c:v>
                </c:pt>
                <c:pt idx="15">
                  <c:v>99</c:v>
                </c:pt>
                <c:pt idx="16">
                  <c:v>68</c:v>
                </c:pt>
                <c:pt idx="17">
                  <c:v>55</c:v>
                </c:pt>
                <c:pt idx="18">
                  <c:v>36</c:v>
                </c:pt>
                <c:pt idx="19">
                  <c:v>29</c:v>
                </c:pt>
                <c:pt idx="20">
                  <c:v>15</c:v>
                </c:pt>
                <c:pt idx="2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A2B-4922-9640-BF123E22F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8841920"/>
        <c:axId val="218842752"/>
      </c:barChart>
      <c:catAx>
        <c:axId val="21884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18842752"/>
        <c:crosses val="autoZero"/>
        <c:auto val="1"/>
        <c:lblAlgn val="ctr"/>
        <c:lblOffset val="100"/>
        <c:noMultiLvlLbl val="0"/>
      </c:catAx>
      <c:valAx>
        <c:axId val="21884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1884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Визуализация!$M$80</c:f>
              <c:strCache>
                <c:ptCount val="1"/>
                <c:pt idx="0">
                  <c:v>будние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6"/>
              <c:layout>
                <c:manualLayout>
                  <c:x val="-1.887504718761797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D5AF-4F5B-8ED1-8BB072D5442C}"/>
                </c:ext>
              </c:extLst>
            </c:dLbl>
            <c:spPr>
              <a:solidFill>
                <a:schemeClr val="tx2">
                  <a:alpha val="32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Визуализация!$D$81:$D$104</c:f>
              <c:numCache>
                <c:formatCode>@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Визуализация!$M$81:$M$104</c:f>
              <c:numCache>
                <c:formatCode>0</c:formatCode>
                <c:ptCount val="24"/>
                <c:pt idx="0">
                  <c:v>24</c:v>
                </c:pt>
                <c:pt idx="1">
                  <c:v>17.600000000000001</c:v>
                </c:pt>
                <c:pt idx="2">
                  <c:v>13.4</c:v>
                </c:pt>
                <c:pt idx="3">
                  <c:v>12.8</c:v>
                </c:pt>
                <c:pt idx="4">
                  <c:v>9.8000000000000007</c:v>
                </c:pt>
                <c:pt idx="5">
                  <c:v>9.1999999999999993</c:v>
                </c:pt>
                <c:pt idx="6">
                  <c:v>9.6</c:v>
                </c:pt>
                <c:pt idx="7">
                  <c:v>10.8</c:v>
                </c:pt>
                <c:pt idx="8">
                  <c:v>12.6</c:v>
                </c:pt>
                <c:pt idx="9">
                  <c:v>17</c:v>
                </c:pt>
                <c:pt idx="10">
                  <c:v>25.2</c:v>
                </c:pt>
                <c:pt idx="11">
                  <c:v>37.4</c:v>
                </c:pt>
                <c:pt idx="12">
                  <c:v>51.2</c:v>
                </c:pt>
                <c:pt idx="13">
                  <c:v>62.8</c:v>
                </c:pt>
                <c:pt idx="14">
                  <c:v>72.8</c:v>
                </c:pt>
                <c:pt idx="15">
                  <c:v>84</c:v>
                </c:pt>
                <c:pt idx="16">
                  <c:v>88</c:v>
                </c:pt>
                <c:pt idx="17">
                  <c:v>103.6</c:v>
                </c:pt>
                <c:pt idx="18">
                  <c:v>102</c:v>
                </c:pt>
                <c:pt idx="19">
                  <c:v>94.2</c:v>
                </c:pt>
                <c:pt idx="20">
                  <c:v>79.8</c:v>
                </c:pt>
                <c:pt idx="21">
                  <c:v>57.2</c:v>
                </c:pt>
                <c:pt idx="22">
                  <c:v>47.2</c:v>
                </c:pt>
                <c:pt idx="2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AF-4F5B-8ED1-8BB072D5442C}"/>
            </c:ext>
          </c:extLst>
        </c:ser>
        <c:ser>
          <c:idx val="1"/>
          <c:order val="1"/>
          <c:tx>
            <c:strRef>
              <c:f>Визуализация!$N$80</c:f>
              <c:strCache>
                <c:ptCount val="1"/>
                <c:pt idx="0">
                  <c:v>выходные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10"/>
              <c:layout>
                <c:manualLayout>
                  <c:x val="-3.7750094375235939E-3"/>
                  <c:y val="-3.2552083333333335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5AF-4F5B-8ED1-8BB072D5442C}"/>
                </c:ext>
              </c:extLst>
            </c:dLbl>
            <c:dLbl>
              <c:idx val="12"/>
              <c:layout>
                <c:manualLayout>
                  <c:x val="-5.6625141562853904E-3"/>
                  <c:y val="-3.255208333333392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5AF-4F5B-8ED1-8BB072D5442C}"/>
                </c:ext>
              </c:extLst>
            </c:dLbl>
            <c:dLbl>
              <c:idx val="17"/>
              <c:layout>
                <c:manualLayout>
                  <c:x val="5.6625141562852525E-3"/>
                  <c:y val="-4.882812500000002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5AF-4F5B-8ED1-8BB072D5442C}"/>
                </c:ext>
              </c:extLst>
            </c:dLbl>
            <c:dLbl>
              <c:idx val="18"/>
              <c:layout>
                <c:manualLayout>
                  <c:x val="7.5500188750470491E-3"/>
                  <c:y val="-0.1204427083333333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5AF-4F5B-8ED1-8BB072D5442C}"/>
                </c:ext>
              </c:extLst>
            </c:dLbl>
            <c:dLbl>
              <c:idx val="19"/>
              <c:layout>
                <c:manualLayout>
                  <c:x val="0"/>
                  <c:y val="-6.8359374999999972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5AF-4F5B-8ED1-8BB072D5442C}"/>
                </c:ext>
              </c:extLst>
            </c:dLbl>
            <c:spPr>
              <a:solidFill>
                <a:srgbClr val="FFC000">
                  <a:alpha val="45000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Визуализация!$D$81:$D$104</c:f>
              <c:numCache>
                <c:formatCode>@</c:formatCod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numCache>
            </c:numRef>
          </c:cat>
          <c:val>
            <c:numRef>
              <c:f>Визуализация!$N$81:$N$104</c:f>
              <c:numCache>
                <c:formatCode>0</c:formatCode>
                <c:ptCount val="24"/>
                <c:pt idx="0">
                  <c:v>47</c:v>
                </c:pt>
                <c:pt idx="1">
                  <c:v>46.5</c:v>
                </c:pt>
                <c:pt idx="2">
                  <c:v>44.5</c:v>
                </c:pt>
                <c:pt idx="3">
                  <c:v>34.5</c:v>
                </c:pt>
                <c:pt idx="4">
                  <c:v>28.5</c:v>
                </c:pt>
                <c:pt idx="5">
                  <c:v>38</c:v>
                </c:pt>
                <c:pt idx="6">
                  <c:v>41.5</c:v>
                </c:pt>
                <c:pt idx="7">
                  <c:v>40</c:v>
                </c:pt>
                <c:pt idx="8">
                  <c:v>49</c:v>
                </c:pt>
                <c:pt idx="9">
                  <c:v>41.5</c:v>
                </c:pt>
                <c:pt idx="10">
                  <c:v>37</c:v>
                </c:pt>
                <c:pt idx="11">
                  <c:v>67.5</c:v>
                </c:pt>
                <c:pt idx="12">
                  <c:v>63</c:v>
                </c:pt>
                <c:pt idx="13">
                  <c:v>85</c:v>
                </c:pt>
                <c:pt idx="14">
                  <c:v>96</c:v>
                </c:pt>
                <c:pt idx="15">
                  <c:v>124</c:v>
                </c:pt>
                <c:pt idx="16">
                  <c:v>115</c:v>
                </c:pt>
                <c:pt idx="17">
                  <c:v>107.5</c:v>
                </c:pt>
                <c:pt idx="18">
                  <c:v>90</c:v>
                </c:pt>
                <c:pt idx="19">
                  <c:v>90.5</c:v>
                </c:pt>
                <c:pt idx="20">
                  <c:v>104</c:v>
                </c:pt>
                <c:pt idx="21">
                  <c:v>90.5</c:v>
                </c:pt>
                <c:pt idx="22">
                  <c:v>77</c:v>
                </c:pt>
                <c:pt idx="23">
                  <c:v>61.5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5AF-4F5B-8ED1-8BB072D544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6644720"/>
        <c:axId val="646644304"/>
      </c:barChart>
      <c:catAx>
        <c:axId val="646644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Время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46644304"/>
        <c:crosses val="autoZero"/>
        <c:auto val="1"/>
        <c:lblAlgn val="ctr"/>
        <c:lblOffset val="100"/>
        <c:noMultiLvlLbl val="0"/>
      </c:catAx>
      <c:valAx>
        <c:axId val="646644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400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646644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Визуализация!$C$2</c:f>
              <c:strCache>
                <c:ptCount val="1"/>
                <c:pt idx="0">
                  <c:v>Количество просмотров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Визуализация!$A$3:$A$7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Визуализация!$C$3:$C$7</c:f>
              <c:numCache>
                <c:formatCode>General</c:formatCode>
                <c:ptCount val="5"/>
                <c:pt idx="0">
                  <c:v>11466</c:v>
                </c:pt>
                <c:pt idx="1">
                  <c:v>29990</c:v>
                </c:pt>
                <c:pt idx="2">
                  <c:v>34863</c:v>
                </c:pt>
                <c:pt idx="3">
                  <c:v>35348</c:v>
                </c:pt>
                <c:pt idx="4">
                  <c:v>28736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66-4EFC-BB9B-AA1773D0D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36270016"/>
        <c:axId val="2036264608"/>
      </c:barChart>
      <c:lineChart>
        <c:grouping val="standard"/>
        <c:varyColors val="0"/>
        <c:ser>
          <c:idx val="0"/>
          <c:order val="0"/>
          <c:tx>
            <c:strRef>
              <c:f>Визуализация!$B$2</c:f>
              <c:strCache>
                <c:ptCount val="1"/>
                <c:pt idx="0">
                  <c:v>Количество пользователей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solidFill>
                <a:schemeClr val="accent1">
                  <a:alpha val="88000"/>
                </a:schemeClr>
              </a:solidFill>
              <a:ln>
                <a:solidFill>
                  <a:schemeClr val="accent1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Визуализация!$A$3:$A$7</c:f>
              <c:strCache>
                <c:ptCount val="5"/>
                <c:pt idx="0">
                  <c:v>апр</c:v>
                </c:pt>
                <c:pt idx="1">
                  <c:v>май</c:v>
                </c:pt>
                <c:pt idx="2">
                  <c:v>июн</c:v>
                </c:pt>
                <c:pt idx="3">
                  <c:v>июл</c:v>
                </c:pt>
                <c:pt idx="4">
                  <c:v>авг</c:v>
                </c:pt>
              </c:strCache>
            </c:strRef>
          </c:cat>
          <c:val>
            <c:numRef>
              <c:f>Визуализация!$B$3:$B$7</c:f>
              <c:numCache>
                <c:formatCode>0</c:formatCode>
                <c:ptCount val="5"/>
                <c:pt idx="0">
                  <c:v>5289</c:v>
                </c:pt>
                <c:pt idx="1">
                  <c:v>8990.1691890653128</c:v>
                </c:pt>
                <c:pt idx="2">
                  <c:v>10322.717485852865</c:v>
                </c:pt>
                <c:pt idx="3">
                  <c:v>9998.4940518284257</c:v>
                </c:pt>
                <c:pt idx="4">
                  <c:v>8032.1956088647448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66-4EFC-BB9B-AA1773D0D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36270016"/>
        <c:axId val="2036264608"/>
      </c:lineChart>
      <c:catAx>
        <c:axId val="203627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36264608"/>
        <c:crosses val="autoZero"/>
        <c:auto val="1"/>
        <c:lblAlgn val="ctr"/>
        <c:lblOffset val="100"/>
        <c:noMultiLvlLbl val="0"/>
      </c:catAx>
      <c:valAx>
        <c:axId val="203626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203627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cs-CZ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Визуализация!$B$65</c:f>
              <c:strCache>
                <c:ptCount val="1"/>
                <c:pt idx="0">
                  <c:v>Количество просмотров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cs-CZ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Визуализация!$A$66:$A$75</c:f>
              <c:numCache>
                <c:formatCode>@</c:formatCode>
                <c:ptCount val="10"/>
                <c:pt idx="0">
                  <c:v>411922</c:v>
                </c:pt>
                <c:pt idx="1">
                  <c:v>250679</c:v>
                </c:pt>
                <c:pt idx="2">
                  <c:v>158978</c:v>
                </c:pt>
                <c:pt idx="3">
                  <c:v>230507</c:v>
                </c:pt>
                <c:pt idx="4">
                  <c:v>351192</c:v>
                </c:pt>
                <c:pt idx="5">
                  <c:v>347008</c:v>
                </c:pt>
                <c:pt idx="6">
                  <c:v>118549</c:v>
                </c:pt>
                <c:pt idx="7">
                  <c:v>347393</c:v>
                </c:pt>
                <c:pt idx="8">
                  <c:v>470762</c:v>
                </c:pt>
                <c:pt idx="9">
                  <c:v>21760</c:v>
                </c:pt>
              </c:numCache>
            </c:numRef>
          </c:cat>
          <c:val>
            <c:numRef>
              <c:f>Визуализация!$B$66:$B$75</c:f>
              <c:numCache>
                <c:formatCode>General</c:formatCode>
                <c:ptCount val="10"/>
                <c:pt idx="0">
                  <c:v>8071</c:v>
                </c:pt>
                <c:pt idx="1">
                  <c:v>5079</c:v>
                </c:pt>
                <c:pt idx="2">
                  <c:v>4240</c:v>
                </c:pt>
                <c:pt idx="3">
                  <c:v>3824</c:v>
                </c:pt>
                <c:pt idx="4">
                  <c:v>3501</c:v>
                </c:pt>
                <c:pt idx="5">
                  <c:v>2508</c:v>
                </c:pt>
                <c:pt idx="6">
                  <c:v>2288</c:v>
                </c:pt>
                <c:pt idx="7">
                  <c:v>2092</c:v>
                </c:pt>
                <c:pt idx="8">
                  <c:v>1776</c:v>
                </c:pt>
                <c:pt idx="9">
                  <c:v>1592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4E-4A00-9F00-C8B8F85CD8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951296"/>
        <c:axId val="195946304"/>
      </c:barChart>
      <c:catAx>
        <c:axId val="195951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cs-CZ" sz="1600"/>
                  <a:t>ID </a:t>
                </a:r>
                <a:r>
                  <a:rPr lang="ru-RU" sz="1600"/>
                  <a:t>фильма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@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27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5946304"/>
        <c:crosses val="autoZero"/>
        <c:auto val="1"/>
        <c:lblAlgn val="ctr"/>
        <c:lblOffset val="100"/>
        <c:noMultiLvlLbl val="0"/>
      </c:catAx>
      <c:valAx>
        <c:axId val="195946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600"/>
                  <a:t>Количество просмотров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9595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cs-CZ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560DD-79AF-423A-9614-314A592F5AFE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26628-D3C5-4C67-9CF9-6F82E9A167F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282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6628-D3C5-4C67-9CF9-6F82E9A167FA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8825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26628-D3C5-4C67-9CF9-6F82E9A167F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131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849EA5-70FC-B813-532F-47DE74DE6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376410E-E80B-C43D-E63F-FC4658FCA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0D6D8D-563C-82CF-E06A-77DD5DEB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7FAA1-3370-509F-4A12-B9140B4A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659B8-CFA7-A023-2240-EF148E901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958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E6D3E-4DA9-4FB6-6273-F520722C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159641D-4223-E3E4-2531-E3D4FB8A7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C7E726-527B-2E27-4143-3F81910A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1E12D-2345-E0D7-4B63-455BD6B73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48E19-5DEB-64E9-7D30-D8224F22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582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8F53A5-21BB-1EF2-D49B-09F20DADE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08C59D-5731-FFD2-1CFF-87C04C059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C60DAB-1A21-9893-D763-65683B72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B349E2-2F49-2D43-5677-A01CE021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AE089D-C72F-A246-8350-AE068B840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324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4BC0AE-EA53-F738-3512-5F987D0C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A6049-5ADC-A846-DEC5-FA6CA5661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75136-5827-4A68-5F02-F1BF32D0E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56E71-45C5-8D49-3449-864043FCD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6E8265-DE2B-485E-8411-88E54F88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776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BD370-64B1-AB0A-B4F0-357B1F74B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194395-712F-CB32-C1DD-6A9A7518C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1FB2E-E14E-227D-8458-7464EF579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050F7-E4F8-2C9E-1079-8716D4F8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F61901-3394-E29B-00FC-9B7E6992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394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DF366-5DBB-6DC2-618B-6FAB46A3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EA71E-B473-D5B8-C2FB-464307A4A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8421A6-1951-38DD-CE21-BDBFB53BF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F016CF-8CBB-67F0-1723-C1DFCBE5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1C01DE-D0EB-6182-7F9E-5B9DFA3FE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8EE8EB-768F-6719-66E2-79E9C2F3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752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7D6FCD-137B-8BD2-4A5A-80A88010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26F4E9-47EA-AF51-5F2D-38C902C25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51BA51-B0C3-A215-4F41-3CE4D6C912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245ABD0-86AA-D358-6B0C-586460BC8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F2FDE6-BA3B-0398-C8EB-1C1F17E19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802410-5E72-585F-58CD-6FC7BA7D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0A85B5D-69AD-2231-5FDA-206FD5DE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B88EBE-103D-512C-B591-47A924579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4511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97B4C-A83D-E63A-5470-03CC01C2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F70BC11-FA20-DBAC-195C-C87AB7F64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45094-BF9B-A1C4-55B0-538BBA9D1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0E71F3-3C77-3D76-4264-E2F0D595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889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87DC99-F00E-B88E-E4A1-A9F09A112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FC4641-D367-4AF8-15F8-B6258366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956F32E-A432-6AF7-038D-E4721EEB7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6387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9EF39-77A6-35F8-D727-AEC5E67C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80837-EB53-46E1-C224-F5FEC570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F9A0E40-ECC2-5F6E-098C-603D0EB962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85C5F9-0F55-6D84-6CCC-34C926B2B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B813EA-BDB4-9CAF-6F3B-B1BFE1059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399663-42E6-3E49-EA89-C32E6319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290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BB5B1-C9EA-0FDF-1537-5EB9A436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3292D8-2529-59F8-B7CE-38E3E32CD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654C04-252E-F8AE-8A7F-9C1BA70C1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C8B921-3846-AFC8-A5BC-242C4729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EB6809-5D4E-36F2-FFF0-8BC0B69FC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8BF4C-CB25-0754-59BA-8CA2B9060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796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7F0F8-F6E5-7AE1-47B4-55E04E0E8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cs-C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A6BE2C-B78D-6201-E1BC-BB2FB75E4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cs-C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B3AEA-206D-588F-BABA-A48CF17C5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192FB-2552-4B40-B10D-B353A2AE2204}" type="datetimeFigureOut">
              <a:rPr lang="cs-CZ" smtClean="0"/>
              <a:t>10.02.2023</a:t>
            </a:fld>
            <a:endParaRPr lang="cs-C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0FFFD5-B2B1-E40F-FDF7-67C790C14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5A19D4-6516-87C4-D441-333437A8D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8129C-116B-45A5-B953-D1FDF9EC1E5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297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3DF703-1CEB-343B-24F4-5B3E4884CD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2000"/>
                    </a14:imgEffect>
                    <a14:imgEffect>
                      <a14:brightnessContrast bright="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1357" y="0"/>
            <a:ext cx="13670993" cy="7321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C9EE6C-E56B-FD12-CBCF-DE368829F112}"/>
              </a:ext>
            </a:extLst>
          </p:cNvPr>
          <p:cNvSpPr txBox="1"/>
          <p:nvPr/>
        </p:nvSpPr>
        <p:spPr>
          <a:xfrm>
            <a:off x="3625702" y="2498651"/>
            <a:ext cx="41888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Онлайн кинотеатр</a:t>
            </a:r>
            <a:endParaRPr lang="cs-CZ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525F0-3E5F-9541-179A-6CD4CCC0F4B8}"/>
              </a:ext>
            </a:extLst>
          </p:cNvPr>
          <p:cNvSpPr txBox="1"/>
          <p:nvPr/>
        </p:nvSpPr>
        <p:spPr>
          <a:xfrm>
            <a:off x="4158829" y="3429000"/>
            <a:ext cx="31225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Курсовая работа 1.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Ксения Бобрышева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2023</a:t>
            </a:r>
            <a:endParaRPr lang="cs-CZ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65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03EB3669-3836-43C8-2CEE-6FE42871FA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8663560"/>
              </p:ext>
            </p:extLst>
          </p:nvPr>
        </p:nvGraphicFramePr>
        <p:xfrm>
          <a:off x="822960" y="1239520"/>
          <a:ext cx="7416800" cy="5323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46F5EFE-55E3-CD08-6832-DFC960262349}"/>
              </a:ext>
            </a:extLst>
          </p:cNvPr>
          <p:cNvSpPr txBox="1"/>
          <p:nvPr/>
        </p:nvSpPr>
        <p:spPr>
          <a:xfrm>
            <a:off x="2804160" y="375920"/>
            <a:ext cx="7115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s-CZ" sz="2800" dirty="0" err="1"/>
              <a:t>Retention</a:t>
            </a:r>
            <a:r>
              <a:rPr lang="cs-CZ" sz="2800" dirty="0"/>
              <a:t> </a:t>
            </a:r>
            <a:r>
              <a:rPr lang="ru-RU" sz="2800" dirty="0"/>
              <a:t>и количество подписок по месяцам</a:t>
            </a:r>
            <a:endParaRPr lang="cs-CZ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BA38E-3102-2F42-62A1-AFE09B4FFB4B}"/>
              </a:ext>
            </a:extLst>
          </p:cNvPr>
          <p:cNvSpPr txBox="1"/>
          <p:nvPr/>
        </p:nvSpPr>
        <p:spPr>
          <a:xfrm>
            <a:off x="8564880" y="1239520"/>
            <a:ext cx="346456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92D050"/>
                </a:solidFill>
              </a:rPr>
              <a:t>+</a:t>
            </a:r>
            <a:r>
              <a:rPr lang="ru-RU" dirty="0"/>
              <a:t> В течении нескольких месяцев получилось выстроить базу лояльных пользователей со средним </a:t>
            </a:r>
            <a:r>
              <a:rPr lang="cs-CZ" dirty="0"/>
              <a:t>LT </a:t>
            </a:r>
            <a:r>
              <a:rPr lang="en-GB" dirty="0"/>
              <a:t>5,15 </a:t>
            </a:r>
            <a:r>
              <a:rPr lang="ru-RU" dirty="0"/>
              <a:t>месяцев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-</a:t>
            </a:r>
            <a:r>
              <a:rPr lang="ru-RU" dirty="0"/>
              <a:t> Количество новых подписок падает каждый месяц, явные проблемы с привлечением новых пользователей  </a:t>
            </a:r>
          </a:p>
        </p:txBody>
      </p:sp>
    </p:spTree>
    <p:extLst>
      <p:ext uri="{BB962C8B-B14F-4D97-AF65-F5344CB8AC3E}">
        <p14:creationId xmlns:p14="http://schemas.microsoft.com/office/powerpoint/2010/main" val="172078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46BAD5BA-FDCA-F3F5-674C-93330E87BF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4986323"/>
              </p:ext>
            </p:extLst>
          </p:nvPr>
        </p:nvGraphicFramePr>
        <p:xfrm>
          <a:off x="284480" y="1104424"/>
          <a:ext cx="8138160" cy="5387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9D27EF5-3156-77E9-223E-CA29F8E139F4}"/>
              </a:ext>
            </a:extLst>
          </p:cNvPr>
          <p:cNvSpPr txBox="1"/>
          <p:nvPr/>
        </p:nvSpPr>
        <p:spPr>
          <a:xfrm>
            <a:off x="3203801" y="365760"/>
            <a:ext cx="61488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Количество подписчиков</a:t>
            </a:r>
            <a:r>
              <a:rPr lang="cs-CZ" sz="2400" dirty="0"/>
              <a:t> </a:t>
            </a:r>
            <a:r>
              <a:rPr lang="ru-RU" sz="2400" dirty="0"/>
              <a:t>по</a:t>
            </a:r>
            <a:r>
              <a:rPr lang="ru-RU" sz="2400" baseline="0" dirty="0"/>
              <a:t> часовым поясам</a:t>
            </a:r>
            <a:r>
              <a:rPr lang="ru-RU" sz="2400" dirty="0"/>
              <a:t> </a:t>
            </a:r>
          </a:p>
          <a:p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9C0C4-5020-D1BE-D8CA-2204855EC996}"/>
              </a:ext>
            </a:extLst>
          </p:cNvPr>
          <p:cNvSpPr txBox="1"/>
          <p:nvPr/>
        </p:nvSpPr>
        <p:spPr>
          <a:xfrm>
            <a:off x="8696960" y="5110480"/>
            <a:ext cx="3393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диаграмме выделены 4 часовых пояса, в которых находится большинство наших пользователей.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102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5C526817-0EFA-6DF6-4DB6-66E1A096A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117993"/>
              </p:ext>
            </p:extLst>
          </p:nvPr>
        </p:nvGraphicFramePr>
        <p:xfrm>
          <a:off x="325120" y="1310640"/>
          <a:ext cx="8229600" cy="541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4C07B14-5F24-1680-986E-7DDF1D1D211C}"/>
              </a:ext>
            </a:extLst>
          </p:cNvPr>
          <p:cNvSpPr txBox="1"/>
          <p:nvPr/>
        </p:nvSpPr>
        <p:spPr>
          <a:xfrm>
            <a:off x="1224464" y="355600"/>
            <a:ext cx="103890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Приблизительное количество просмотров по</a:t>
            </a:r>
            <a:r>
              <a:rPr lang="ru-RU" sz="2400" baseline="0" dirty="0"/>
              <a:t> часам в будние и выходные дни</a:t>
            </a:r>
            <a:endParaRPr lang="ru-RU" sz="2400" dirty="0"/>
          </a:p>
          <a:p>
            <a:endParaRPr lang="cs-CZ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2FED3-8F68-DDB7-9A91-7C36A8DC27A6}"/>
              </a:ext>
            </a:extLst>
          </p:cNvPr>
          <p:cNvSpPr txBox="1"/>
          <p:nvPr/>
        </p:nvSpPr>
        <p:spPr>
          <a:xfrm>
            <a:off x="8656320" y="1310640"/>
            <a:ext cx="34442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Самое популярное время для просмотра фильмов в будние дни это 17:00, в выходные 15:00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Просмотр фильмов в нерабочее время в будние дни несильно отличается от выходных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выходные дни пользователи чаще смотрят фильмы ночью и в первую половину дня</a:t>
            </a:r>
            <a:endParaRPr lang="cs-C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8BC63-17FC-9B36-DED1-AAD3D71BB2F4}"/>
              </a:ext>
            </a:extLst>
          </p:cNvPr>
          <p:cNvSpPr txBox="1"/>
          <p:nvPr/>
        </p:nvSpPr>
        <p:spPr>
          <a:xfrm>
            <a:off x="9080205" y="6334780"/>
            <a:ext cx="335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*Результаты рассчитаны на основании данных за период 23-29.6.2021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40985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E55A1EB2-449A-D81D-1E3A-AE279D0F79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2626787"/>
              </p:ext>
            </p:extLst>
          </p:nvPr>
        </p:nvGraphicFramePr>
        <p:xfrm>
          <a:off x="1188720" y="640080"/>
          <a:ext cx="9773920" cy="5953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D1109A-0099-FAEB-6DA1-C39182C2FB6B}"/>
              </a:ext>
            </a:extLst>
          </p:cNvPr>
          <p:cNvSpPr txBox="1"/>
          <p:nvPr/>
        </p:nvSpPr>
        <p:spPr>
          <a:xfrm>
            <a:off x="4569150" y="162560"/>
            <a:ext cx="5362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Активность пользователей по месяцам 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7083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CB41CC9-BFCC-F002-A1B2-B50151865D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556497"/>
              </p:ext>
            </p:extLst>
          </p:nvPr>
        </p:nvGraphicFramePr>
        <p:xfrm>
          <a:off x="1193800" y="870215"/>
          <a:ext cx="9804400" cy="5415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D9701C7-90F7-A4A7-A5CD-9C3866B60339}"/>
              </a:ext>
            </a:extLst>
          </p:cNvPr>
          <p:cNvSpPr txBox="1"/>
          <p:nvPr/>
        </p:nvSpPr>
        <p:spPr>
          <a:xfrm>
            <a:off x="2478937" y="325120"/>
            <a:ext cx="86361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Топ 10 самых популярных фильмов за период 03-08.2021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6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9C5B61-E68A-1C44-0B2C-3B31506E4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+mn-lt"/>
              </a:rPr>
              <a:t>Цель</a:t>
            </a:r>
            <a:endParaRPr lang="cs-CZ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3AED7F-0E1B-9116-572C-5204D5126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480" y="2293937"/>
            <a:ext cx="10515600" cy="2465389"/>
          </a:xfrm>
        </p:spPr>
        <p:txBody>
          <a:bodyPr>
            <a:normAutofit/>
          </a:bodyPr>
          <a:lstStyle/>
          <a:p>
            <a:r>
              <a:rPr lang="ru-RU" dirty="0"/>
              <a:t>Поднять цену подписки на 20% (420  рублей) и повысить </a:t>
            </a:r>
            <a:r>
              <a:rPr lang="cs-CZ" dirty="0" err="1"/>
              <a:t>Retention</a:t>
            </a:r>
            <a:r>
              <a:rPr lang="cs-CZ" dirty="0"/>
              <a:t> </a:t>
            </a:r>
            <a:r>
              <a:rPr lang="ru-RU" dirty="0"/>
              <a:t>на 17,5% с помощью увеличения ценности продукта </a:t>
            </a:r>
          </a:p>
          <a:p>
            <a:r>
              <a:rPr lang="ru-RU" dirty="0"/>
              <a:t>Снизить объем скидок на 15% и САС на 5%, придумать новую маркетинговую стратегию, стабилизировать затраты на маркетинг 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BCF453-4FF8-1B6E-2C81-4E23BDA42F6A}"/>
              </a:ext>
            </a:extLst>
          </p:cNvPr>
          <p:cNvSpPr txBox="1"/>
          <p:nvPr/>
        </p:nvSpPr>
        <p:spPr>
          <a:xfrm>
            <a:off x="919480" y="1575455"/>
            <a:ext cx="11668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u="sng" dirty="0"/>
              <a:t>Повысить маржинальность до 25% </a:t>
            </a:r>
            <a:endParaRPr lang="cs-CZ" sz="2800" u="sng" dirty="0"/>
          </a:p>
        </p:txBody>
      </p:sp>
    </p:spTree>
    <p:extLst>
      <p:ext uri="{BB962C8B-B14F-4D97-AF65-F5344CB8AC3E}">
        <p14:creationId xmlns:p14="http://schemas.microsoft.com/office/powerpoint/2010/main" val="143695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5EF9F-B26E-6F63-AD96-8106081A1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ru-RU" sz="3200" dirty="0">
                <a:latin typeface="+mn-lt"/>
              </a:rPr>
              <a:t>Ю</a:t>
            </a:r>
            <a:r>
              <a:rPr lang="en-US" sz="3200" kern="1200" dirty="0" err="1">
                <a:latin typeface="+mn-lt"/>
                <a:ea typeface="+mj-ea"/>
                <a:cs typeface="+mj-cs"/>
              </a:rPr>
              <a:t>нит-экономик</a:t>
            </a:r>
            <a:r>
              <a:rPr lang="ru-RU" sz="3200" dirty="0">
                <a:latin typeface="+mn-lt"/>
              </a:rPr>
              <a:t>а</a:t>
            </a:r>
            <a:r>
              <a:rPr lang="en-US" sz="3200" kern="1200" dirty="0">
                <a:latin typeface="+mn-lt"/>
                <a:ea typeface="+mj-ea"/>
                <a:cs typeface="+mj-cs"/>
              </a:rPr>
              <a:t> </a:t>
            </a:r>
            <a:br>
              <a:rPr lang="en-US" sz="32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</a:br>
            <a:endParaRPr lang="en-US" sz="3200" kern="1200" dirty="0">
              <a:solidFill>
                <a:schemeClr val="bg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1C45BA-2B02-DE05-7E57-3F98D3E01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41" y="1234863"/>
            <a:ext cx="11306518" cy="51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372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60724E-B9AB-B49D-5B42-4181DFCA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920" y="933767"/>
            <a:ext cx="2890520" cy="891858"/>
          </a:xfrm>
        </p:spPr>
        <p:txBody>
          <a:bodyPr>
            <a:normAutofit fontScale="90000"/>
          </a:bodyPr>
          <a:lstStyle/>
          <a:p>
            <a:r>
              <a:rPr lang="ru-RU" sz="4900" dirty="0">
                <a:latin typeface="+mn-lt"/>
              </a:rPr>
              <a:t>Идеи</a:t>
            </a:r>
            <a:br>
              <a:rPr lang="ru-RU" dirty="0"/>
            </a:br>
            <a:endParaRPr lang="cs-CZ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925170-C24F-2737-0213-DFB308FA5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Сравнить себя с конкурентами, понять, чем их продукт отличается от вашего </a:t>
            </a:r>
          </a:p>
          <a:p>
            <a:r>
              <a:rPr lang="ru-RU" dirty="0"/>
              <a:t>Принимать во внимание сезонность, быть готовым к тому, что активность пользователей может упасть с началом учебного года </a:t>
            </a:r>
          </a:p>
          <a:p>
            <a:r>
              <a:rPr lang="ru-RU" dirty="0"/>
              <a:t>Использовать список Топ-10 фильмов и предлагать их к просмотру на вводной странице</a:t>
            </a:r>
          </a:p>
          <a:p>
            <a:r>
              <a:rPr lang="ru-RU" dirty="0"/>
              <a:t>Делать рассылку с фильмами и новинками в кинотеатре, основываясь на часовом поясе пользователей и популярном времени для просмотров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868481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275</Words>
  <Application>Microsoft Office PowerPoint</Application>
  <PresentationFormat>Широкоэкранный</PresentationFormat>
  <Paragraphs>44</Paragraphs>
  <Slides>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Цель</vt:lpstr>
      <vt:lpstr>Юнит-экономика  </vt:lpstr>
      <vt:lpstr>Идеи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 кинотеатр</dc:title>
  <dc:creator>Bobryshava Kseniya</dc:creator>
  <cp:lastModifiedBy>Bobryshava Kseniya</cp:lastModifiedBy>
  <cp:revision>6</cp:revision>
  <dcterms:created xsi:type="dcterms:W3CDTF">2023-02-05T14:48:00Z</dcterms:created>
  <dcterms:modified xsi:type="dcterms:W3CDTF">2023-02-10T10:03:38Z</dcterms:modified>
</cp:coreProperties>
</file>