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1" r:id="rId4"/>
    <p:sldId id="263" r:id="rId5"/>
    <p:sldId id="262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DB5"/>
    <a:srgbClr val="AA0810"/>
    <a:srgbClr val="7E040B"/>
    <a:srgbClr val="252525"/>
    <a:srgbClr val="FFFFFF"/>
    <a:srgbClr val="A3D5D9"/>
    <a:srgbClr val="E2F2EE"/>
    <a:srgbClr val="D0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0"/>
    </p:cViewPr>
  </p:sorterViewPr>
  <p:notesViewPr>
    <p:cSldViewPr>
      <p:cViewPr varScale="1">
        <p:scale>
          <a:sx n="84" d="100"/>
          <a:sy n="84" d="100"/>
        </p:scale>
        <p:origin x="382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16AF63C-5E72-4C72-A5F2-0E4A21517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20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Cambria Math" panose="02040503050406030204" pitchFamily="18" charset="0"/>
                <a:ea typeface="굴림" charset="0"/>
                <a:cs typeface="Cambria Math" panose="02040503050406030204" pitchFamily="18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Cambria Math" panose="020405030504060302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15A4A58-617E-4EDB-AA06-AC51BECA7646}" type="datetimeFigureOut">
              <a:rPr lang="ko-KR" altLang="en-US" smtClean="0"/>
              <a:pPr>
                <a:defRPr/>
              </a:pPr>
              <a:t>2017-06-26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Cambria Math" panose="02040503050406030204" pitchFamily="18" charset="0"/>
                <a:ea typeface="굴림" charset="0"/>
                <a:cs typeface="Cambria Math" panose="02040503050406030204" pitchFamily="18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Cambria Math" panose="02040503050406030204" pitchFamily="18" charset="0"/>
              </a:defRPr>
            </a:lvl1pPr>
          </a:lstStyle>
          <a:p>
            <a:fld id="{EDCFD527-51AC-4865-B34B-1203F7E66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70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mbria Math" panose="02040503050406030204" pitchFamily="18" charset="0"/>
        <a:ea typeface="+mn-ea"/>
        <a:cs typeface="Cambria Math" panose="02040503050406030204" pitchFamily="18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mbria Math" panose="02040503050406030204" pitchFamily="18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mbria Math" panose="02040503050406030204" pitchFamily="18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mbria Math" panose="02040503050406030204" pitchFamily="18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mbria Math" panose="02040503050406030204" pitchFamily="18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Masking out the ground region at a first!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FD527-51AC-4865-B34B-1203F7E6602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Masking out the ground region at a first!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FD527-51AC-4865-B34B-1203F7E6602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Masking out the ground region at a first!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FD527-51AC-4865-B34B-1203F7E6602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Masking out the ground region at a first!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FD527-51AC-4865-B34B-1203F7E6602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4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3" b="33928"/>
          <a:stretch>
            <a:fillRect/>
          </a:stretch>
        </p:blipFill>
        <p:spPr bwMode="auto">
          <a:xfrm>
            <a:off x="1588" y="2757488"/>
            <a:ext cx="91424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sogang_symbol_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61988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876925"/>
            <a:ext cx="7889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645124" y="1193982"/>
            <a:ext cx="5626968" cy="936104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AA081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644777" y="2204870"/>
            <a:ext cx="4195475" cy="3600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latin typeface="Times New Roman" panose="02020603050405020304" pitchFamily="18" charset="0"/>
                <a:ea typeface="맑은 고딕 Semilight" panose="020B0502040204020203" pitchFamily="50" charset="-127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076617" y="4716954"/>
            <a:ext cx="4195475" cy="36003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baseline="0">
                <a:latin typeface="Times New Roman" panose="02020603050405020304" pitchFamily="18" charset="0"/>
                <a:ea typeface="맑은 고딕 Semilight" panose="020B0502040204020203" pitchFamily="50" charset="-127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483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A081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+mj-lt"/>
              <a:buAutoNum type="arabicPeriod"/>
              <a:defRPr lang="ko-KR" altLang="en-US" sz="2400" b="1" kern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맑은 고딕 Semilight" panose="020B0502040204020203" pitchFamily="50" charset="-127"/>
              </a:defRPr>
            </a:lvl1pPr>
            <a:lvl2pPr>
              <a:defRPr lang="ko-KR" altLang="en-US" sz="15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>
              <a:defRPr lang="ko-KR" altLang="en-US" sz="135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>
              <a:defRPr lang="ko-KR" altLang="en-US" sz="12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>
              <a:defRPr lang="ko-KR" altLang="en-US" sz="105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5899150"/>
            <a:ext cx="2087562" cy="2555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9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fld id="{42659D3F-D569-409E-9FFF-7F29D5F913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90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A081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 lang="ko-KR" altLang="en-US" sz="15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>
              <a:defRPr lang="ko-KR" altLang="en-US" sz="135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>
              <a:defRPr lang="ko-KR" altLang="en-US" sz="12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>
              <a:defRPr lang="ko-KR" altLang="en-US" sz="105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5899150"/>
            <a:ext cx="2087562" cy="2555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9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fld id="{BB2707FB-E6A5-4A98-9EB6-3445E525F2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84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직선 연결선 10"/>
          <p:cNvCxnSpPr>
            <a:cxnSpLocks noChangeShapeType="1"/>
          </p:cNvCxnSpPr>
          <p:nvPr userDrawn="1"/>
        </p:nvCxnSpPr>
        <p:spPr bwMode="auto">
          <a:xfrm rot="10800000">
            <a:off x="142875" y="857250"/>
            <a:ext cx="142875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27" name="Straight Connector 2"/>
          <p:cNvCxnSpPr>
            <a:cxnSpLocks noChangeShapeType="1"/>
          </p:cNvCxnSpPr>
          <p:nvPr userDrawn="1"/>
        </p:nvCxnSpPr>
        <p:spPr bwMode="auto">
          <a:xfrm>
            <a:off x="755650" y="1268413"/>
            <a:ext cx="7632700" cy="0"/>
          </a:xfrm>
          <a:prstGeom prst="line">
            <a:avLst/>
          </a:prstGeom>
          <a:noFill/>
          <a:ln w="38100">
            <a:solidFill>
              <a:srgbClr val="AA081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876925"/>
            <a:ext cx="7889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rgbClr val="372415"/>
          </a:solidFill>
          <a:latin typeface="Times New Roman" panose="02020603050405020304" pitchFamily="18" charset="0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rgbClr val="372415"/>
          </a:solidFill>
          <a:latin typeface="Times New Roman" panose="02020603050405020304" pitchFamily="18" charset="0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rgbClr val="372415"/>
          </a:solidFill>
          <a:latin typeface="Times New Roman" panose="02020603050405020304" pitchFamily="18" charset="0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600">
          <a:solidFill>
            <a:srgbClr val="372415"/>
          </a:solidFill>
          <a:latin typeface="Times New Roman" panose="02020603050405020304" pitchFamily="18" charset="0"/>
          <a:ea typeface="HY헤드라인M" pitchFamily="18" charset="-127"/>
          <a:cs typeface="HY헤드라인M" charset="0"/>
        </a:defRPr>
      </a:lvl5pPr>
      <a:lvl6pPr marL="342900" algn="l" rtl="0" fontAlgn="base" latinLnBrk="1">
        <a:spcBef>
          <a:spcPct val="0"/>
        </a:spcBef>
        <a:spcAft>
          <a:spcPct val="0"/>
        </a:spcAft>
        <a:defRPr kumimoji="1" sz="2625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685800" algn="l" rtl="0" fontAlgn="base" latinLnBrk="1">
        <a:spcBef>
          <a:spcPct val="0"/>
        </a:spcBef>
        <a:spcAft>
          <a:spcPct val="0"/>
        </a:spcAft>
        <a:defRPr kumimoji="1" sz="2625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028700" algn="l" rtl="0" fontAlgn="base" latinLnBrk="1">
        <a:spcBef>
          <a:spcPct val="0"/>
        </a:spcBef>
        <a:spcAft>
          <a:spcPct val="0"/>
        </a:spcAft>
        <a:defRPr kumimoji="1" sz="2625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371600" algn="l" rtl="0" fontAlgn="base" latinLnBrk="1">
        <a:spcBef>
          <a:spcPct val="0"/>
        </a:spcBef>
        <a:spcAft>
          <a:spcPct val="0"/>
        </a:spcAft>
        <a:defRPr kumimoji="1" sz="2625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7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Char char="»"/>
        <a:defRPr kumimoji="1" sz="750" b="1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Char char="»"/>
        <a:defRPr kumimoji="1" sz="750" b="1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Char char="»"/>
        <a:defRPr kumimoji="1" sz="750" b="1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Char char="»"/>
        <a:defRPr kumimoji="1" sz="75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ocs.opencv.org/2.4.13.2/doc/user_guide/ug_traincascad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modules/ml/doc/expectation_maximiz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0-beta/doc/py_tutorials/py_ml/py_kmeans/py_kmeans_opencv/py_kmeans_opencv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 bwMode="auto">
          <a:xfrm>
            <a:off x="2646363" y="1752600"/>
            <a:ext cx="5626100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Tracing Football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Players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Video</a:t>
            </a:r>
            <a:endParaRPr lang="ko-KR" altLang="en-US" dirty="0">
              <a:latin typeface="Cambria Math" panose="02040503050406030204" pitchFamily="18" charset="0"/>
              <a:ea typeface="나눔바른고딕" panose="020B0603020101020101" pitchFamily="50" charset="-127"/>
            </a:endParaRPr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0"/>
          </p:nvPr>
        </p:nvSpPr>
        <p:spPr bwMode="auto">
          <a:xfrm>
            <a:off x="2646363" y="2175742"/>
            <a:ext cx="4735513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나눔바른고딕" panose="020B0603020101020101" pitchFamily="50" charset="-127"/>
              </a:rPr>
              <a:t>CSE6442-01 Multimedia Project</a:t>
            </a:r>
            <a:endParaRPr lang="ko-KR" altLang="en-US" dirty="0">
              <a:latin typeface="Cambria Math" panose="02040503050406030204" pitchFamily="18" charset="0"/>
              <a:ea typeface="나눔바른고딕" panose="020B0603020101020101" pitchFamily="50" charset="-127"/>
            </a:endParaRPr>
          </a:p>
        </p:txBody>
      </p:sp>
      <p:sp>
        <p:nvSpPr>
          <p:cNvPr id="7172" name="텍스트 개체 틀 4"/>
          <p:cNvSpPr>
            <a:spLocks noGrp="1"/>
          </p:cNvSpPr>
          <p:nvPr>
            <p:ph type="body" sz="quarter" idx="10"/>
          </p:nvPr>
        </p:nvSpPr>
        <p:spPr bwMode="auto">
          <a:xfrm>
            <a:off x="2738438" y="4724400"/>
            <a:ext cx="555625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ko-KR" sz="1200" dirty="0">
                <a:latin typeface="Cambria Math" panose="02040503050406030204" pitchFamily="18" charset="0"/>
                <a:ea typeface="나눔바른고딕" panose="020B0603020101020101" pitchFamily="50" charset="-127"/>
              </a:rPr>
              <a:t>220160023 </a:t>
            </a:r>
            <a:r>
              <a:rPr lang="ko-KR" altLang="en-US" sz="1200" dirty="0" err="1">
                <a:latin typeface="Cambria Math" panose="02040503050406030204" pitchFamily="18" charset="0"/>
                <a:ea typeface="나눔바른고딕" panose="020B0603020101020101" pitchFamily="50" charset="-127"/>
              </a:rPr>
              <a:t>김보배</a:t>
            </a:r>
            <a:endParaRPr lang="ko-KR" altLang="en-US" sz="1200" dirty="0">
              <a:latin typeface="Cambria Math" panose="02040503050406030204" pitchFamily="18" charset="0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521-88E1-4020-8F5D-A537527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Demo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7" name="bandicam 2017-06-26 06-44-09-346">
            <a:hlinkClick r:id="" action="ppaction://media"/>
            <a:extLst>
              <a:ext uri="{FF2B5EF4-FFF2-40B4-BE49-F238E27FC236}">
                <a16:creationId xmlns:a16="http://schemas.microsoft.com/office/drawing/2014/main" id="{6D0A89F7-96BA-491D-B5D7-CCB8EF917C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26778" y="1700808"/>
            <a:ext cx="6418436" cy="3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521-88E1-4020-8F5D-A537527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333E-69F8-467D-8BB9-1D4570CF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7704856" cy="4248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Detecting  and Classifying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To realize the detection and classification, convert RGB to HSV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Segmentation as a pre-process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Detecting players using Cascading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Classifying players into 2 teams using EM clustering algorithm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Tracking using K-Means Clustering with minimum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We don’t consider the speed, direction of the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Inaccurate results due to a simple feature and consideration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Tracing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Some traces are weird due to no camera-work consideration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Tracing is captured without real movements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</a:rPr>
              <a:t>Tracing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</a:rPr>
              <a:t>results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</a:rPr>
              <a:t>is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</a:rPr>
              <a:t>in-accuracy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821A4-8F2D-48E8-8516-FD3ECF51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  <a:endParaRPr lang="ko-KR" altLang="en-US" dirty="0">
              <a:latin typeface="Cambria Math" panose="02040503050406030204" pitchFamily="18" charset="0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E6D94-440F-4148-818C-F0B2F508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나눔바른고딕" panose="020B0603020101020101" pitchFamily="50" charset="-127"/>
              </a:rPr>
              <a:t>Introduction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나눔바른고딕" panose="020B0603020101020101" pitchFamily="50" charset="-127"/>
              </a:rPr>
              <a:t>Overall Workflow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나눔바른고딕" panose="020B0603020101020101" pitchFamily="50" charset="-127"/>
              </a:rPr>
              <a:t>Implementation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나눔바른고딕" panose="020B0603020101020101" pitchFamily="50" charset="-127"/>
              </a:rPr>
              <a:t>Demo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나눔바른고딕" panose="020B060302010102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2689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B53B2-0B49-4B94-AFCB-E3E99D8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14DE-5724-4C67-83E5-F838E372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Goal: Tracing football players from Videos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To trace moving objects(football players), 2 main techniques are needed [1]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Detection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Tracking</a:t>
            </a:r>
          </a:p>
          <a:p>
            <a:pPr marL="685800" lvl="1" indent="-342900">
              <a:buFont typeface="+mj-lt"/>
              <a:buAutoNum type="arabicPeriod"/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project,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we implemented a tracing tool using OpenCV, C/C++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2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72842-3D36-4B85-BBB3-BA65903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Overall Workflow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A56D9-CBBA-4925-94A6-FF13EF30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Classification of the scene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Player detection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Classification of detected players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Tracking player movements</a:t>
            </a: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Displaying results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1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521-88E1-4020-8F5D-A537527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333E-69F8-467D-8BB9-1D4570CF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7704856" cy="4248472"/>
          </a:xfrm>
        </p:spPr>
        <p:txBody>
          <a:bodyPr/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Segmentation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Classify the video scene into 2 category</a:t>
            </a:r>
          </a:p>
          <a:p>
            <a:pPr lvl="2"/>
            <a:r>
              <a:rPr lang="en-US" altLang="ko-KR" dirty="0">
                <a:latin typeface="Cambria Math" panose="02040503050406030204" pitchFamily="18" charset="0"/>
              </a:rPr>
              <a:t>Field region</a:t>
            </a:r>
          </a:p>
          <a:p>
            <a:pPr lvl="2"/>
            <a:r>
              <a:rPr lang="en-US" altLang="ko-KR" dirty="0">
                <a:latin typeface="Cambria Math" panose="02040503050406030204" pitchFamily="18" charset="0"/>
              </a:rPr>
              <a:t>Audience region</a:t>
            </a:r>
          </a:p>
          <a:p>
            <a:pPr lvl="2"/>
            <a:endParaRPr lang="en-US" altLang="ko-KR" dirty="0">
              <a:latin typeface="Cambria Math" panose="02040503050406030204" pitchFamily="18" charset="0"/>
            </a:endParaRP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Detecting with Audience region results in some error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Field region can be distinguished by the dominant green color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If a pixel position(x, y) is desired color(using HSV), that position has a white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Otherwise, has a black pixel at a mask image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Easily Masking out the Audience region</a:t>
            </a:r>
          </a:p>
          <a:p>
            <a:pPr lvl="1"/>
            <a:endParaRPr lang="en-US" altLang="ko-KR" dirty="0">
              <a:latin typeface="Cambria Math" panose="02040503050406030204" pitchFamily="18" charset="0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521-88E1-4020-8F5D-A537527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188EB4-DB49-4D3B-91AB-E7953DEF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9723CA-D59E-4DAC-9D52-9534760B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14265"/>
            <a:ext cx="74390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521-88E1-4020-8F5D-A537527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333E-69F8-467D-8BB9-1D4570CF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7704856" cy="4248472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>
                <a:latin typeface="Cambria Math" panose="02040503050406030204" pitchFamily="18" charset="0"/>
              </a:rPr>
              <a:t>Player Detection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Using “</a:t>
            </a:r>
            <a:r>
              <a:rPr lang="en-US" altLang="ko-KR" b="1" dirty="0">
                <a:latin typeface="Cambria Math" panose="02040503050406030204" pitchFamily="18" charset="0"/>
              </a:rPr>
              <a:t>Cascade Classifier Training</a:t>
            </a:r>
            <a:r>
              <a:rPr lang="en-US" altLang="ko-KR" dirty="0">
                <a:latin typeface="Cambria Math" panose="02040503050406030204" pitchFamily="18" charset="0"/>
              </a:rPr>
              <a:t>” as detection method proposed by Viola-Jones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To make this classifier, we needed a dataset composed of negative and positive of players.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OpenCV provides training model of cascade classifier</a:t>
            </a:r>
          </a:p>
          <a:p>
            <a:pPr lvl="2"/>
            <a:r>
              <a:rPr lang="en-US" altLang="ko-KR" dirty="0">
                <a:latin typeface="Cambria Math" panose="02040503050406030204" pitchFamily="18" charset="0"/>
                <a:hlinkClick r:id="rId2"/>
              </a:rPr>
              <a:t>http://docs.opencv.org/2.4.13.2/doc/user_guide/ug_traincascade.html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We sampled the negative and positive of player images from video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</a:rPr>
              <a:t>After the Cascade Classifier training, we can detect the player using function </a:t>
            </a:r>
            <a:r>
              <a:rPr lang="en-US" altLang="ko-KR" i="1" dirty="0" err="1"/>
              <a:t>detectMultiScale</a:t>
            </a:r>
            <a:r>
              <a:rPr lang="en-US" altLang="ko-KR" i="1" dirty="0"/>
              <a:t>() </a:t>
            </a:r>
            <a:r>
              <a:rPr lang="en-US" altLang="ko-KR" dirty="0"/>
              <a:t>provided by OpenCV</a:t>
            </a:r>
            <a:endParaRPr lang="en-US" altLang="ko-KR" i="1" dirty="0">
              <a:latin typeface="Cambria Math" panose="02040503050406030204" pitchFamily="18" charset="0"/>
            </a:endParaRPr>
          </a:p>
          <a:p>
            <a:pPr>
              <a:buAutoNum type="arabicPeriod" startAt="2"/>
            </a:pP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2FA1C-9475-4817-8F5C-E6EA447F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149080"/>
            <a:ext cx="3601688" cy="14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521-88E1-4020-8F5D-A537527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333E-69F8-467D-8BB9-1D4570CF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7704856" cy="424847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sz="2000" dirty="0">
                <a:latin typeface="Cambria Math" panose="02040503050406030204" pitchFamily="18" charset="0"/>
              </a:rPr>
              <a:t>Classification of Detected Players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Perfectly corresponds to a clustering problem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Each team’s player has a dominant color with their jersey, shorts, and boots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Using this feature, We can easily classify detected objects into their teams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We use a Expectation – Maximum (EM) method to cluster</a:t>
            </a:r>
          </a:p>
          <a:p>
            <a:pPr lvl="2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OpenCV provides EM training model</a:t>
            </a:r>
          </a:p>
          <a:p>
            <a:pPr lvl="2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  <a:hlinkClick r:id="rId3"/>
              </a:rPr>
              <a:t>http://docs.opencv.org/2.4/modules/ml/doc/expectation_maximization.html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2">
              <a:buFont typeface="Arial" panose="020B0604020202020204" pitchFamily="34" charset="0"/>
              <a:buChar char="–"/>
            </a:pPr>
            <a:endParaRPr lang="en-US" altLang="ko-KR" dirty="0">
              <a:latin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ko-KR" dirty="0">
              <a:latin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ko-KR" dirty="0">
              <a:latin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BED34-920B-4672-840F-B2F4462B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102" y="3676340"/>
            <a:ext cx="3633788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F521-88E1-4020-8F5D-A537527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48680"/>
            <a:ext cx="7704856" cy="562074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333E-69F8-467D-8BB9-1D4570CF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7704856" cy="4248472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Tracking player movements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Once players are detected, make a group with distance between objects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Find a min-distance objects from previous detected objects in same group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We use a K-Means algorithm as a clustering algorithm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ko-KR" dirty="0">
                <a:latin typeface="Cambria Math" panose="02040503050406030204" pitchFamily="18" charset="0"/>
              </a:rPr>
              <a:t>OpenCV provides a K-means clustering </a:t>
            </a:r>
            <a:r>
              <a:rPr lang="en-US" altLang="ko-KR" i="1" dirty="0">
                <a:latin typeface="Cambria Math" panose="02040503050406030204" pitchFamily="18" charset="0"/>
              </a:rPr>
              <a:t>cv2.kmeans()</a:t>
            </a:r>
          </a:p>
          <a:p>
            <a:pPr lvl="2">
              <a:buFont typeface="Arial" panose="020B0604020202020204" pitchFamily="34" charset="0"/>
              <a:buChar char="–"/>
            </a:pPr>
            <a:r>
              <a:rPr lang="en-US" altLang="ko-KR" sz="1050" dirty="0">
                <a:latin typeface="Cambria Math" panose="02040503050406030204" pitchFamily="18" charset="0"/>
                <a:hlinkClick r:id="rId3"/>
              </a:rPr>
              <a:t>http://docs.opencv.org/3.0-beta/doc/py_tutorials/py_ml/py_kmeans/py_kmeans_opencv/py_kmeans_opencv.html</a:t>
            </a:r>
            <a:endParaRPr lang="en-US" altLang="ko-KR" sz="1050" dirty="0">
              <a:latin typeface="Cambria Math" panose="02040503050406030204" pitchFamily="18" charset="0"/>
            </a:endParaRPr>
          </a:p>
          <a:p>
            <a:pPr lvl="2">
              <a:buFont typeface="Arial" panose="020B0604020202020204" pitchFamily="34" charset="0"/>
              <a:buChar char="–"/>
            </a:pPr>
            <a:endParaRPr lang="en-US" altLang="ko-KR" sz="1050" dirty="0">
              <a:latin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0B0AD3-BC53-4DAA-8A23-93DDF3EC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040" y="3356992"/>
            <a:ext cx="4259912" cy="23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95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IS">
      <a:majorFont>
        <a:latin typeface="Times New Roman"/>
        <a:ea typeface="HY헤드라인M"/>
        <a:cs typeface=""/>
      </a:majorFont>
      <a:minorFont>
        <a:latin typeface="Times New Roman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mbria Math"/>
        <a:ea typeface="나눔바른고딕"/>
        <a:cs typeface=""/>
      </a:majorFont>
      <a:minorFont>
        <a:latin typeface="Cambria Math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514</Words>
  <Application>Microsoft Office PowerPoint</Application>
  <PresentationFormat>화면 슬라이드 쇼(4:3)</PresentationFormat>
  <Paragraphs>83</Paragraphs>
  <Slides>11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나눔바른고딕</vt:lpstr>
      <vt:lpstr>맑은 고딕 Semilight</vt:lpstr>
      <vt:lpstr>Arial</vt:lpstr>
      <vt:lpstr>Cambria Math</vt:lpstr>
      <vt:lpstr>Times New Roman</vt:lpstr>
      <vt:lpstr>기본 디자인</vt:lpstr>
      <vt:lpstr>Tracing Football Players from Video</vt:lpstr>
      <vt:lpstr>Contents</vt:lpstr>
      <vt:lpstr>Introduction</vt:lpstr>
      <vt:lpstr>Overall Workflow</vt:lpstr>
      <vt:lpstr>Implementation</vt:lpstr>
      <vt:lpstr>Implementation</vt:lpstr>
      <vt:lpstr>Implementation</vt:lpstr>
      <vt:lpstr>Implementation</vt:lpstr>
      <vt:lpstr>Implementation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HYUNWOO</cp:lastModifiedBy>
  <cp:revision>354</cp:revision>
  <dcterms:created xsi:type="dcterms:W3CDTF">2008-04-05T09:00:23Z</dcterms:created>
  <dcterms:modified xsi:type="dcterms:W3CDTF">2017-06-25T21:50:25Z</dcterms:modified>
</cp:coreProperties>
</file>