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51"/>
  </p:notesMasterIdLst>
  <p:handoutMasterIdLst>
    <p:handoutMasterId r:id="rId52"/>
  </p:handoutMasterIdLst>
  <p:sldIdLst>
    <p:sldId id="256" r:id="rId2"/>
    <p:sldId id="299" r:id="rId3"/>
    <p:sldId id="300" r:id="rId4"/>
    <p:sldId id="301" r:id="rId5"/>
    <p:sldId id="334" r:id="rId6"/>
    <p:sldId id="298" r:id="rId7"/>
    <p:sldId id="297" r:id="rId8"/>
    <p:sldId id="326" r:id="rId9"/>
    <p:sldId id="259" r:id="rId10"/>
    <p:sldId id="327" r:id="rId11"/>
    <p:sldId id="328" r:id="rId12"/>
    <p:sldId id="329" r:id="rId13"/>
    <p:sldId id="330" r:id="rId14"/>
    <p:sldId id="306" r:id="rId15"/>
    <p:sldId id="307" r:id="rId16"/>
    <p:sldId id="310" r:id="rId17"/>
    <p:sldId id="311" r:id="rId18"/>
    <p:sldId id="322" r:id="rId19"/>
    <p:sldId id="331" r:id="rId20"/>
    <p:sldId id="332" r:id="rId21"/>
    <p:sldId id="316" r:id="rId22"/>
    <p:sldId id="324" r:id="rId23"/>
    <p:sldId id="263" r:id="rId24"/>
    <p:sldId id="333" r:id="rId25"/>
    <p:sldId id="267" r:id="rId26"/>
    <p:sldId id="314" r:id="rId27"/>
    <p:sldId id="268" r:id="rId28"/>
    <p:sldId id="286" r:id="rId29"/>
    <p:sldId id="273" r:id="rId30"/>
    <p:sldId id="321" r:id="rId31"/>
    <p:sldId id="270" r:id="rId32"/>
    <p:sldId id="271" r:id="rId33"/>
    <p:sldId id="317" r:id="rId34"/>
    <p:sldId id="335" r:id="rId35"/>
    <p:sldId id="336" r:id="rId36"/>
    <p:sldId id="337" r:id="rId37"/>
    <p:sldId id="274" r:id="rId38"/>
    <p:sldId id="319" r:id="rId39"/>
    <p:sldId id="320" r:id="rId40"/>
    <p:sldId id="275" r:id="rId41"/>
    <p:sldId id="276" r:id="rId42"/>
    <p:sldId id="315" r:id="rId43"/>
    <p:sldId id="312" r:id="rId44"/>
    <p:sldId id="289" r:id="rId45"/>
    <p:sldId id="290" r:id="rId46"/>
    <p:sldId id="291" r:id="rId47"/>
    <p:sldId id="303" r:id="rId48"/>
    <p:sldId id="302" r:id="rId49"/>
    <p:sldId id="325" r:id="rId50"/>
  </p:sldIdLst>
  <p:sldSz cx="9144000" cy="6858000" type="screen4x3"/>
  <p:notesSz cx="9236075" cy="6950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94660"/>
  </p:normalViewPr>
  <p:slideViewPr>
    <p:cSldViewPr>
      <p:cViewPr varScale="1">
        <p:scale>
          <a:sx n="61" d="100"/>
          <a:sy n="61" d="100"/>
        </p:scale>
        <p:origin x="143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299" cy="34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5" tIns="46243" rIns="92485" bIns="4624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1638" y="0"/>
            <a:ext cx="4002299" cy="34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5" tIns="46243" rIns="92485" bIns="4624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2FA200-A464-4920-924F-773466596B79}" type="datetimeFigureOut">
              <a:rPr lang="en-US"/>
              <a:pPr/>
              <a:t>6/1/2018</a:t>
            </a:fld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01365"/>
            <a:ext cx="4002299" cy="34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5" tIns="46243" rIns="92485" bIns="4624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1638" y="6601365"/>
            <a:ext cx="4002299" cy="34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5" tIns="46243" rIns="92485" bIns="4624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05588F-5DC7-471C-9BB9-9A57941CF6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266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47504"/>
          </a:xfrm>
          <a:prstGeom prst="rect">
            <a:avLst/>
          </a:prstGeom>
        </p:spPr>
        <p:txBody>
          <a:bodyPr vert="horz" lIns="92485" tIns="46243" rIns="92485" bIns="4624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38" y="0"/>
            <a:ext cx="4002299" cy="347504"/>
          </a:xfrm>
          <a:prstGeom prst="rect">
            <a:avLst/>
          </a:prstGeom>
        </p:spPr>
        <p:txBody>
          <a:bodyPr vert="horz" lIns="92485" tIns="46243" rIns="92485" bIns="46243" rtlCol="0"/>
          <a:lstStyle>
            <a:lvl1pPr algn="r">
              <a:defRPr sz="1200"/>
            </a:lvl1pPr>
          </a:lstStyle>
          <a:p>
            <a:fld id="{3582EBD2-FEA7-4FE5-BF25-C2483FA4E41C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81313" y="522288"/>
            <a:ext cx="3473450" cy="26050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5" tIns="46243" rIns="92485" bIns="4624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01286"/>
            <a:ext cx="7388860" cy="3127534"/>
          </a:xfrm>
          <a:prstGeom prst="rect">
            <a:avLst/>
          </a:prstGeom>
        </p:spPr>
        <p:txBody>
          <a:bodyPr vert="horz" lIns="92485" tIns="46243" rIns="92485" bIns="4624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01365"/>
            <a:ext cx="4002299" cy="347504"/>
          </a:xfrm>
          <a:prstGeom prst="rect">
            <a:avLst/>
          </a:prstGeom>
        </p:spPr>
        <p:txBody>
          <a:bodyPr vert="horz" lIns="92485" tIns="46243" rIns="92485" bIns="4624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38" y="6601365"/>
            <a:ext cx="4002299" cy="347504"/>
          </a:xfrm>
          <a:prstGeom prst="rect">
            <a:avLst/>
          </a:prstGeom>
        </p:spPr>
        <p:txBody>
          <a:bodyPr vert="horz" lIns="92485" tIns="46243" rIns="92485" bIns="46243" rtlCol="0" anchor="b"/>
          <a:lstStyle>
            <a:lvl1pPr algn="r">
              <a:defRPr sz="1200"/>
            </a:lvl1pPr>
          </a:lstStyle>
          <a:p>
            <a:fld id="{D41D27D4-C802-4592-A2E9-4DCC9ABB2F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462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D27D4-C802-4592-A2E9-4DCC9ABB2FC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59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9115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115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3246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7FB31F-0263-4151-890A-9E94612504E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5113AF-0C3B-4CB3-BB03-2BCCC119F1C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ED1D39-FC56-4403-9FBA-388A81379C3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713D69-6A6F-4D5F-B0D4-EE3D2468689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7C0DF8-2582-4E0A-927F-2FA44F09E35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144D7-28B7-4D62-963A-9365391F7A7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D770C-1D8A-4FEC-BD9E-BC33F9DB94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5094E-AF21-4191-AA92-A385EDF819E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4BB78-6133-4A60-81FD-BED9A6132B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350B1C-4B92-45D1-B73F-1C4AAEB1136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 Black" pitchFamily="34" charset="0"/>
              </a:defRPr>
            </a:lvl1pPr>
          </a:lstStyle>
          <a:p>
            <a:fld id="{235E7FBD-845A-4E48-AE8F-059B2BF0C0F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901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01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01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901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901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901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901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01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901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3" r:id="rId2"/>
    <p:sldLayoutId id="2147483752" r:id="rId3"/>
    <p:sldLayoutId id="2147483751" r:id="rId4"/>
    <p:sldLayoutId id="2147483750" r:id="rId5"/>
    <p:sldLayoutId id="2147483749" r:id="rId6"/>
    <p:sldLayoutId id="2147483748" r:id="rId7"/>
    <p:sldLayoutId id="2147483747" r:id="rId8"/>
    <p:sldLayoutId id="2147483746" r:id="rId9"/>
    <p:sldLayoutId id="2147483745" r:id="rId10"/>
    <p:sldLayoutId id="214748374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.csueastbay.edu/~mwatnik/statlist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tersons.com/" TargetMode="External"/><Relationship Id="rId2" Type="http://schemas.openxmlformats.org/officeDocument/2006/relationships/hyperlink" Target="http://www.sci.csueastbay.edu/~mwatnik/statlist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tersens.com/" TargetMode="External"/><Relationship Id="rId2" Type="http://schemas.openxmlformats.org/officeDocument/2006/relationships/hyperlink" Target="http://www.sci.csueastbay.edu/~mwatnik/statlist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c.ne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ts.org/gre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gi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grad.calpoly.edu/resources/index.html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300" dirty="0" smtClean="0">
                <a:solidFill>
                  <a:schemeClr val="bg1"/>
                </a:solidFill>
              </a:rPr>
              <a:t>Preparing for Statistics Graduate School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4419600"/>
            <a:ext cx="56388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Professor Hunter </a:t>
            </a:r>
            <a:r>
              <a:rPr lang="en-US" dirty="0" err="1" smtClean="0"/>
              <a:t>Glanz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Department of Statistics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Cal Poly San Luis Obispo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228600"/>
            <a:ext cx="5486400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sz="1600" kern="0" dirty="0" smtClean="0">
                <a:solidFill>
                  <a:srgbClr val="FF0000"/>
                </a:solidFill>
              </a:rPr>
              <a:t>These slides are downloadable from 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600" kern="0" dirty="0" smtClean="0">
                <a:solidFill>
                  <a:srgbClr val="FF0000"/>
                </a:solidFill>
              </a:rPr>
              <a:t>http</a:t>
            </a:r>
            <a:r>
              <a:rPr lang="en-US" sz="1600" kern="0" dirty="0">
                <a:solidFill>
                  <a:srgbClr val="FF0000"/>
                </a:solidFill>
              </a:rPr>
              <a:t>://statweb.calpoly.edu/jdoi/web/research/index.htm</a:t>
            </a:r>
            <a:endParaRPr lang="en-US" sz="1600" kern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Applying to Programs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/>
            <a:r>
              <a:rPr lang="en-US" sz="2800" u="sng" dirty="0" smtClean="0"/>
              <a:t>Statistics Graduate Program Rankings</a:t>
            </a:r>
            <a:br>
              <a:rPr lang="en-US" sz="2800" u="sng" dirty="0" smtClean="0"/>
            </a:br>
            <a:endParaRPr lang="en-US" sz="2800" u="sng" dirty="0" smtClean="0"/>
          </a:p>
          <a:p>
            <a:pPr lvl="1" eaLnBrk="1" hangingPunct="1"/>
            <a:r>
              <a:rPr lang="en-US" sz="2400" dirty="0" smtClean="0"/>
              <a:t>Can be useful, but don’t rely on this information obsessively/excessively</a:t>
            </a:r>
            <a:br>
              <a:rPr lang="en-US" sz="2400" dirty="0" smtClean="0"/>
            </a:br>
            <a:endParaRPr lang="en-US" sz="2400" dirty="0" smtClean="0"/>
          </a:p>
          <a:p>
            <a:pPr lvl="1" eaLnBrk="1" hangingPunct="1"/>
            <a:r>
              <a:rPr lang="en-US" sz="2400" dirty="0" smtClean="0"/>
              <a:t>Better to rely on alumni feedback</a:t>
            </a:r>
            <a:br>
              <a:rPr lang="en-US" sz="2400" dirty="0" smtClean="0"/>
            </a:br>
            <a:endParaRPr lang="en-US" sz="2400" dirty="0" smtClean="0"/>
          </a:p>
          <a:p>
            <a:pPr lvl="1" eaLnBrk="1" hangingPunct="1"/>
            <a:r>
              <a:rPr lang="en-US" sz="2400" dirty="0" smtClean="0"/>
              <a:t>Better to rely on faculty input (esp. recent graduates)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 descr="C:\Users\Jimmy\Dropbox\CalPoly_Dropbox\Misc\google_ran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90600"/>
            <a:ext cx="7134225" cy="4686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C:\Users\Jimmy\Dropbox\CalPoly_Dropbox\Misc\rank_NRC.jpg"/>
          <p:cNvPicPr>
            <a:picLocks noChangeAspect="1" noChangeArrowheads="1"/>
          </p:cNvPicPr>
          <p:nvPr/>
        </p:nvPicPr>
        <p:blipFill>
          <a:blip r:embed="rId2" cstate="print"/>
          <a:srcRect b="24107"/>
          <a:stretch>
            <a:fillRect/>
          </a:stretch>
        </p:blipFill>
        <p:spPr bwMode="auto">
          <a:xfrm>
            <a:off x="76200" y="76200"/>
            <a:ext cx="4504267" cy="647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4211" name="Picture 3" descr="C:\Users\Jimmy\Dropbox\CalPoly_Dropbox\Misc\rank_NRC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520" y="123906"/>
            <a:ext cx="4419970" cy="6400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3986253" y="2667000"/>
            <a:ext cx="304800" cy="39624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82053" y="76200"/>
            <a:ext cx="304800" cy="64770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" y="417445"/>
            <a:ext cx="1524000" cy="2286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 descr="C:\Users\Jimmy\Dropbox\CalPoly_Dropbox\Misc\rank_USA1.jpg"/>
          <p:cNvPicPr>
            <a:picLocks noChangeAspect="1" noChangeArrowheads="1"/>
          </p:cNvPicPr>
          <p:nvPr/>
        </p:nvPicPr>
        <p:blipFill>
          <a:blip r:embed="rId2" cstate="print"/>
          <a:srcRect b="39336"/>
          <a:stretch>
            <a:fillRect/>
          </a:stretch>
        </p:blipFill>
        <p:spPr bwMode="auto">
          <a:xfrm>
            <a:off x="228600" y="990600"/>
            <a:ext cx="4255994" cy="487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1" name="Picture 2" descr="C:\Users\Jimmy\Dropbox\CalPoly_Dropbox\Misc\rank_USA1.jpg"/>
          <p:cNvPicPr>
            <a:picLocks noChangeAspect="1" noChangeArrowheads="1"/>
          </p:cNvPicPr>
          <p:nvPr/>
        </p:nvPicPr>
        <p:blipFill>
          <a:blip r:embed="rId2" cstate="print"/>
          <a:srcRect t="60664"/>
          <a:stretch>
            <a:fillRect/>
          </a:stretch>
        </p:blipFill>
        <p:spPr bwMode="auto">
          <a:xfrm>
            <a:off x="4683314" y="2706755"/>
            <a:ext cx="4255994" cy="3162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 bwMode="auto">
          <a:xfrm>
            <a:off x="304800" y="1219200"/>
            <a:ext cx="1066800" cy="10668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371600" y="1447800"/>
            <a:ext cx="1447800" cy="1524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57147" y="3505200"/>
            <a:ext cx="1524000" cy="304800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solidFill>
                  <a:srgbClr val="00B05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Elbow Connector 15"/>
          <p:cNvCxnSpPr>
            <a:stCxn id="14" idx="1"/>
            <a:endCxn id="20" idx="1"/>
          </p:cNvCxnSpPr>
          <p:nvPr/>
        </p:nvCxnSpPr>
        <p:spPr bwMode="auto">
          <a:xfrm rot="10800000" flipV="1">
            <a:off x="357147" y="3657600"/>
            <a:ext cx="12700" cy="1600200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357147" y="5105400"/>
            <a:ext cx="1524000" cy="304800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solidFill>
                  <a:srgbClr val="00B05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60456" y="3908722"/>
            <a:ext cx="1620743" cy="304800"/>
          </a:xfrm>
          <a:prstGeom prst="rect">
            <a:avLst/>
          </a:prstGeom>
          <a:noFill/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solidFill>
                  <a:srgbClr val="00B05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60457" y="5486400"/>
            <a:ext cx="1620743" cy="304800"/>
          </a:xfrm>
          <a:prstGeom prst="rect">
            <a:avLst/>
          </a:prstGeom>
          <a:noFill/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solidFill>
                  <a:srgbClr val="00B05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Elbow Connector 24"/>
          <p:cNvCxnSpPr>
            <a:stCxn id="23" idx="3"/>
            <a:endCxn id="24" idx="3"/>
          </p:cNvCxnSpPr>
          <p:nvPr/>
        </p:nvCxnSpPr>
        <p:spPr bwMode="auto">
          <a:xfrm>
            <a:off x="1981199" y="4061122"/>
            <a:ext cx="1" cy="1577678"/>
          </a:xfrm>
          <a:prstGeom prst="bentConnector3">
            <a:avLst>
              <a:gd name="adj1" fmla="val 22860100000"/>
            </a:avLst>
          </a:prstGeom>
          <a:ln>
            <a:solidFill>
              <a:srgbClr val="FF0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Links to Programs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List of </a:t>
            </a:r>
            <a:r>
              <a:rPr lang="en-US" dirty="0" err="1" smtClean="0"/>
              <a:t>Gradute</a:t>
            </a:r>
            <a:r>
              <a:rPr lang="en-US" dirty="0" smtClean="0"/>
              <a:t> Programs in Statistics</a:t>
            </a:r>
          </a:p>
          <a:p>
            <a:pPr lvl="1" eaLnBrk="1" hangingPunct="1"/>
            <a:r>
              <a:rPr lang="en-US" dirty="0" smtClean="0">
                <a:hlinkClick r:id="rId2"/>
              </a:rPr>
              <a:t>www.sci.csueastbay.edu/~mwatnik/statlist/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/>
              <a:t>Contact info for the </a:t>
            </a:r>
            <a:br>
              <a:rPr lang="en-US" dirty="0" smtClean="0"/>
            </a:br>
            <a:r>
              <a:rPr lang="en-US" dirty="0" smtClean="0"/>
              <a:t>Director of Graduate Programs (DGP)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5094E-AF21-4191-AA92-A385EDF819E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4" descr="C:\Users\Jimmy\Dropbox\CalPoly_Dropbox\Misc\watni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3941"/>
            <a:ext cx="7212963" cy="6475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 bwMode="auto">
          <a:xfrm>
            <a:off x="990600" y="914400"/>
            <a:ext cx="7391400" cy="7620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Links to Programs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List of </a:t>
            </a:r>
            <a:r>
              <a:rPr lang="en-US" dirty="0" err="1" smtClean="0"/>
              <a:t>Gradute</a:t>
            </a:r>
            <a:r>
              <a:rPr lang="en-US" dirty="0" smtClean="0"/>
              <a:t> Programs in Statistics</a:t>
            </a:r>
          </a:p>
          <a:p>
            <a:pPr lvl="1" eaLnBrk="1" hangingPunct="1"/>
            <a:r>
              <a:rPr lang="en-US" dirty="0" smtClean="0">
                <a:hlinkClick r:id="rId2"/>
              </a:rPr>
              <a:t>www.sci.csueastbay.edu/~mwatnik/statlist/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400" dirty="0" smtClean="0"/>
          </a:p>
          <a:p>
            <a:pPr eaLnBrk="1" hangingPunct="1"/>
            <a:r>
              <a:rPr lang="en-US" sz="2800" dirty="0" smtClean="0"/>
              <a:t>Peterson’s Guide</a:t>
            </a:r>
          </a:p>
          <a:p>
            <a:pPr lvl="1" eaLnBrk="1" hangingPunct="1"/>
            <a:r>
              <a:rPr lang="en-US" sz="2400" dirty="0" smtClean="0">
                <a:hlinkClick r:id="rId3"/>
              </a:rPr>
              <a:t>www.petersons.com</a:t>
            </a:r>
          </a:p>
          <a:p>
            <a:pPr lvl="2" eaLnBrk="1" hangingPunct="1"/>
            <a:r>
              <a:rPr lang="en-US" sz="2000" dirty="0" smtClean="0"/>
              <a:t>Grad School Bound </a:t>
            </a:r>
            <a:r>
              <a:rPr lang="en-US" sz="2000" dirty="0" smtClean="0">
                <a:sym typeface="Wingdings 3" pitchFamily="18" charset="2"/>
              </a:rPr>
              <a:t></a:t>
            </a:r>
            <a:r>
              <a:rPr lang="en-US" sz="2000" dirty="0" smtClean="0"/>
              <a:t> Step 1 (choose degrees of interest) </a:t>
            </a:r>
            <a:r>
              <a:rPr lang="en-US" sz="2000" dirty="0" smtClean="0">
                <a:sym typeface="Wingdings 3" pitchFamily="18" charset="2"/>
              </a:rPr>
              <a:t></a:t>
            </a:r>
            <a:r>
              <a:rPr lang="en-US" sz="2000" dirty="0" smtClean="0"/>
              <a:t> Step 2 (program: type “statistics” and select related fields such as applied stats, </a:t>
            </a:r>
            <a:r>
              <a:rPr lang="en-US" sz="2000" dirty="0" err="1" smtClean="0"/>
              <a:t>biostats</a:t>
            </a:r>
            <a:r>
              <a:rPr lang="en-US" sz="2000" dirty="0" smtClean="0"/>
              <a:t>, stats) </a:t>
            </a:r>
            <a:r>
              <a:rPr lang="en-US" sz="2000" dirty="0" smtClean="0">
                <a:sym typeface="Wingdings 3" pitchFamily="18" charset="2"/>
              </a:rPr>
              <a:t> Step 3 (select region or skip to select all)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5094E-AF21-4191-AA92-A385EDF819E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7" name="Picture 5" descr="C:\Users\Jimmy\Dropbox\CalPoly_Dropbox\Misc\petersons.jpg"/>
          <p:cNvPicPr>
            <a:picLocks noChangeAspect="1" noChangeArrowheads="1"/>
          </p:cNvPicPr>
          <p:nvPr/>
        </p:nvPicPr>
        <p:blipFill>
          <a:blip r:embed="rId2" cstate="print"/>
          <a:srcRect b="15006"/>
          <a:stretch>
            <a:fillRect/>
          </a:stretch>
        </p:blipFill>
        <p:spPr bwMode="auto">
          <a:xfrm>
            <a:off x="2090710" y="76200"/>
            <a:ext cx="4462490" cy="6743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Links to Programs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List of </a:t>
            </a:r>
            <a:r>
              <a:rPr lang="en-US" sz="2800" dirty="0" err="1" smtClean="0"/>
              <a:t>Gradute</a:t>
            </a:r>
            <a:r>
              <a:rPr lang="en-US" sz="2800" dirty="0" smtClean="0"/>
              <a:t> Programs in Statistics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hlinkClick r:id="rId2"/>
              </a:rPr>
              <a:t>www.sci.csueastbay.edu/~mwatnik/statlist/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Petersen’s Guide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hlinkClick r:id="rId3"/>
              </a:rPr>
              <a:t>www.petersens.com</a:t>
            </a:r>
            <a:endParaRPr lang="en-US" sz="20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Quick Links </a:t>
            </a:r>
            <a:r>
              <a:rPr lang="en-US" sz="1800" dirty="0" smtClean="0">
                <a:sym typeface="Wingdings 3" pitchFamily="18" charset="2"/>
              </a:rPr>
              <a:t></a:t>
            </a:r>
            <a:r>
              <a:rPr lang="en-US" sz="1800" dirty="0" smtClean="0"/>
              <a:t> Graduate Schools </a:t>
            </a:r>
            <a:r>
              <a:rPr lang="en-US" sz="1800" dirty="0" smtClean="0">
                <a:sym typeface="Wingdings 3" pitchFamily="18" charset="2"/>
              </a:rPr>
              <a:t></a:t>
            </a:r>
            <a:r>
              <a:rPr lang="en-US" sz="1800" dirty="0" smtClean="0"/>
              <a:t> Statistics </a:t>
            </a:r>
            <a:r>
              <a:rPr lang="en-US" sz="1800" dirty="0" smtClean="0">
                <a:sym typeface="Wingdings 3" pitchFamily="18" charset="2"/>
              </a:rPr>
              <a:t> </a:t>
            </a:r>
            <a:br>
              <a:rPr lang="en-US" sz="1800" dirty="0" smtClean="0">
                <a:sym typeface="Wingdings 3" pitchFamily="18" charset="2"/>
              </a:rPr>
            </a:br>
            <a:r>
              <a:rPr lang="en-US" sz="1800" dirty="0" smtClean="0">
                <a:sym typeface="Wingdings 3" pitchFamily="18" charset="2"/>
              </a:rPr>
              <a:t>Doctorate or Master’s or Undecided  United States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>
                <a:sym typeface="Wingdings 3" pitchFamily="18" charset="2"/>
              </a:rPr>
              <a:t>Over 200 graduate programs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err="1" smtClean="0"/>
              <a:t>StatLib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700" dirty="0" smtClean="0"/>
              <a:t>lib.stat.cmu.edu/</a:t>
            </a:r>
            <a:r>
              <a:rPr lang="en-US" sz="1700" dirty="0" err="1" smtClean="0"/>
              <a:t>modules.php?op</a:t>
            </a:r>
            <a:r>
              <a:rPr lang="en-US" sz="1700" dirty="0" smtClean="0"/>
              <a:t>=</a:t>
            </a:r>
            <a:r>
              <a:rPr lang="en-US" sz="1700" dirty="0" err="1" smtClean="0"/>
              <a:t>modload&amp;name</a:t>
            </a:r>
            <a:r>
              <a:rPr lang="en-US" sz="1700" dirty="0" smtClean="0"/>
              <a:t>=</a:t>
            </a:r>
            <a:r>
              <a:rPr lang="en-US" sz="1700" dirty="0" err="1" smtClean="0"/>
              <a:t>Web_Links&amp;file</a:t>
            </a:r>
            <a:r>
              <a:rPr lang="en-US" sz="1700" dirty="0" smtClean="0"/>
              <a:t>=index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5094E-AF21-4191-AA92-A385EDF819E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9" name="Picture 3" descr="C:\Users\Jimmy\Dropbox\CalPoly_Dropbox\Misc\statlib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452" y="381000"/>
            <a:ext cx="4543978" cy="6019800"/>
          </a:xfrm>
          <a:prstGeom prst="rect">
            <a:avLst/>
          </a:prstGeom>
          <a:noFill/>
        </p:spPr>
      </p:pic>
      <p:pic>
        <p:nvPicPr>
          <p:cNvPr id="96260" name="Picture 4" descr="C:\Users\Jimmy\Dropbox\CalPoly_Dropbox\Misc\statli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81000"/>
            <a:ext cx="4180914" cy="62484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 bwMode="auto">
          <a:xfrm>
            <a:off x="1066800" y="5029200"/>
            <a:ext cx="304800" cy="1524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solidFill>
                  <a:srgbClr val="FF0000"/>
                </a:solidFill>
              </a:ln>
              <a:noFill/>
              <a:effectLst/>
              <a:latin typeface="Arial" charset="0"/>
            </a:endParaRPr>
          </a:p>
        </p:txBody>
      </p:sp>
      <p:cxnSp>
        <p:nvCxnSpPr>
          <p:cNvPr id="11" name="Elbow Connector 10"/>
          <p:cNvCxnSpPr/>
          <p:nvPr/>
        </p:nvCxnSpPr>
        <p:spPr bwMode="auto">
          <a:xfrm flipV="1">
            <a:off x="1447800" y="1219200"/>
            <a:ext cx="4800600" cy="38862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4800600" y="6438900"/>
            <a:ext cx="1962150" cy="1905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solidFill>
                  <a:srgbClr val="FF0000"/>
                </a:solidFill>
              </a:ln>
              <a:noFill/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Why grad school? Qualifications?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Applying to programs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Selecting a program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grad school experience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Helpful Web Links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Most important piece of advice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Planning Your Schedule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If you don’t know where to start…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 smtClean="0"/>
              <a:t>Ask faculty (esp. recent hires) about their recommendations on good schools to consider (will depend on what you want to specialize in)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 smtClean="0"/>
              <a:t>Ask recent alumni who’ve gone on to grad school about their experiences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 smtClean="0"/>
              <a:t>Check out some of the stat grad school rankings and consider the </a:t>
            </a:r>
            <a:r>
              <a:rPr lang="en-US" sz="2400" u="sng" dirty="0" smtClean="0"/>
              <a:t>top half</a:t>
            </a:r>
            <a:r>
              <a:rPr lang="en-US" sz="2400" dirty="0" smtClean="0"/>
              <a:t> of the list. Don’t worry so much about the order of ranking in this top half.</a:t>
            </a:r>
            <a:br>
              <a:rPr lang="en-US" sz="2400" dirty="0" smtClean="0"/>
            </a:br>
            <a:endParaRPr lang="en-US" sz="2400" dirty="0" smtClean="0"/>
          </a:p>
          <a:p>
            <a:pPr marL="457200" indent="-457200" eaLnBrk="1" hangingPunct="1"/>
            <a:r>
              <a:rPr lang="en-US" sz="2400" dirty="0" smtClean="0"/>
              <a:t>Once you’ve compiled a master list of programs, ask faculty about their feedback as they may know some inside information that a pamphlet/website won’t reveal</a:t>
            </a:r>
          </a:p>
          <a:p>
            <a:pPr marL="857250" lvl="1" indent="-457200" eaLnBrk="1" hangingPunct="1"/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Keeping your options open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Don’t restrict your future by ONLY considering schools close to home</a:t>
            </a:r>
          </a:p>
          <a:p>
            <a:pPr eaLnBrk="1" hangingPunct="1"/>
            <a:r>
              <a:rPr lang="en-US" sz="2800" dirty="0" smtClean="0"/>
              <a:t>You’ll be busy with school</a:t>
            </a:r>
          </a:p>
          <a:p>
            <a:pPr eaLnBrk="1" hangingPunct="1"/>
            <a:r>
              <a:rPr lang="en-US" sz="2800" dirty="0" smtClean="0"/>
              <a:t>Less chances to visit home (compared to your undergrad experience)</a:t>
            </a:r>
          </a:p>
          <a:p>
            <a:pPr eaLnBrk="1" hangingPunct="1"/>
            <a:r>
              <a:rPr lang="en-US" sz="2800" dirty="0" smtClean="0"/>
              <a:t>Taking a flight: 1 hour, 2 hours, … 5 hours</a:t>
            </a:r>
          </a:p>
          <a:p>
            <a:pPr lvl="1" eaLnBrk="1" hangingPunct="1"/>
            <a:r>
              <a:rPr lang="en-US" sz="2400" dirty="0" smtClean="0"/>
              <a:t>Not much difference (1, 2, … 5 states away)</a:t>
            </a:r>
          </a:p>
          <a:p>
            <a:pPr eaLnBrk="1" hangingPunct="1"/>
            <a:r>
              <a:rPr lang="en-US" sz="2800" dirty="0" smtClean="0"/>
              <a:t>Experiences: My </a:t>
            </a:r>
            <a:r>
              <a:rPr lang="en-US" sz="2800" dirty="0" smtClean="0"/>
              <a:t>own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5094E-AF21-4191-AA92-A385EDF819E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en-US" smtClean="0"/>
              <a:t>Our Faculty/Grad School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  <a:tabLst>
                <a:tab pos="569913" algn="l"/>
                <a:tab pos="3883025" algn="l"/>
              </a:tabLst>
            </a:pPr>
            <a:r>
              <a:rPr lang="en-US" sz="1800" dirty="0" smtClean="0"/>
              <a:t>	</a:t>
            </a:r>
            <a:r>
              <a:rPr lang="en-US" sz="1800" b="1" u="sng" dirty="0"/>
              <a:t>Institution</a:t>
            </a:r>
            <a:r>
              <a:rPr lang="en-US" sz="1800" b="1" dirty="0"/>
              <a:t> 	 </a:t>
            </a:r>
            <a:r>
              <a:rPr lang="en-US" sz="1800" b="1" u="sng" dirty="0"/>
              <a:t>Faculty</a:t>
            </a:r>
            <a:r>
              <a:rPr lang="en-US" sz="1800" b="1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000" dirty="0" smtClean="0"/>
              <a:t>	</a:t>
            </a:r>
            <a:r>
              <a:rPr lang="en-US" sz="1600" dirty="0" smtClean="0"/>
              <a:t>Boston Univ.	</a:t>
            </a:r>
            <a:r>
              <a:rPr lang="en-US" sz="1600" dirty="0" err="1" smtClean="0"/>
              <a:t>Glanz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Carnegie Mellon 	</a:t>
            </a:r>
            <a:r>
              <a:rPr lang="en-US" sz="1600" dirty="0" err="1" smtClean="0"/>
              <a:t>Rossman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Cornell 	Chance, Walker</a:t>
            </a:r>
          </a:p>
          <a:p>
            <a:pPr marL="0" indent="0" eaLnBrk="1" hangingPunct="1">
              <a:lnSpc>
                <a:spcPct val="80000"/>
              </a:lnSpc>
              <a:buNone/>
              <a:tabLst>
                <a:tab pos="569913" algn="l"/>
                <a:tab pos="3883025" algn="l"/>
              </a:tabLst>
            </a:pPr>
            <a:r>
              <a:rPr lang="en-US" sz="1600" dirty="0" smtClean="0"/>
              <a:t>	Emory	</a:t>
            </a:r>
            <a:r>
              <a:rPr lang="en-US" sz="1600" dirty="0" err="1" smtClean="0"/>
              <a:t>Pileggi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Florida State	Smith</a:t>
            </a:r>
            <a:br>
              <a:rPr lang="en-US" sz="1600" dirty="0" smtClean="0"/>
            </a:br>
            <a:r>
              <a:rPr lang="en-US" sz="1600" dirty="0" smtClean="0"/>
              <a:t>	Kansas State	</a:t>
            </a:r>
            <a:r>
              <a:rPr lang="en-US" sz="1600" dirty="0" err="1" smtClean="0"/>
              <a:t>McGaughey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NC State 	</a:t>
            </a:r>
            <a:r>
              <a:rPr lang="en-US" sz="1600" dirty="0" err="1" smtClean="0"/>
              <a:t>Doi</a:t>
            </a:r>
            <a:endParaRPr lang="en-US" sz="1600" dirty="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569913" algn="l"/>
                <a:tab pos="3883025" algn="l"/>
              </a:tabLst>
            </a:pPr>
            <a:r>
              <a:rPr lang="en-US" sz="1600" dirty="0" smtClean="0"/>
              <a:t>	Ohio State	Roy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569913" algn="l"/>
                <a:tab pos="3883025" algn="l"/>
              </a:tabLst>
            </a:pPr>
            <a:r>
              <a:rPr lang="en-US" sz="1600" dirty="0"/>
              <a:t>	</a:t>
            </a:r>
            <a:r>
              <a:rPr lang="en-US" sz="1600" dirty="0" smtClean="0"/>
              <a:t>Temple	</a:t>
            </a:r>
            <a:r>
              <a:rPr lang="en-US" sz="1600" dirty="0" err="1" smtClean="0"/>
              <a:t>Afriyie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U. Penn	Hughes</a:t>
            </a:r>
            <a:br>
              <a:rPr lang="en-US" sz="1600" dirty="0" smtClean="0"/>
            </a:br>
            <a:r>
              <a:rPr lang="en-US" sz="1600" dirty="0" smtClean="0"/>
              <a:t>	UC Berkeley 	Rein</a:t>
            </a:r>
          </a:p>
          <a:p>
            <a:pPr marL="0" indent="0" eaLnBrk="1" hangingPunct="1">
              <a:lnSpc>
                <a:spcPct val="80000"/>
              </a:lnSpc>
              <a:buNone/>
              <a:tabLst>
                <a:tab pos="569913" algn="l"/>
                <a:tab pos="3883025" algn="l"/>
              </a:tabLst>
            </a:pPr>
            <a:r>
              <a:rPr lang="en-US" sz="1600" dirty="0" smtClean="0"/>
              <a:t>	UCLA 	Carlton</a:t>
            </a:r>
          </a:p>
          <a:p>
            <a:pPr marL="0" indent="0" eaLnBrk="1" hangingPunct="1">
              <a:lnSpc>
                <a:spcPct val="80000"/>
              </a:lnSpc>
              <a:buNone/>
              <a:tabLst>
                <a:tab pos="569913" algn="l"/>
                <a:tab pos="3883025" algn="l"/>
              </a:tabLst>
            </a:pPr>
            <a:r>
              <a:rPr lang="en-US" sz="1600" dirty="0"/>
              <a:t>	</a:t>
            </a:r>
            <a:r>
              <a:rPr lang="en-US" sz="1600" dirty="0" smtClean="0"/>
              <a:t>U of Minnesota	</a:t>
            </a:r>
            <a:r>
              <a:rPr lang="en-US" sz="1600" dirty="0" err="1" smtClean="0"/>
              <a:t>Sabbag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UC Riverside 	Peck</a:t>
            </a:r>
            <a:br>
              <a:rPr lang="en-US" sz="1600" dirty="0" smtClean="0"/>
            </a:br>
            <a:r>
              <a:rPr lang="en-US" sz="1600" dirty="0" smtClean="0"/>
              <a:t>	UCSB 	Frame, Lund, </a:t>
            </a:r>
            <a:r>
              <a:rPr lang="en-US" sz="1600" dirty="0" err="1" smtClean="0"/>
              <a:t>Sklar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UNC, Chapel Hill	</a:t>
            </a:r>
            <a:r>
              <a:rPr lang="en-US" sz="1600" dirty="0" err="1" smtClean="0">
                <a:solidFill>
                  <a:srgbClr val="FF0000"/>
                </a:solidFill>
              </a:rPr>
              <a:t>Bodwin</a:t>
            </a:r>
            <a:r>
              <a:rPr lang="en-US" sz="1600" dirty="0" smtClean="0"/>
              <a:t>, Ross</a:t>
            </a:r>
          </a:p>
          <a:p>
            <a:pPr marL="0" indent="0" eaLnBrk="1" hangingPunct="1">
              <a:lnSpc>
                <a:spcPct val="80000"/>
              </a:lnSpc>
              <a:buNone/>
              <a:tabLst>
                <a:tab pos="569913" algn="l"/>
                <a:tab pos="3883025" algn="l"/>
              </a:tabLst>
            </a:pPr>
            <a:r>
              <a:rPr lang="en-US" sz="1600" dirty="0" smtClean="0"/>
              <a:t>	USC 	</a:t>
            </a:r>
            <a:r>
              <a:rPr lang="en-US" sz="1600" dirty="0" err="1" smtClean="0"/>
              <a:t>Ottesen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Stanford 	Devore, Sun, </a:t>
            </a:r>
            <a:r>
              <a:rPr lang="en-US" sz="1600" i="1" dirty="0" smtClean="0">
                <a:solidFill>
                  <a:srgbClr val="0000FF"/>
                </a:solidFill>
              </a:rPr>
              <a:t>D. Wright* </a:t>
            </a:r>
            <a:r>
              <a:rPr lang="en-US" sz="1600" dirty="0" smtClean="0">
                <a:solidFill>
                  <a:srgbClr val="0000FF"/>
                </a:solidFill>
              </a:rPr>
              <a:t>(H</a:t>
            </a:r>
            <a:r>
              <a:rPr lang="en-US" sz="1600" i="1" dirty="0" smtClean="0">
                <a:solidFill>
                  <a:srgbClr val="0000FF"/>
                </a:solidFill>
              </a:rPr>
              <a:t>. Smith’s Husband</a:t>
            </a:r>
            <a:r>
              <a:rPr lang="en-US" sz="1600" dirty="0" smtClean="0">
                <a:solidFill>
                  <a:srgbClr val="0000FF"/>
                </a:solidFill>
              </a:rPr>
              <a:t>)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Washington 	</a:t>
            </a:r>
            <a:r>
              <a:rPr lang="en-US" sz="1600" dirty="0" err="1" smtClean="0"/>
              <a:t>Shaffner</a:t>
            </a:r>
            <a:endParaRPr lang="en-US" sz="1600" dirty="0" smtClean="0"/>
          </a:p>
          <a:p>
            <a:pPr marL="0" indent="0" eaLnBrk="1" hangingPunct="1">
              <a:lnSpc>
                <a:spcPct val="80000"/>
              </a:lnSpc>
              <a:buNone/>
              <a:tabLst>
                <a:tab pos="569913" algn="l"/>
                <a:tab pos="3883025" algn="l"/>
              </a:tabLst>
            </a:pPr>
            <a:r>
              <a:rPr lang="en-US" sz="1600" dirty="0" smtClean="0"/>
              <a:t>	Wyoming	</a:t>
            </a:r>
            <a:r>
              <a:rPr lang="en-US" sz="1600" dirty="0" err="1" smtClean="0"/>
              <a:t>Smidt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5094E-AF21-4191-AA92-A385EDF819E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CP Alumni at Grad Schools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Where some of our students have gone </a:t>
            </a:r>
            <a:r>
              <a:rPr lang="en-US" sz="2400" b="1" dirty="0" smtClean="0"/>
              <a:t>(contact them!)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CSU East Bay – Several students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Long Beach State – Several students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NC State – Logan </a:t>
            </a:r>
            <a:r>
              <a:rPr lang="en-US" sz="2000" dirty="0" err="1" smtClean="0"/>
              <a:t>Lossing</a:t>
            </a:r>
            <a:r>
              <a:rPr lang="en-US" sz="2000" dirty="0" smtClean="0"/>
              <a:t>, Neal Grantham (+ more)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Ohio State – Several students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Oregon State – Katie Eng, Michael </a:t>
            </a:r>
            <a:r>
              <a:rPr lang="en-US" sz="2000" dirty="0" err="1" smtClean="0"/>
              <a:t>Dumelle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Stanford – Rudy Angeles, Tiffany Russell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U. Connecticut – Patrick Harrington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U. Pittsburgh – Jenna </a:t>
            </a:r>
            <a:r>
              <a:rPr lang="en-US" sz="2000" dirty="0" err="1" smtClean="0"/>
              <a:t>Colavincenzo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U. Washington – Tommy Garrison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UC Davis – Several students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UC Riverside – Rebecca </a:t>
            </a:r>
            <a:r>
              <a:rPr lang="en-US" sz="2000" dirty="0" err="1" smtClean="0"/>
              <a:t>Gan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UCLA – Debbie Huang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UCSB – Several students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UCSC – Chelsea </a:t>
            </a:r>
            <a:r>
              <a:rPr lang="en-US" sz="2000" dirty="0" err="1" smtClean="0"/>
              <a:t>Lofland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CP Alumni at Grad Schools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Recent/Current </a:t>
            </a:r>
            <a:r>
              <a:rPr lang="en-US" sz="2400" dirty="0" smtClean="0"/>
              <a:t>Students </a:t>
            </a:r>
            <a:r>
              <a:rPr lang="en-US" sz="2400" b="1" dirty="0" smtClean="0"/>
              <a:t>(contact them!)</a:t>
            </a:r>
            <a:br>
              <a:rPr lang="en-US" sz="2400" b="1" dirty="0" smtClean="0"/>
            </a:br>
            <a:endParaRPr lang="en-US" sz="24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Univ. of San </a:t>
            </a:r>
            <a:r>
              <a:rPr lang="en-US" sz="2000" dirty="0"/>
              <a:t>Francisco </a:t>
            </a:r>
            <a:r>
              <a:rPr lang="en-US" sz="2000" dirty="0" smtClean="0"/>
              <a:t>– Isabell Litton (Master’s in Analytics) </a:t>
            </a:r>
            <a:br>
              <a:rPr lang="en-US" sz="2000" dirty="0" smtClean="0"/>
            </a:b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Univ. </a:t>
            </a:r>
            <a:r>
              <a:rPr lang="en-US" sz="2000" dirty="0"/>
              <a:t>of Georgia </a:t>
            </a:r>
            <a:r>
              <a:rPr lang="en-US" sz="2000" dirty="0" smtClean="0"/>
              <a:t>– Jeremy </a:t>
            </a:r>
            <a:r>
              <a:rPr lang="en-US" sz="2000" dirty="0" err="1" smtClean="0"/>
              <a:t>Mulcahey</a:t>
            </a:r>
            <a:r>
              <a:rPr lang="en-US" sz="2000" dirty="0" smtClean="0"/>
              <a:t> (Master’s in </a:t>
            </a:r>
            <a:r>
              <a:rPr lang="en-US" sz="2000" dirty="0" err="1" smtClean="0"/>
              <a:t>Envir</a:t>
            </a:r>
            <a:r>
              <a:rPr lang="en-US" sz="2000" dirty="0" smtClean="0"/>
              <a:t>. Stats)</a:t>
            </a:r>
            <a:br>
              <a:rPr lang="en-US" sz="2000" dirty="0" smtClean="0"/>
            </a:b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Univ. of Illinois (Urbana-Champaign) – Robin </a:t>
            </a:r>
            <a:r>
              <a:rPr lang="en-US" sz="2000" dirty="0" err="1" smtClean="0"/>
              <a:t>Tu</a:t>
            </a:r>
            <a:r>
              <a:rPr lang="en-US" sz="2000" dirty="0" smtClean="0"/>
              <a:t> (Ph.D. in Stats)</a:t>
            </a:r>
            <a:br>
              <a:rPr lang="en-US" sz="2000" dirty="0" smtClean="0"/>
            </a:b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Univ. </a:t>
            </a:r>
            <a:r>
              <a:rPr lang="en-US" sz="2000" dirty="0"/>
              <a:t>of Michigan </a:t>
            </a:r>
            <a:r>
              <a:rPr lang="en-US" sz="2000" dirty="0" smtClean="0"/>
              <a:t>– Tom Edwards (Master’s in Biostatistics)</a:t>
            </a:r>
            <a:br>
              <a:rPr lang="en-US" sz="2000" dirty="0" smtClean="0"/>
            </a:b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BYU – Helen </a:t>
            </a:r>
            <a:r>
              <a:rPr lang="en-US" sz="2000" dirty="0" err="1" smtClean="0"/>
              <a:t>Totterdell</a:t>
            </a:r>
            <a:r>
              <a:rPr lang="en-US" sz="2000" dirty="0" smtClean="0"/>
              <a:t> (Master’s in Epidemiology)</a:t>
            </a:r>
            <a:br>
              <a:rPr lang="en-US" sz="2000" dirty="0" smtClean="0"/>
            </a:b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San Diego State </a:t>
            </a:r>
            <a:r>
              <a:rPr lang="en-US" sz="2000" dirty="0"/>
              <a:t>– </a:t>
            </a:r>
            <a:r>
              <a:rPr lang="en-US" sz="2000" dirty="0" smtClean="0"/>
              <a:t>Chelsea </a:t>
            </a:r>
            <a:r>
              <a:rPr lang="en-US" sz="2000" dirty="0" err="1" smtClean="0"/>
              <a:t>Obrochta</a:t>
            </a:r>
            <a:r>
              <a:rPr lang="en-US" sz="2000" dirty="0" smtClean="0"/>
              <a:t> (</a:t>
            </a:r>
            <a:r>
              <a:rPr lang="en-US" sz="2000" dirty="0"/>
              <a:t>Master’s in </a:t>
            </a:r>
            <a:r>
              <a:rPr lang="en-US" sz="2000" dirty="0" smtClean="0"/>
              <a:t>Public Health)</a:t>
            </a:r>
            <a:br>
              <a:rPr lang="en-US" sz="2000" dirty="0" smtClean="0"/>
            </a:b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UCLA – John </a:t>
            </a:r>
            <a:r>
              <a:rPr lang="en-US" sz="2000" dirty="0" err="1" smtClean="0"/>
              <a:t>Shamshoian</a:t>
            </a:r>
            <a:r>
              <a:rPr lang="en-US" sz="2000" dirty="0" smtClean="0"/>
              <a:t> (Ph.D. in Biostatistics)</a:t>
            </a:r>
            <a:br>
              <a:rPr lang="en-US" sz="2000" dirty="0" smtClean="0"/>
            </a:b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NC State – Chris </a:t>
            </a:r>
            <a:r>
              <a:rPr lang="en-US" sz="2000" dirty="0" err="1" smtClean="0"/>
              <a:t>Yim</a:t>
            </a:r>
            <a:r>
              <a:rPr lang="en-US" sz="2000" dirty="0" smtClean="0"/>
              <a:t> (Master’s in Analytics)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 Fees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Each application: $50 ~ $75 (paid to the “Graduate School”)</a:t>
            </a:r>
          </a:p>
          <a:p>
            <a:pPr eaLnBrk="1" hangingPunct="1"/>
            <a:r>
              <a:rPr lang="en-US" sz="2800" dirty="0" smtClean="0"/>
              <a:t>Adds up quickly!</a:t>
            </a:r>
          </a:p>
          <a:p>
            <a:pPr eaLnBrk="1" hangingPunct="1"/>
            <a:r>
              <a:rPr lang="en-US" sz="2800" dirty="0" smtClean="0"/>
              <a:t>Tip #1: You might contact DGP directly, mention your GRE scores/GPA, and find out what your chances are.</a:t>
            </a:r>
          </a:p>
          <a:p>
            <a:pPr eaLnBrk="1" hangingPunct="1"/>
            <a:r>
              <a:rPr lang="en-US" sz="2800" dirty="0" smtClean="0"/>
              <a:t>Tip #2: If receiving financial aid, some schools offer an application fee waiver … ask about it!</a:t>
            </a:r>
          </a:p>
          <a:p>
            <a:pPr lvl="1" eaLnBrk="1" hangingPunct="1"/>
            <a:r>
              <a:rPr lang="en-US" sz="2400" dirty="0"/>
              <a:t>Check out Committee on Institutional Cooperation </a:t>
            </a:r>
            <a:r>
              <a:rPr lang="en-US" sz="2400" dirty="0" smtClean="0">
                <a:hlinkClick r:id="rId2"/>
              </a:rPr>
              <a:t>www.cic.net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Applying to Grad School:</a:t>
            </a:r>
            <a:br>
              <a:rPr lang="en-US" sz="4000" smtClean="0"/>
            </a:br>
            <a:r>
              <a:rPr lang="en-US" sz="4000" smtClean="0"/>
              <a:t>Letters of Recommendation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Typically, three letters are requested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Obtain a good mixture addressing: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(1) math abilities*           (2) stat theory abilities*</a:t>
            </a:r>
            <a:br>
              <a:rPr lang="en-US" sz="2400" smtClean="0"/>
            </a:br>
            <a:r>
              <a:rPr lang="en-US" sz="2400" smtClean="0"/>
              <a:t>(3) applied stat abilities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Ask your professors EARLY, and check on progress (people will forget)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Provide copy of your resume and a personal statement gives good background info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It’s perfectly </a:t>
            </a:r>
            <a:r>
              <a:rPr lang="en-US" sz="2400" b="1" smtClean="0"/>
              <a:t>OK</a:t>
            </a:r>
            <a:r>
              <a:rPr lang="en-US" sz="2400" smtClean="0"/>
              <a:t> to ask professor to focus comments on specific areas math/applied stat/stat theory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5094E-AF21-4191-AA92-A385EDF819E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Applying to Grad School:</a:t>
            </a:r>
            <a:br>
              <a:rPr lang="en-US" sz="4000" smtClean="0"/>
            </a:br>
            <a:r>
              <a:rPr lang="en-US" sz="4000" smtClean="0"/>
              <a:t>Letters of Recommendation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b="1" smtClean="0"/>
              <a:t>OPTIONAL</a:t>
            </a:r>
            <a:r>
              <a:rPr lang="en-US" sz="2200" smtClean="0"/>
              <a:t> Extra Letter: addressing other traits such as other academic abilities or your personal character (e.g. a non-math/stat professor, employer, pastor)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Sometimes committees ONLY WANT THREE LETTERS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They might randomly choose 3, a valuable letter may be lost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If including an extra letter, make note of that in your cover letter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“NOTE: If the selection committee will only consider three letters of reference, please ignore the letter from person XXX.”</a:t>
            </a:r>
          </a:p>
          <a:p>
            <a:pPr>
              <a:lnSpc>
                <a:spcPct val="80000"/>
              </a:lnSpc>
            </a:pPr>
            <a:r>
              <a:rPr lang="en-US" sz="2200" smtClean="0"/>
              <a:t>Cover Letter – If you have a lower GPA, but high upper division GPA, explain in letter. Leave </a:t>
            </a:r>
            <a:r>
              <a:rPr lang="en-US" sz="2200" b="1" smtClean="0"/>
              <a:t>nothing</a:t>
            </a:r>
            <a:r>
              <a:rPr lang="en-US" sz="2200" smtClean="0"/>
              <a:t> to speculation.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Applying: GRE and Subject GRE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Graduate Record Examination (GRE)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Take over the summer if possible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Inconvenient to take GRE during academic year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Can lead to lower performance for GRE AND/OR your classes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Verbal/quantitative reasoning, critical thinking and analytical writing skills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Scholarship/fellowship considerations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English ability important for </a:t>
            </a:r>
            <a:r>
              <a:rPr lang="en-US" sz="2000" dirty="0" err="1" smtClean="0"/>
              <a:t>TAship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Subject GRE (mathematics)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Only for top tier </a:t>
            </a:r>
            <a:r>
              <a:rPr lang="en-US" sz="2000" dirty="0" smtClean="0"/>
              <a:t>institutions or math &amp; stat combos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hlinkClick r:id="rId2"/>
              </a:rPr>
              <a:t>http://www.ets.org/gre/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Cal Poly Assessment &amp; Testing Center - (805)756-1551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Call about deadlines and when scores can be sent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Factors to Consider in </a:t>
            </a:r>
            <a:br>
              <a:rPr lang="en-US" sz="4000" smtClean="0"/>
            </a:br>
            <a:r>
              <a:rPr lang="en-US" sz="4000" smtClean="0"/>
              <a:t>Selecting a Graduate Program	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Funding Opportunities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Typical class size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% of American and Int’l Students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Avg. # of years to completion (MS/Ph.D.)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Where do their graduates land? Industry? Academics?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Other IMPORTANT issues: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smtClean="0"/>
              <a:t>Weather, Culture, Stuff to do, personal comfort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You may be there 5+ years … be comfy!</a:t>
            </a:r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Grad School?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Is grad school important?</a:t>
            </a:r>
          </a:p>
          <a:p>
            <a:pPr lvl="1" eaLnBrk="1" hangingPunct="1"/>
            <a:r>
              <a:rPr lang="en-US" smtClean="0">
                <a:cs typeface="Times New Roman" pitchFamily="18" charset="0"/>
              </a:rPr>
              <a:t>Advice over the years: </a:t>
            </a:r>
            <a:br>
              <a:rPr lang="en-US" smtClean="0">
                <a:cs typeface="Times New Roman" pitchFamily="18" charset="0"/>
              </a:rPr>
            </a:br>
            <a:r>
              <a:rPr lang="en-US" smtClean="0">
                <a:cs typeface="Times New Roman" pitchFamily="18" charset="0"/>
              </a:rPr>
              <a:t>		“You cannot get by in life without a …”</a:t>
            </a:r>
            <a:br>
              <a:rPr lang="en-US" smtClean="0">
                <a:cs typeface="Times New Roman" pitchFamily="18" charset="0"/>
              </a:rPr>
            </a:br>
            <a:endParaRPr lang="en-US" smtClean="0">
              <a:cs typeface="Times New Roman" pitchFamily="18" charset="0"/>
            </a:endParaRPr>
          </a:p>
          <a:p>
            <a:pPr eaLnBrk="1" hangingPunct="1"/>
            <a:r>
              <a:rPr lang="en-US" smtClean="0">
                <a:cs typeface="Times New Roman" pitchFamily="18" charset="0"/>
              </a:rPr>
              <a:t>What you can do with a BA/MS/Ph.D.</a:t>
            </a:r>
            <a:br>
              <a:rPr lang="en-US" smtClean="0">
                <a:cs typeface="Times New Roman" pitchFamily="18" charset="0"/>
              </a:rPr>
            </a:br>
            <a:endParaRPr lang="en-US" smtClean="0">
              <a:cs typeface="Times New Roman" pitchFamily="18" charset="0"/>
            </a:endParaRPr>
          </a:p>
          <a:p>
            <a:pPr eaLnBrk="1" hangingPunct="1"/>
            <a:r>
              <a:rPr lang="en-US" smtClean="0">
                <a:cs typeface="Times New Roman" pitchFamily="18" charset="0"/>
              </a:rPr>
              <a:t>A graduate degree opens more doors</a:t>
            </a:r>
          </a:p>
          <a:p>
            <a:pPr eaLnBrk="1" hangingPunct="1"/>
            <a:endParaRPr lang="en-US" smtClean="0">
              <a:cs typeface="Times New Roman" pitchFamily="18" charset="0"/>
            </a:endParaRP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Factors to Consider in </a:t>
            </a:r>
            <a:br>
              <a:rPr lang="en-US" sz="4000" smtClean="0"/>
            </a:br>
            <a:r>
              <a:rPr lang="en-US" sz="4000" smtClean="0"/>
              <a:t>Selecting a Graduate Program	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Find out about the qualifying exams and route to graduate degrees:</a:t>
            </a:r>
          </a:p>
          <a:p>
            <a:pPr lvl="1" eaLnBrk="1" hangingPunct="1"/>
            <a:r>
              <a:rPr lang="en-US" sz="3000" smtClean="0"/>
              <a:t>Master’s: 	Thesis? Final Test?</a:t>
            </a:r>
          </a:p>
          <a:p>
            <a:pPr lvl="1" eaLnBrk="1" hangingPunct="1"/>
            <a:r>
              <a:rPr lang="en-US" sz="3000" smtClean="0"/>
              <a:t>Ph.D.:		Thesis</a:t>
            </a:r>
          </a:p>
          <a:p>
            <a:pPr eaLnBrk="1" hangingPunct="1"/>
            <a:r>
              <a:rPr lang="en-US" sz="3400" smtClean="0"/>
              <a:t>Qualifying exam policy</a:t>
            </a:r>
          </a:p>
          <a:p>
            <a:pPr eaLnBrk="1" hangingPunct="1"/>
            <a:r>
              <a:rPr lang="en-US" sz="3400" smtClean="0"/>
              <a:t>Pass rate data available?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5094E-AF21-4191-AA92-A385EDF819E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Funding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Teaching Assistantship (TAship)</a:t>
            </a:r>
          </a:p>
          <a:p>
            <a:pPr lvl="1" eaLnBrk="1" hangingPunct="1"/>
            <a:r>
              <a:rPr lang="en-US" smtClean="0"/>
              <a:t>Grading papers/quizzes</a:t>
            </a:r>
          </a:p>
          <a:p>
            <a:pPr lvl="1" eaLnBrk="1" hangingPunct="1"/>
            <a:r>
              <a:rPr lang="en-US" smtClean="0"/>
              <a:t>Teaching your own class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Research Assistantship (RAship)</a:t>
            </a:r>
          </a:p>
          <a:p>
            <a:pPr lvl="1" eaLnBrk="1" hangingPunct="1"/>
            <a:r>
              <a:rPr lang="en-US" smtClean="0"/>
              <a:t>Assisting profs on their research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Funding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Determine how your stipend will cover your essential costs (rent, bills, food)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If going to a new state, will dept cover “out-of-state” tuition/fees?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Ask Director of Graduate Programs (DGP) to offer email addresses of handful of students, send them questions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Rent? Bills? Stuff to do?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Industry Sponsored Funding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If you are currently working for a company, ask about any programs to sponsor an employee’s graduate education</a:t>
            </a:r>
            <a:br>
              <a:rPr lang="en-US" smtClean="0"/>
            </a:b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Often, it’s 100% forgivable (free ride)</a:t>
            </a:r>
            <a:br>
              <a:rPr lang="en-US" smtClean="0"/>
            </a:b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Contracted to work for the </a:t>
            </a:r>
            <a:br>
              <a:rPr lang="en-US" smtClean="0"/>
            </a:br>
            <a:r>
              <a:rPr lang="en-US" smtClean="0"/>
              <a:t>company for </a:t>
            </a:r>
            <a:r>
              <a:rPr lang="en-US" i="1" smtClean="0"/>
              <a:t>n</a:t>
            </a:r>
            <a:r>
              <a:rPr lang="en-US" smtClean="0"/>
              <a:t> years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5094E-AF21-4191-AA92-A385EDF819E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External Fellowships</a:t>
            </a:r>
            <a:endParaRPr lang="en-US" dirty="0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National Science Foundation – Graduate Research Fellowship Program (NSF GRFP)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Apply in senior year, before grad school, or in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or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year of grad school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Submit project proposal – bu</a:t>
            </a:r>
            <a:r>
              <a:rPr lang="en-US" sz="2400" dirty="0" smtClean="0"/>
              <a:t>t you don’t have to actually pursue the project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Last year: 7 fellowships in Statistics, 2 in probability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Provides “no strings attached” stipend for 3 years of grad school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https://www.nsfgrfp.org/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5094E-AF21-4191-AA92-A385EDF819E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6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External Fellowships</a:t>
            </a:r>
            <a:endParaRPr lang="en-US" dirty="0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National Defense Science and Engineering Graduate Fellowship (NDSEG)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Provides </a:t>
            </a:r>
            <a:r>
              <a:rPr lang="en-US" sz="2400" dirty="0"/>
              <a:t>“no strings attached” stipend for 3 years of grad </a:t>
            </a:r>
            <a:r>
              <a:rPr lang="en-US" sz="2400" dirty="0" smtClean="0"/>
              <a:t>school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Very competitive, no stat subfield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 Citizens only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http://www.ndsegfellowships.org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5094E-AF21-4191-AA92-A385EDF819E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7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External Fellowships</a:t>
            </a:r>
            <a:endParaRPr lang="en-US" dirty="0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Applying can boost your application, even if you don’t get it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Allows for more freedom during grad years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(can still TA and RA if you want)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Many more options: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 smtClean="0"/>
              <a:t>https</a:t>
            </a:r>
            <a:r>
              <a:rPr lang="en-US" sz="2800" dirty="0"/>
              <a:t>://grad.ncsu.edu/students/fellowships-and-grants/national/nationally-competitive-graduate-fellowships/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5094E-AF21-4191-AA92-A385EDF819E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5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Selecting Programs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Don’t be surprised if they offer to fly you out for a visit (they have set aside a budget for this)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Be careful not to burn yourself out and visit too many programs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Schools I visited …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Be proactive and check progress often (my story at BU</a:t>
            </a:r>
            <a:r>
              <a:rPr lang="en-US" sz="28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If waitlisted, contact for visit (KB stories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If visiting a school, notify any adjacent schools (Duke story) … may be happy to split costs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Selecting Programs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9600" cy="4419600"/>
          </a:xfrm>
        </p:spPr>
        <p:txBody>
          <a:bodyPr/>
          <a:lstStyle/>
          <a:p>
            <a:pPr eaLnBrk="1" hangingPunct="1"/>
            <a:r>
              <a:rPr lang="en-US" dirty="0"/>
              <a:t>Go to a diverse department </a:t>
            </a:r>
          </a:p>
          <a:p>
            <a:pPr eaLnBrk="1" hangingPunct="1"/>
            <a:r>
              <a:rPr lang="en-US" dirty="0"/>
              <a:t>If securing a Ph.D., choose a program that offers a Master’s along the way</a:t>
            </a:r>
          </a:p>
          <a:p>
            <a:pPr eaLnBrk="1" hangingPunct="1"/>
            <a:r>
              <a:rPr lang="en-US" dirty="0"/>
              <a:t>At least 2-3 profs whose research you like (advisor options)</a:t>
            </a:r>
          </a:p>
          <a:p>
            <a:pPr eaLnBrk="1" hangingPunct="1"/>
            <a:r>
              <a:rPr lang="en-US" dirty="0"/>
              <a:t>Bayesian vs. </a:t>
            </a:r>
            <a:r>
              <a:rPr lang="en-US" dirty="0" smtClean="0"/>
              <a:t>Frequentist</a:t>
            </a:r>
          </a:p>
          <a:p>
            <a:pPr lvl="1" eaLnBrk="1" hangingPunct="1"/>
            <a:r>
              <a:rPr lang="en-US" dirty="0" smtClean="0"/>
              <a:t>UCSC</a:t>
            </a:r>
            <a:r>
              <a:rPr lang="en-US" dirty="0"/>
              <a:t>, Duke, Harvard = </a:t>
            </a:r>
            <a:r>
              <a:rPr lang="en-US" dirty="0" smtClean="0"/>
              <a:t>Bayesian</a:t>
            </a:r>
          </a:p>
          <a:p>
            <a:pPr eaLnBrk="1" hangingPunct="1"/>
            <a:r>
              <a:rPr lang="en-US" dirty="0" smtClean="0"/>
              <a:t>Applied vs. Theoretical</a:t>
            </a:r>
          </a:p>
          <a:p>
            <a:pPr lvl="1" eaLnBrk="1" hangingPunct="1"/>
            <a:r>
              <a:rPr lang="en-US" dirty="0" smtClean="0"/>
              <a:t>Check first year required courses</a:t>
            </a:r>
          </a:p>
          <a:p>
            <a:pPr lvl="1"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5094E-AF21-4191-AA92-A385EDF819E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Experience: A New World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Your classmates will be SMART</a:t>
            </a:r>
          </a:p>
          <a:p>
            <a:pPr lvl="1" eaLnBrk="1" hangingPunct="1"/>
            <a:r>
              <a:rPr lang="en-US" sz="2400" dirty="0" smtClean="0"/>
              <a:t>My linear models Exam #1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800" dirty="0" smtClean="0"/>
              <a:t>Grades don’t matter as much</a:t>
            </a:r>
            <a:br>
              <a:rPr lang="en-US" sz="2800" dirty="0" smtClean="0"/>
            </a:br>
            <a:endParaRPr lang="en-US" sz="2800" dirty="0" smtClean="0"/>
          </a:p>
          <a:p>
            <a:pPr eaLnBrk="1" hangingPunct="1"/>
            <a:r>
              <a:rPr lang="en-US" sz="2800" dirty="0" smtClean="0"/>
              <a:t>Course Load</a:t>
            </a:r>
          </a:p>
          <a:p>
            <a:pPr lvl="1" eaLnBrk="1" hangingPunct="1"/>
            <a:r>
              <a:rPr lang="en-US" sz="2400" dirty="0" smtClean="0"/>
              <a:t>9 units of grad classes </a:t>
            </a:r>
            <a:r>
              <a:rPr lang="en-US" sz="2400" dirty="0" smtClean="0">
                <a:cs typeface="Times New Roman" pitchFamily="18" charset="0"/>
              </a:rPr>
              <a:t>≠ 9 units of </a:t>
            </a:r>
            <a:r>
              <a:rPr lang="en-US" sz="2400" dirty="0" err="1" smtClean="0">
                <a:cs typeface="Times New Roman" pitchFamily="18" charset="0"/>
              </a:rPr>
              <a:t>ugrad</a:t>
            </a:r>
            <a:endParaRPr lang="en-US" sz="2400" dirty="0" smtClean="0">
              <a:cs typeface="Times New Roman" pitchFamily="18" charset="0"/>
            </a:endParaRPr>
          </a:p>
          <a:p>
            <a:pPr lvl="1" eaLnBrk="1" hangingPunct="1"/>
            <a:endParaRPr lang="en-US" sz="2400" dirty="0">
              <a:cs typeface="Times New Roman" pitchFamily="18" charset="0"/>
            </a:endParaRPr>
          </a:p>
          <a:p>
            <a:pPr eaLnBrk="1" hangingPunct="1"/>
            <a:r>
              <a:rPr lang="en-US" sz="2800" dirty="0" smtClean="0">
                <a:cs typeface="Times New Roman" pitchFamily="18" charset="0"/>
              </a:rPr>
              <a:t>Research != coursework, new skills</a:t>
            </a:r>
            <a:endParaRPr lang="en-US" sz="2800" dirty="0" smtClean="0"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5094E-AF21-4191-AA92-A385EDF819E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 dirty="0" smtClean="0"/>
              <a:t>Why </a:t>
            </a:r>
            <a:r>
              <a:rPr lang="en-US" sz="4000" dirty="0" smtClean="0">
                <a:solidFill>
                  <a:srgbClr val="FF0000"/>
                </a:solidFill>
              </a:rPr>
              <a:t>STATISTICS</a:t>
            </a:r>
            <a:r>
              <a:rPr lang="en-US" sz="4000" dirty="0" smtClean="0"/>
              <a:t> Grad School?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Statistics versus Pure Mathematics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cs typeface="Times New Roman" pitchFamily="18" charset="0"/>
              </a:rPr>
              <a:t>Job Availability</a:t>
            </a:r>
            <a:br>
              <a:rPr lang="en-US" sz="2000" dirty="0" smtClean="0">
                <a:cs typeface="Times New Roman" pitchFamily="18" charset="0"/>
              </a:rPr>
            </a:br>
            <a:endParaRPr lang="en-US" sz="20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Statistics versus Applied Mathematics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cs typeface="Times New Roman" pitchFamily="18" charset="0"/>
              </a:rPr>
              <a:t>Job Availability</a:t>
            </a:r>
            <a:br>
              <a:rPr lang="en-US" sz="2000" dirty="0" smtClean="0">
                <a:cs typeface="Times New Roman" pitchFamily="18" charset="0"/>
              </a:rPr>
            </a:br>
            <a:endParaRPr lang="en-US" sz="20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Demand for Statisticians is booming</a:t>
            </a:r>
            <a:br>
              <a:rPr lang="en-US" sz="2400" dirty="0" smtClean="0">
                <a:cs typeface="Times New Roman" pitchFamily="18" charset="0"/>
              </a:rPr>
            </a:br>
            <a:endParaRPr lang="en-US" sz="24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Our Cal Poly alumni are having great success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cs typeface="Times New Roman" pitchFamily="18" charset="0"/>
              </a:rPr>
              <a:t>Due to our department’s rigorous program (semi master’s)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cs typeface="Times New Roman" pitchFamily="18" charset="0"/>
              </a:rPr>
              <a:t>Due to the breadth of classes/exposure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You’ve arrived, now what?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Before arriving, if interested, ask DGP to send message to other incoming/current students about being your roommate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Get to know faculty (same advice for Cal Poly!)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Chances are, you will not have every faculty member as an instructor … but that should not inhibit an office visit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Ask about research interests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Ask about ongoing projects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You’ve arrived, now what?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your classes …</a:t>
            </a:r>
          </a:p>
          <a:p>
            <a:pPr lvl="1" eaLnBrk="1" hangingPunct="1"/>
            <a:r>
              <a:rPr lang="en-US" dirty="0" smtClean="0"/>
              <a:t>Do visit office hours</a:t>
            </a:r>
          </a:p>
          <a:p>
            <a:pPr lvl="1" eaLnBrk="1" hangingPunct="1"/>
            <a:r>
              <a:rPr lang="en-US" dirty="0" smtClean="0"/>
              <a:t>Do network with students</a:t>
            </a:r>
          </a:p>
          <a:p>
            <a:pPr lvl="1" eaLnBrk="1" hangingPunct="1"/>
            <a:r>
              <a:rPr lang="en-US" dirty="0" smtClean="0"/>
              <a:t>Do participate in study groups (or form them!)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dirty="0" smtClean="0"/>
              <a:t>It’s not as easy to fly solo through grad school … build a good support network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Resources for Grad School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Do </a:t>
            </a:r>
            <a:r>
              <a:rPr lang="en-US" sz="2800" b="1" smtClean="0">
                <a:solidFill>
                  <a:srgbClr val="FF0000"/>
                </a:solidFill>
              </a:rPr>
              <a:t>NOT</a:t>
            </a:r>
            <a:r>
              <a:rPr lang="en-US" sz="2800" smtClean="0"/>
              <a:t> sell back </a:t>
            </a:r>
            <a:br>
              <a:rPr lang="en-US" sz="2800" smtClean="0"/>
            </a:br>
            <a:r>
              <a:rPr lang="en-US" sz="2800" smtClean="0"/>
              <a:t>your stat/math books</a:t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Do </a:t>
            </a:r>
            <a:r>
              <a:rPr lang="en-US" sz="2800" b="1" smtClean="0">
                <a:solidFill>
                  <a:srgbClr val="FF0000"/>
                </a:solidFill>
              </a:rPr>
              <a:t>NOT</a:t>
            </a:r>
            <a:r>
              <a:rPr lang="en-US" sz="2800" smtClean="0"/>
              <a:t> set ablaze your course notes</a:t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b="1" smtClean="0"/>
              <a:t>Your notes/books will </a:t>
            </a:r>
            <a:br>
              <a:rPr lang="en-US" sz="2800" b="1" smtClean="0"/>
            </a:br>
            <a:r>
              <a:rPr lang="en-US" sz="2800" b="1" smtClean="0"/>
              <a:t>be </a:t>
            </a:r>
            <a:r>
              <a:rPr lang="en-US" sz="2800" b="1" u="sng" smtClean="0"/>
              <a:t>valuable</a:t>
            </a:r>
            <a:r>
              <a:rPr lang="en-US" sz="2800" b="1" smtClean="0"/>
              <a:t> resources</a:t>
            </a:r>
          </a:p>
        </p:txBody>
      </p:sp>
      <p:pic>
        <p:nvPicPr>
          <p:cNvPr id="101380" name="Picture 4" descr="MCj032459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4191000"/>
            <a:ext cx="126047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1" name="Picture 5" descr="MMj02237380000[1]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9450" y="990600"/>
            <a:ext cx="16573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2" name="Picture 6" descr="MMj02362560000[1]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2362200"/>
            <a:ext cx="936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105400" y="4267200"/>
            <a:ext cx="2133600" cy="2057400"/>
            <a:chOff x="3024" y="960"/>
            <a:chExt cx="1457" cy="1440"/>
          </a:xfrm>
        </p:grpSpPr>
        <p:pic>
          <p:nvPicPr>
            <p:cNvPr id="79880" name="Picture 8" descr="MMj02363570000[1]"/>
            <p:cNvPicPr>
              <a:picLocks noChangeAspect="1" noChangeArrowheads="1" noCrop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28" y="1920"/>
              <a:ext cx="35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9881" name="Picture 9" descr="MCPE03046_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024" y="960"/>
              <a:ext cx="1307" cy="1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1386" name="Picture 10" descr="MCPE01543_0000[1]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188" y="1447800"/>
            <a:ext cx="1344612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7" name="Picture 11" descr="MCj03036750000[1]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8200" y="2057400"/>
            <a:ext cx="1473200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990600" y="4114800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… especially </a:t>
            </a:r>
            <a:r>
              <a:rPr lang="en-US" sz="2800" dirty="0" smtClean="0"/>
              <a:t>OURS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5094E-AF21-4191-AA92-A385EDF819E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  <p:bldP spid="10138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Links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Cal Poly Graduate Education </a:t>
            </a:r>
          </a:p>
          <a:p>
            <a:pPr lvl="1" eaLnBrk="1" hangingPunct="1"/>
            <a:r>
              <a:rPr lang="en-US" sz="2400" dirty="0" smtClean="0">
                <a:hlinkClick r:id="rId2"/>
              </a:rPr>
              <a:t>http://grad.calpoly.edu/resources/index.html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CSU Doctoral Incentive Program </a:t>
            </a:r>
            <a:br>
              <a:rPr lang="en-US" sz="2400" dirty="0" smtClean="0"/>
            </a:br>
            <a:r>
              <a:rPr lang="en-US" sz="2400" dirty="0" smtClean="0"/>
              <a:t>(Forgivable loan of up to $30,000</a:t>
            </a:r>
            <a:r>
              <a:rPr lang="en-US" sz="2400" dirty="0" smtClean="0"/>
              <a:t>)</a:t>
            </a:r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sz="2800" dirty="0" smtClean="0"/>
              <a:t>Thegradcafe.com:  forum for discussing schools, getting advice, etc.</a:t>
            </a: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5094E-AF21-4191-AA92-A385EDF819E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Succeeding in Graduate School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Reminder: Our Cal Poly alumni are having great success (you </a:t>
            </a:r>
            <a:r>
              <a:rPr lang="en-US" i="1" dirty="0" smtClean="0">
                <a:cs typeface="Times New Roman" pitchFamily="18" charset="0"/>
              </a:rPr>
              <a:t>can</a:t>
            </a:r>
            <a:r>
              <a:rPr lang="en-US" dirty="0" smtClean="0">
                <a:cs typeface="Times New Roman" pitchFamily="18" charset="0"/>
              </a:rPr>
              <a:t> do this</a:t>
            </a:r>
            <a:r>
              <a:rPr lang="en-US" dirty="0" smtClean="0">
                <a:cs typeface="Times New Roman" pitchFamily="18" charset="0"/>
              </a:rPr>
              <a:t>!)</a:t>
            </a:r>
          </a:p>
          <a:p>
            <a:pPr eaLnBrk="1" hangingPunct="1"/>
            <a:endParaRPr lang="en-US" dirty="0">
              <a:cs typeface="Times New Roman" pitchFamily="18" charset="0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Success in grad school means different things to different people</a:t>
            </a: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endParaRPr lang="en-US" dirty="0" smtClean="0"/>
          </a:p>
          <a:p>
            <a:pPr eaLnBrk="1" hangingPunct="1"/>
            <a:r>
              <a:rPr lang="en-US" dirty="0" smtClean="0"/>
              <a:t>Most important piece of advice … it starts with you …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210" name="Group 10"/>
          <p:cNvGrpSpPr>
            <a:grpSpLocks/>
          </p:cNvGrpSpPr>
          <p:nvPr/>
        </p:nvGrpSpPr>
        <p:grpSpPr bwMode="auto">
          <a:xfrm>
            <a:off x="228600" y="0"/>
            <a:ext cx="8534400" cy="6788150"/>
            <a:chOff x="144" y="0"/>
            <a:chExt cx="5376" cy="4276"/>
          </a:xfrm>
        </p:grpSpPr>
        <p:pic>
          <p:nvPicPr>
            <p:cNvPr id="51204" name="Picture 4" descr="motivation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4" y="0"/>
              <a:ext cx="5376" cy="4276"/>
            </a:xfrm>
            <a:prstGeom prst="rect">
              <a:avLst/>
            </a:prstGeom>
            <a:noFill/>
          </p:spPr>
        </p:pic>
        <p:sp>
          <p:nvSpPr>
            <p:cNvPr id="51207" name="Rectangle 7"/>
            <p:cNvSpPr>
              <a:spLocks noChangeArrowheads="1"/>
            </p:cNvSpPr>
            <p:nvPr/>
          </p:nvSpPr>
          <p:spPr bwMode="auto">
            <a:xfrm>
              <a:off x="240" y="3264"/>
              <a:ext cx="5184" cy="86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1219200" y="5181600"/>
            <a:ext cx="6781800" cy="685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600">
                <a:solidFill>
                  <a:srgbClr val="FF0000"/>
                </a:solidFill>
                <a:latin typeface="Times New Roman" pitchFamily="18" charset="0"/>
              </a:rPr>
              <a:t>BELIEVE IN YOURSELF!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1219200" y="5715000"/>
            <a:ext cx="6781800" cy="685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  <p:bldP spid="5120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Succeeding in Graduate School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Marathon</a:t>
            </a:r>
          </a:p>
        </p:txBody>
      </p:sp>
      <p:pic>
        <p:nvPicPr>
          <p:cNvPr id="52229" name="Picture 5" descr="gpa_pro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895600"/>
            <a:ext cx="5410200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2" name="Picture 6" descr="dream_syllabus"/>
          <p:cNvPicPr>
            <a:picLocks noChangeAspect="1" noChangeArrowheads="1"/>
          </p:cNvPicPr>
          <p:nvPr/>
        </p:nvPicPr>
        <p:blipFill>
          <a:blip r:embed="rId2" cstate="print"/>
          <a:srcRect b="14717"/>
          <a:stretch>
            <a:fillRect/>
          </a:stretch>
        </p:blipFill>
        <p:spPr bwMode="auto">
          <a:xfrm>
            <a:off x="762000" y="1828800"/>
            <a:ext cx="76962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1524000" y="6858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Setting a goal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Succeeding in Graduate School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Most important piece of advice … it starts with you … and it ends with you</a:t>
            </a:r>
            <a:br>
              <a:rPr lang="en-US" smtClean="0"/>
            </a:br>
            <a:endParaRPr lang="en-US" smtClean="0"/>
          </a:p>
          <a:p>
            <a:r>
              <a:rPr lang="en-US" i="1" smtClean="0"/>
              <a:t>If you firmly affix the goal of your dreams in your mind’s eye, there will be </a:t>
            </a:r>
            <a:r>
              <a:rPr lang="en-US" i="1" u="sng" smtClean="0"/>
              <a:t>nothing</a:t>
            </a:r>
            <a:r>
              <a:rPr lang="en-US" i="1" smtClean="0"/>
              <a:t> that can stop you.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smtClean="0"/>
              <a:t>To Do List (for Fall Admission)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Spring (window shopping)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Contact professors about various schools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Get a sense of the school rankings (high/moderate/low)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Visit school websites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Summer (planning)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Plan for GRE (take it in summer?)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Investigate potential schools (road trip?)</a:t>
            </a:r>
          </a:p>
          <a:p>
            <a:pPr lvl="2">
              <a:lnSpc>
                <a:spcPct val="80000"/>
              </a:lnSpc>
            </a:pPr>
            <a:r>
              <a:rPr lang="en-US" sz="1600" smtClean="0"/>
              <a:t>Area aspects: cost of living, weather, recreation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Start working on application (e.g. personal statement)</a:t>
            </a:r>
          </a:p>
          <a:p>
            <a:pPr lvl="2">
              <a:lnSpc>
                <a:spcPct val="80000"/>
              </a:lnSpc>
            </a:pPr>
            <a:r>
              <a:rPr lang="en-US" sz="1600" smtClean="0"/>
              <a:t>Think about who to ask for letters of recommendation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Fall (final steps)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Request letters of recommendation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Take GRE if not taken in summer (check deadlines)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(let’s meet again at the beginning of fall and check your progress)</a:t>
            </a:r>
            <a:br>
              <a:rPr lang="en-US" sz="1800" smtClean="0"/>
            </a:br>
            <a:endParaRPr lang="en-US" sz="1800" smtClean="0"/>
          </a:p>
          <a:p>
            <a:pPr>
              <a:lnSpc>
                <a:spcPct val="80000"/>
              </a:lnSpc>
            </a:pPr>
            <a:r>
              <a:rPr lang="en-US" sz="2400" smtClean="0"/>
              <a:t>It is possible to start a graduate program in Spring term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000" dirty="0" smtClean="0"/>
              <a:t>Why </a:t>
            </a:r>
            <a:r>
              <a:rPr lang="en-US" sz="4000" dirty="0" smtClean="0">
                <a:solidFill>
                  <a:srgbClr val="FF0000"/>
                </a:solidFill>
              </a:rPr>
              <a:t>STATISTICS</a:t>
            </a:r>
            <a:r>
              <a:rPr lang="en-US" sz="4000" dirty="0" smtClean="0"/>
              <a:t> Grad School?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206783"/>
              </p:ext>
            </p:extLst>
          </p:nvPr>
        </p:nvGraphicFramePr>
        <p:xfrm>
          <a:off x="1066800" y="1676400"/>
          <a:ext cx="6664008" cy="4785360"/>
        </p:xfrm>
        <a:graphic>
          <a:graphicData uri="http://schemas.openxmlformats.org/drawingml/2006/table">
            <a:tbl>
              <a:tblPr/>
              <a:tblGrid>
                <a:gridCol w="3430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3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u="sng" dirty="0" smtClean="0">
                          <a:solidFill>
                            <a:srgbClr val="0000FF"/>
                          </a:solidFill>
                          <a:effectLst/>
                        </a:rPr>
                        <a:t>Best Jobs of 2018</a:t>
                      </a:r>
                      <a:endParaRPr lang="en-US" sz="2000" u="sng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 smtClean="0">
                          <a:solidFill>
                            <a:srgbClr val="0000FF"/>
                          </a:solidFill>
                          <a:effectLst/>
                        </a:rPr>
                        <a:t>Median Income</a:t>
                      </a:r>
                      <a:endParaRPr lang="en-US" sz="2000" u="sng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Tx/>
                        <a:buAutoNum type="arabicPeriod"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  <a:effectLst/>
                        </a:rPr>
                        <a:t> Genetic Counselor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$74,120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2.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Mathematician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$81,950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3.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University Professor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$75,430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4.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Occupational Therapist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$81,910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5.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Statistician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$84,060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6.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Medical Services Manager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$96,540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7.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Data Scientist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$111,840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dirty="0">
                          <a:solidFill>
                            <a:schemeClr val="tx1"/>
                          </a:solidFill>
                          <a:effectLst/>
                        </a:rPr>
                        <a:t>8. </a:t>
                      </a:r>
                      <a:r>
                        <a:rPr lang="da-DK" dirty="0" smtClean="0">
                          <a:solidFill>
                            <a:schemeClr val="tx1"/>
                          </a:solidFill>
                          <a:effectLst/>
                        </a:rPr>
                        <a:t>Information Security Analyst</a:t>
                      </a:r>
                      <a:endParaRPr lang="da-DK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$92,600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9.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Operations Research Analyst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$79,200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10.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Actuary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$100,610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i="1" u="none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1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CareerCast’s</a:t>
                      </a:r>
                      <a:r>
                        <a:rPr lang="en-US" sz="1400" b="0" i="1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2018 Jobs Rated Report</a:t>
                      </a:r>
                      <a:endParaRPr lang="en-US" sz="1400" i="1" u="none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8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Who can go to stat grad school?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Certain basic requirements</a:t>
            </a:r>
          </a:p>
          <a:p>
            <a:pPr lvl="1"/>
            <a:r>
              <a:rPr lang="en-US" sz="2400" smtClean="0"/>
              <a:t>Minimum GPA</a:t>
            </a:r>
          </a:p>
          <a:p>
            <a:pPr lvl="1"/>
            <a:r>
              <a:rPr lang="en-US" sz="2400" smtClean="0"/>
              <a:t>Adequate GRE scores</a:t>
            </a:r>
          </a:p>
          <a:p>
            <a:pPr lvl="1"/>
            <a:r>
              <a:rPr lang="en-US" sz="2400" smtClean="0"/>
              <a:t>Satisfaction of prerequisite courses</a:t>
            </a:r>
          </a:p>
          <a:p>
            <a:pPr lvl="2"/>
            <a:r>
              <a:rPr lang="en-US" sz="2000" smtClean="0"/>
              <a:t>MATH: Linear algebra, calculus/analysis</a:t>
            </a:r>
          </a:p>
          <a:p>
            <a:pPr lvl="2"/>
            <a:r>
              <a:rPr lang="en-US" sz="2000" smtClean="0"/>
              <a:t>Several STAT classes</a:t>
            </a:r>
            <a:br>
              <a:rPr lang="en-US" sz="2000" smtClean="0"/>
            </a:br>
            <a:endParaRPr lang="en-US" sz="2000" smtClean="0"/>
          </a:p>
          <a:p>
            <a:r>
              <a:rPr lang="en-US" sz="2800" smtClean="0"/>
              <a:t>MYTH: </a:t>
            </a:r>
            <a:r>
              <a:rPr lang="en-US" sz="2800" i="1" smtClean="0"/>
              <a:t>You need to be the 4.0 GPA wonder to enter grad school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2" name="Picture 4" descr="gpa_prof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3400" y="876300"/>
            <a:ext cx="8153400" cy="54356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/>
              <a:t>When should you go to grad school?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Many continue to grad school right after graduating with a Bachelor’s degree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Some want to get work experience first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Admission committee: No penalty for working in </a:t>
            </a:r>
            <a:r>
              <a:rPr lang="en-US" dirty="0" smtClean="0"/>
              <a:t>industry for 1-3 years </a:t>
            </a:r>
            <a:r>
              <a:rPr lang="en-US" dirty="0" smtClean="0"/>
              <a:t>(most appreciate the more mature students).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Down side … you won’t remember as much of the math/stat foundation you learned.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Applying to Programs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Obtain a list of all programs </a:t>
            </a:r>
          </a:p>
          <a:p>
            <a:pPr lvl="1" eaLnBrk="1" hangingPunct="1"/>
            <a:r>
              <a:rPr lang="en-US" sz="2400" dirty="0" smtClean="0"/>
              <a:t>(see web links)</a:t>
            </a:r>
          </a:p>
          <a:p>
            <a:pPr eaLnBrk="1" hangingPunct="1"/>
            <a:r>
              <a:rPr lang="en-US" sz="2800" dirty="0" smtClean="0"/>
              <a:t>Visit department websites</a:t>
            </a:r>
          </a:p>
          <a:p>
            <a:pPr eaLnBrk="1" hangingPunct="1"/>
            <a:r>
              <a:rPr lang="en-US" sz="2800" dirty="0" smtClean="0"/>
              <a:t>With list in hand, talk to our faculty to learn about various programs</a:t>
            </a:r>
          </a:p>
          <a:p>
            <a:pPr eaLnBrk="1" hangingPunct="1"/>
            <a:r>
              <a:rPr lang="en-US" sz="2800" dirty="0" smtClean="0"/>
              <a:t>Tier 1, 2, 3 (just like applying for jobs)</a:t>
            </a:r>
          </a:p>
          <a:p>
            <a:pPr lvl="1" eaLnBrk="1" hangingPunct="1"/>
            <a:r>
              <a:rPr lang="en-US" sz="2400" dirty="0" smtClean="0"/>
              <a:t>Tier 1 – may be tough to survive</a:t>
            </a:r>
          </a:p>
          <a:p>
            <a:pPr lvl="2" eaLnBrk="1" hangingPunct="1"/>
            <a:r>
              <a:rPr lang="en-US" sz="2000" dirty="0" smtClean="0"/>
              <a:t>Stanford, UC Berkeley, </a:t>
            </a:r>
            <a:r>
              <a:rPr lang="en-US" sz="2000" dirty="0" err="1" smtClean="0"/>
              <a:t>UWash</a:t>
            </a:r>
            <a:r>
              <a:rPr lang="en-US" sz="2000" dirty="0" smtClean="0"/>
              <a:t>, Harvard…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ED1D39-FC56-4403-9FBA-388A81379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1425</TotalTime>
  <Words>1741</Words>
  <Application>Microsoft Office PowerPoint</Application>
  <PresentationFormat>On-screen Show (4:3)</PresentationFormat>
  <Paragraphs>351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Arial Black</vt:lpstr>
      <vt:lpstr>Calibri</vt:lpstr>
      <vt:lpstr>Times New Roman</vt:lpstr>
      <vt:lpstr>Wingdings</vt:lpstr>
      <vt:lpstr>Wingdings 3</vt:lpstr>
      <vt:lpstr>Pixel</vt:lpstr>
      <vt:lpstr>Preparing for Statistics Graduate School</vt:lpstr>
      <vt:lpstr>Outline</vt:lpstr>
      <vt:lpstr>Why Grad School?</vt:lpstr>
      <vt:lpstr>Why STATISTICS Grad School?</vt:lpstr>
      <vt:lpstr>Why STATISTICS Grad School?</vt:lpstr>
      <vt:lpstr>Who can go to stat grad school?</vt:lpstr>
      <vt:lpstr>PowerPoint Presentation</vt:lpstr>
      <vt:lpstr>When should you go to grad school?</vt:lpstr>
      <vt:lpstr>Applying to Programs</vt:lpstr>
      <vt:lpstr>Applying to Programs</vt:lpstr>
      <vt:lpstr>PowerPoint Presentation</vt:lpstr>
      <vt:lpstr>PowerPoint Presentation</vt:lpstr>
      <vt:lpstr>PowerPoint Presentation</vt:lpstr>
      <vt:lpstr>Links to Programs</vt:lpstr>
      <vt:lpstr>PowerPoint Presentation</vt:lpstr>
      <vt:lpstr>Links to Programs</vt:lpstr>
      <vt:lpstr>PowerPoint Presentation</vt:lpstr>
      <vt:lpstr>Links to Programs</vt:lpstr>
      <vt:lpstr>PowerPoint Presentation</vt:lpstr>
      <vt:lpstr>If you don’t know where to start…</vt:lpstr>
      <vt:lpstr>Keeping your options open</vt:lpstr>
      <vt:lpstr>Our Faculty/Grad School</vt:lpstr>
      <vt:lpstr>CP Alumni at Grad Schools</vt:lpstr>
      <vt:lpstr>CP Alumni at Grad Schools</vt:lpstr>
      <vt:lpstr>Application Fees</vt:lpstr>
      <vt:lpstr>Applying to Grad School: Letters of Recommendation</vt:lpstr>
      <vt:lpstr>Applying to Grad School: Letters of Recommendation</vt:lpstr>
      <vt:lpstr>Applying: GRE and Subject GRE</vt:lpstr>
      <vt:lpstr>Factors to Consider in  Selecting a Graduate Program </vt:lpstr>
      <vt:lpstr>Factors to Consider in  Selecting a Graduate Program </vt:lpstr>
      <vt:lpstr>Funding</vt:lpstr>
      <vt:lpstr>Funding</vt:lpstr>
      <vt:lpstr>Industry Sponsored Funding</vt:lpstr>
      <vt:lpstr>External Fellowships</vt:lpstr>
      <vt:lpstr>External Fellowships</vt:lpstr>
      <vt:lpstr>External Fellowships</vt:lpstr>
      <vt:lpstr>Selecting Programs</vt:lpstr>
      <vt:lpstr>Selecting Programs</vt:lpstr>
      <vt:lpstr>The Experience: A New World</vt:lpstr>
      <vt:lpstr>You’ve arrived, now what?</vt:lpstr>
      <vt:lpstr>You’ve arrived, now what?</vt:lpstr>
      <vt:lpstr>Resources for Grad School</vt:lpstr>
      <vt:lpstr>More Links</vt:lpstr>
      <vt:lpstr>Succeeding in Graduate School</vt:lpstr>
      <vt:lpstr>PowerPoint Presentation</vt:lpstr>
      <vt:lpstr>Succeeding in Graduate School</vt:lpstr>
      <vt:lpstr>PowerPoint Presentation</vt:lpstr>
      <vt:lpstr>Succeeding in Graduate School</vt:lpstr>
      <vt:lpstr>To Do List (for Fall Admission)</vt:lpstr>
    </vt:vector>
  </TitlesOfParts>
  <Company>Cal Poly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 Poly Presentation</dc:title>
  <dc:creator>ITS</dc:creator>
  <cp:lastModifiedBy>Kelly Bodwin</cp:lastModifiedBy>
  <cp:revision>166</cp:revision>
  <dcterms:created xsi:type="dcterms:W3CDTF">2007-08-22T19:04:05Z</dcterms:created>
  <dcterms:modified xsi:type="dcterms:W3CDTF">2018-06-01T19:49:17Z</dcterms:modified>
</cp:coreProperties>
</file>