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317" r:id="rId4"/>
    <p:sldId id="318" r:id="rId5"/>
    <p:sldId id="314" r:id="rId6"/>
    <p:sldId id="315" r:id="rId7"/>
    <p:sldId id="316" r:id="rId8"/>
    <p:sldId id="319" r:id="rId9"/>
    <p:sldId id="320" r:id="rId10"/>
    <p:sldId id="304" r:id="rId11"/>
    <p:sldId id="322" r:id="rId12"/>
    <p:sldId id="323" r:id="rId13"/>
    <p:sldId id="324" r:id="rId14"/>
    <p:sldId id="321" r:id="rId15"/>
    <p:sldId id="326" r:id="rId16"/>
    <p:sldId id="298" r:id="rId17"/>
    <p:sldId id="299" r:id="rId18"/>
    <p:sldId id="305" r:id="rId19"/>
    <p:sldId id="306" r:id="rId20"/>
    <p:sldId id="307" r:id="rId21"/>
    <p:sldId id="308" r:id="rId22"/>
    <p:sldId id="309" r:id="rId23"/>
    <p:sldId id="312" r:id="rId24"/>
    <p:sldId id="31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appygitwithr.com/git-client.html" TargetMode="External"/><Relationship Id="rId4" Type="http://schemas.openxmlformats.org/officeDocument/2006/relationships/hyperlink" Target="https://desktop.github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</a:t>
            </a:r>
            <a:r>
              <a:rPr lang="en-US" dirty="0"/>
              <a:t>slides:   https://speakerdeck.com/alicebartlett/git-for-humans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588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advice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296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common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Mario is ready to work on his project.  He opens up the file “</a:t>
            </a:r>
            <a:r>
              <a:rPr lang="en-US" dirty="0" err="1" smtClean="0"/>
              <a:t>sweet_project.Rmd</a:t>
            </a:r>
            <a:r>
              <a:rPr lang="en-US" dirty="0" smtClean="0"/>
              <a:t>” and makes edits.  He saves, commits, and pushes.  Go Mario!</a:t>
            </a:r>
          </a:p>
          <a:p>
            <a:r>
              <a:rPr lang="en-US" dirty="0" smtClean="0"/>
              <a:t>Luigi </a:t>
            </a:r>
            <a:r>
              <a:rPr lang="en-US" dirty="0"/>
              <a:t>is ready to work on his project.  He opens up the file “</a:t>
            </a:r>
            <a:r>
              <a:rPr lang="en-US" dirty="0" err="1"/>
              <a:t>sweet_project.Rmd</a:t>
            </a:r>
            <a:r>
              <a:rPr lang="en-US" dirty="0"/>
              <a:t>” and makes edits.  He saves, commits, and </a:t>
            </a:r>
            <a:r>
              <a:rPr lang="en-US" dirty="0" smtClean="0"/>
              <a:t>tries to pushes</a:t>
            </a:r>
            <a:r>
              <a:rPr lang="en-US" dirty="0"/>
              <a:t>.  </a:t>
            </a:r>
            <a:r>
              <a:rPr lang="en-US" dirty="0" smtClean="0"/>
              <a:t>Everything breaks.</a:t>
            </a:r>
          </a:p>
          <a:p>
            <a:r>
              <a:rPr lang="en-US" dirty="0" smtClean="0"/>
              <a:t>GitHub:  Sorry Luigi, I can’t push that change, there is a </a:t>
            </a:r>
            <a:r>
              <a:rPr lang="en-US" dirty="0" smtClean="0">
                <a:solidFill>
                  <a:srgbClr val="00B0F0"/>
                </a:solidFill>
              </a:rPr>
              <a:t>conflicted file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What did Luigi do wrong?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90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this happens….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44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urn 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951" y="401444"/>
            <a:ext cx="5709424" cy="570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14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Conflicted Files: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Rename the file: “</a:t>
            </a:r>
            <a:r>
              <a:rPr lang="en-US" dirty="0" err="1" smtClean="0"/>
              <a:t>sweet_project-Luigi.Rmd</a:t>
            </a:r>
            <a:r>
              <a:rPr lang="en-US" dirty="0" smtClean="0"/>
              <a:t>”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Save changes elsewhere, pull, re-instate changes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Burn it down (seriously):  re-clone the repo.</a:t>
            </a:r>
          </a:p>
        </p:txBody>
      </p:sp>
    </p:spTree>
    <p:extLst>
      <p:ext uri="{BB962C8B-B14F-4D97-AF65-F5344CB8AC3E}">
        <p14:creationId xmlns:p14="http://schemas.microsoft.com/office/powerpoint/2010/main" val="407350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Advice for Beginners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Start with no collaboration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(Frost advisors: suggest changes via issues, PRs, or emails)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Deliberately practice good habits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Stick with private repositories if you are more comfortable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Use it for code only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BACK YOUR FILES UP IN MULTIPLE WAYS!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85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about Open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4839" y="2625214"/>
            <a:ext cx="9306232" cy="325939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My opinion:  Unless you are creating a product to sell, </a:t>
            </a:r>
            <a:r>
              <a:rPr lang="en-US" sz="3200" dirty="0" smtClean="0">
                <a:solidFill>
                  <a:srgbClr val="FF0000"/>
                </a:solidFill>
              </a:rPr>
              <a:t>all your work should be open source</a:t>
            </a:r>
            <a:r>
              <a:rPr lang="en-US" sz="3200" dirty="0" smtClean="0"/>
              <a:t>.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(yes, even your terrible code and weird ideas – branches!)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Collaboration = good science</a:t>
            </a:r>
          </a:p>
        </p:txBody>
      </p:sp>
    </p:spTree>
    <p:extLst>
      <p:ext uri="{BB962C8B-B14F-4D97-AF65-F5344CB8AC3E}">
        <p14:creationId xmlns:p14="http://schemas.microsoft.com/office/powerpoint/2010/main" val="347803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word about Open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4839" y="2625214"/>
            <a:ext cx="9306232" cy="325939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 smtClean="0"/>
              <a:t>GitHub is perfect for open sourcing, because: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Everyone can see all your repos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“</a:t>
            </a:r>
            <a:r>
              <a:rPr lang="en-US" sz="3200" dirty="0" smtClean="0">
                <a:solidFill>
                  <a:srgbClr val="FF0000"/>
                </a:solidFill>
              </a:rPr>
              <a:t>Forking</a:t>
            </a:r>
            <a:r>
              <a:rPr lang="en-US" sz="3200" dirty="0" smtClean="0">
                <a:solidFill>
                  <a:schemeClr val="tx1"/>
                </a:solidFill>
              </a:rPr>
              <a:t>” = making your own copy of someone’s repository, even if you aren’t working with them directly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You can see who forked your work, and what they changed</a:t>
            </a:r>
          </a:p>
        </p:txBody>
      </p:sp>
    </p:spTree>
    <p:extLst>
      <p:ext uri="{BB962C8B-B14F-4D97-AF65-F5344CB8AC3E}">
        <p14:creationId xmlns:p14="http://schemas.microsoft.com/office/powerpoint/2010/main" val="184987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Everyone is a N00b at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4839" y="2625214"/>
            <a:ext cx="9306232" cy="325939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Start now – before you are me!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There are amazing online resources to help you. 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</a:rPr>
              <a:t>Avoid the ones that teach command line methods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</a:rPr>
              <a:t>Seek ones that emphasize usability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</a:rPr>
              <a:t>Jenny Bryan is amazing</a:t>
            </a:r>
          </a:p>
          <a:p>
            <a:pPr lvl="1"/>
            <a:endParaRPr lang="en-US" sz="3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84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Make it part of your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4839" y="2625214"/>
            <a:ext cx="9306232" cy="3259392"/>
          </a:xfrm>
        </p:spPr>
        <p:txBody>
          <a:bodyPr>
            <a:normAutofit/>
          </a:bodyPr>
          <a:lstStyle/>
          <a:p>
            <a:pPr lvl="1"/>
            <a:r>
              <a:rPr lang="en-US" sz="3000" dirty="0" smtClean="0">
                <a:solidFill>
                  <a:schemeClr val="tx1"/>
                </a:solidFill>
              </a:rPr>
              <a:t>Get in the habit of committing every time you make a significant change.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</a:rPr>
              <a:t>Go through the headache of setting up a client and </a:t>
            </a:r>
            <a:r>
              <a:rPr lang="en-US" sz="3000" dirty="0" err="1" smtClean="0">
                <a:solidFill>
                  <a:schemeClr val="tx1"/>
                </a:solidFill>
              </a:rPr>
              <a:t>RStudio</a:t>
            </a:r>
            <a:r>
              <a:rPr lang="en-US" sz="3000" dirty="0" smtClean="0">
                <a:solidFill>
                  <a:schemeClr val="tx1"/>
                </a:solidFill>
              </a:rPr>
              <a:t> connections, so that it’s as easy as “Save As”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</a:rPr>
              <a:t>It will save you time in the long run!</a:t>
            </a:r>
          </a:p>
        </p:txBody>
      </p:sp>
    </p:spTree>
    <p:extLst>
      <p:ext uri="{BB962C8B-B14F-4D97-AF65-F5344CB8AC3E}">
        <p14:creationId xmlns:p14="http://schemas.microsoft.com/office/powerpoint/2010/main" val="233192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should use </a:t>
            </a:r>
            <a:r>
              <a:rPr lang="en-US" dirty="0" err="1" smtClean="0"/>
              <a:t>Git</a:t>
            </a:r>
            <a:r>
              <a:rPr lang="en-US" dirty="0" smtClean="0"/>
              <a:t> if…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You are writing any code, and/or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You are collaborating on something</a:t>
            </a:r>
            <a:endParaRPr lang="en-US" sz="3200" dirty="0" smtClean="0"/>
          </a:p>
          <a:p>
            <a:pPr marL="342900" indent="-342900">
              <a:buFont typeface="+mj-lt"/>
              <a:buAutoNum type="arabi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371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Commenting and Documentation!!!!!!!!!!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4838" y="2625213"/>
            <a:ext cx="9497961" cy="3451121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sz="3000" dirty="0" smtClean="0">
                <a:solidFill>
                  <a:schemeClr val="tx1"/>
                </a:solidFill>
              </a:rPr>
              <a:t>Be descriptive about your updates – for others AND for yourself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</a:rPr>
              <a:t>Even though changes are tracked, comment your code (even </a:t>
            </a:r>
            <a:r>
              <a:rPr lang="en-US" sz="3000" dirty="0" err="1" smtClean="0">
                <a:solidFill>
                  <a:schemeClr val="tx1"/>
                </a:solidFill>
              </a:rPr>
              <a:t>LaTeX</a:t>
            </a:r>
            <a:r>
              <a:rPr lang="en-US" sz="3000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</a:rPr>
              <a:t>Remind yourself </a:t>
            </a:r>
            <a:r>
              <a:rPr lang="en-US" sz="3000" dirty="0" smtClean="0">
                <a:solidFill>
                  <a:srgbClr val="FF0000"/>
                </a:solidFill>
              </a:rPr>
              <a:t>what</a:t>
            </a:r>
            <a:r>
              <a:rPr lang="en-US" sz="3000" dirty="0" smtClean="0">
                <a:solidFill>
                  <a:schemeClr val="tx1"/>
                </a:solidFill>
              </a:rPr>
              <a:t> you did, </a:t>
            </a:r>
            <a:r>
              <a:rPr lang="en-US" sz="3000" dirty="0" smtClean="0">
                <a:solidFill>
                  <a:srgbClr val="FF0000"/>
                </a:solidFill>
              </a:rPr>
              <a:t>how</a:t>
            </a:r>
            <a:r>
              <a:rPr lang="en-US" sz="3000" dirty="0" smtClean="0">
                <a:solidFill>
                  <a:schemeClr val="tx1"/>
                </a:solidFill>
              </a:rPr>
              <a:t> you approached it, and </a:t>
            </a:r>
            <a:r>
              <a:rPr lang="en-US" sz="3000" dirty="0" smtClean="0">
                <a:solidFill>
                  <a:srgbClr val="FF0000"/>
                </a:solidFill>
              </a:rPr>
              <a:t>why</a:t>
            </a:r>
            <a:r>
              <a:rPr lang="en-US" sz="3000" dirty="0" smtClean="0">
                <a:solidFill>
                  <a:schemeClr val="tx1"/>
                </a:solidFill>
              </a:rPr>
              <a:t> you did it.</a:t>
            </a:r>
          </a:p>
          <a:p>
            <a:pPr marL="228600" lvl="1" indent="0">
              <a:buNone/>
            </a:pPr>
            <a:r>
              <a:rPr lang="en-US" sz="3000" dirty="0" smtClean="0">
                <a:solidFill>
                  <a:srgbClr val="00B0F0"/>
                </a:solidFill>
              </a:rPr>
              <a:t>“Branched DCM to experiment with calculating p-values from Chi-Square distribution to increase the power.”</a:t>
            </a:r>
          </a:p>
        </p:txBody>
      </p:sp>
    </p:spTree>
    <p:extLst>
      <p:ext uri="{BB962C8B-B14F-4D97-AF65-F5344CB8AC3E}">
        <p14:creationId xmlns:p14="http://schemas.microsoft.com/office/powerpoint/2010/main" val="65537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The time is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4838" y="2625213"/>
            <a:ext cx="9497961" cy="3451121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3000" dirty="0" smtClean="0">
                <a:solidFill>
                  <a:schemeClr val="tx1"/>
                </a:solidFill>
              </a:rPr>
              <a:t>Sharing draft work and private code is scary.  Join the Open Source revolution and lead by example.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</a:rPr>
              <a:t>Be part of the community of collaborating scientists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</a:rPr>
              <a:t>Start early, and your GitHub will look impressive to employers.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</a:rPr>
              <a:t>Frost Project is the perfect opportunity to start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</a:rPr>
              <a:t>Faculty – I’m looking at you too!</a:t>
            </a:r>
          </a:p>
        </p:txBody>
      </p:sp>
    </p:spTree>
    <p:extLst>
      <p:ext uri="{BB962C8B-B14F-4D97-AF65-F5344CB8AC3E}">
        <p14:creationId xmlns:p14="http://schemas.microsoft.com/office/powerpoint/2010/main" val="257179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you will (Hopefully) </a:t>
            </a:r>
            <a:br>
              <a:rPr lang="en-US" dirty="0" smtClean="0"/>
            </a:br>
            <a:r>
              <a:rPr lang="en-US" dirty="0" smtClean="0"/>
              <a:t>never say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4838" y="2625213"/>
            <a:ext cx="9497961" cy="3451121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sz="3000" dirty="0" smtClean="0">
                <a:solidFill>
                  <a:schemeClr val="tx1"/>
                </a:solidFill>
              </a:rPr>
              <a:t>“Wait, why do I have three copies of FinalDraft17.doc in three separate folders?”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</a:rPr>
              <a:t>“My project partner deleted my paragraph and I don’t have a copy of it!”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</a:rPr>
              <a:t>“What notation did my advisor change on Page 6 without telling me???”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</a:rPr>
              <a:t>“Aw man, that thing I was working on is saved on another computer.”</a:t>
            </a:r>
          </a:p>
        </p:txBody>
      </p:sp>
    </p:spTree>
    <p:extLst>
      <p:ext uri="{BB962C8B-B14F-4D97-AF65-F5344CB8AC3E}">
        <p14:creationId xmlns:p14="http://schemas.microsoft.com/office/powerpoint/2010/main" val="161528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Gittin</a:t>
            </a:r>
            <a:r>
              <a:rPr lang="en-US" dirty="0" smtClean="0"/>
              <a:t>’ fancy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054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you go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4838" y="2625213"/>
            <a:ext cx="9497961" cy="3451121"/>
          </a:xfrm>
        </p:spPr>
        <p:txBody>
          <a:bodyPr>
            <a:normAutofit/>
          </a:bodyPr>
          <a:lstStyle/>
          <a:p>
            <a:pPr lvl="1"/>
            <a:r>
              <a:rPr lang="en-US" sz="3000" dirty="0" smtClean="0">
                <a:solidFill>
                  <a:schemeClr val="tx1"/>
                </a:solidFill>
              </a:rPr>
              <a:t>Hosting websites with GitHub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</a:rPr>
              <a:t>Sharing your polished work (e.g. in </a:t>
            </a:r>
            <a:r>
              <a:rPr lang="en-US" sz="3000" dirty="0" err="1" smtClean="0">
                <a:solidFill>
                  <a:schemeClr val="tx1"/>
                </a:solidFill>
              </a:rPr>
              <a:t>Rmarkdown</a:t>
            </a:r>
            <a:r>
              <a:rPr lang="en-US" sz="3000" dirty="0" smtClean="0">
                <a:solidFill>
                  <a:schemeClr val="tx1"/>
                </a:solidFill>
              </a:rPr>
              <a:t>) via GitHub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</a:rPr>
              <a:t>Running notebooks (e.g. </a:t>
            </a:r>
            <a:r>
              <a:rPr lang="en-US" sz="3000" dirty="0" err="1" smtClean="0">
                <a:solidFill>
                  <a:schemeClr val="tx1"/>
                </a:solidFill>
              </a:rPr>
              <a:t>Jupyter</a:t>
            </a:r>
            <a:r>
              <a:rPr lang="en-US" sz="3000" dirty="0" smtClean="0">
                <a:solidFill>
                  <a:schemeClr val="tx1"/>
                </a:solidFill>
              </a:rPr>
              <a:t>) on GitHub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</a:rPr>
              <a:t>So much more that I don’t know about….</a:t>
            </a:r>
          </a:p>
        </p:txBody>
      </p:sp>
    </p:spTree>
    <p:extLst>
      <p:ext uri="{BB962C8B-B14F-4D97-AF65-F5344CB8AC3E}">
        <p14:creationId xmlns:p14="http://schemas.microsoft.com/office/powerpoint/2010/main" val="406350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Keeps your files online (GitHub.com)</a:t>
            </a:r>
          </a:p>
          <a:p>
            <a:pPr lvl="1"/>
            <a:r>
              <a:rPr lang="en-US" sz="3000" dirty="0" smtClean="0"/>
              <a:t>Shareable</a:t>
            </a:r>
          </a:p>
          <a:p>
            <a:pPr lvl="1"/>
            <a:r>
              <a:rPr lang="en-US" sz="3000" dirty="0" smtClean="0"/>
              <a:t>Backed up!</a:t>
            </a:r>
            <a:endParaRPr lang="en-US" sz="3000" dirty="0" smtClean="0"/>
          </a:p>
          <a:p>
            <a:r>
              <a:rPr lang="en-US" sz="3200" dirty="0" smtClean="0"/>
              <a:t>Tracks </a:t>
            </a:r>
            <a:r>
              <a:rPr lang="en-US" sz="3200" dirty="0" smtClean="0"/>
              <a:t>changes,</a:t>
            </a:r>
          </a:p>
          <a:p>
            <a:pPr lvl="1"/>
            <a:r>
              <a:rPr lang="en-US" sz="3000" dirty="0" smtClean="0"/>
              <a:t>Including who edited what</a:t>
            </a:r>
          </a:p>
          <a:p>
            <a:pPr lvl="1"/>
            <a:r>
              <a:rPr lang="en-US" sz="3000" dirty="0" smtClean="0"/>
              <a:t>Can revert to old versions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6097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better than Dropbox, Google Drive, </a:t>
            </a:r>
            <a:r>
              <a:rPr lang="en-US" dirty="0" err="1" smtClean="0"/>
              <a:t>etc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No horrendous filenames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Better tracking of code</a:t>
            </a:r>
            <a:endParaRPr lang="en-US" sz="32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Public sharing/community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1642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sz="2400" dirty="0" err="1" smtClean="0">
                <a:solidFill>
                  <a:srgbClr val="FF0000"/>
                </a:solidFill>
              </a:rPr>
              <a:t>Git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is the program on your computer that runs “under the hood” to track your files</a:t>
            </a: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GitHub </a:t>
            </a:r>
            <a:r>
              <a:rPr lang="en-US" sz="2400" dirty="0" smtClean="0">
                <a:solidFill>
                  <a:schemeClr val="tx1"/>
                </a:solidFill>
              </a:rPr>
              <a:t>or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GitLabs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is the website for sharing your stuff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GitHub Desktop, etc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are applications to make your life easier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A </a:t>
            </a:r>
            <a:r>
              <a:rPr lang="en-US" sz="2400" dirty="0" smtClean="0">
                <a:solidFill>
                  <a:srgbClr val="FF0000"/>
                </a:solidFill>
              </a:rPr>
              <a:t>repository</a:t>
            </a:r>
            <a:r>
              <a:rPr lang="en-US" sz="2400" dirty="0" smtClean="0">
                <a:solidFill>
                  <a:schemeClr val="tx1"/>
                </a:solidFill>
              </a:rPr>
              <a:t> is a folder that is “known” to </a:t>
            </a:r>
            <a:r>
              <a:rPr lang="en-US" sz="2400" dirty="0" err="1" smtClean="0">
                <a:solidFill>
                  <a:schemeClr val="tx1"/>
                </a:solidFill>
              </a:rPr>
              <a:t>Git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027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2976" y="2286000"/>
            <a:ext cx="8084634" cy="40924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When you </a:t>
            </a:r>
            <a:r>
              <a:rPr lang="en-US" dirty="0" smtClean="0">
                <a:solidFill>
                  <a:srgbClr val="FF0000"/>
                </a:solidFill>
              </a:rPr>
              <a:t>commit</a:t>
            </a:r>
            <a:r>
              <a:rPr lang="en-US" dirty="0" smtClean="0">
                <a:solidFill>
                  <a:schemeClr val="tx1"/>
                </a:solidFill>
              </a:rPr>
              <a:t> a change, you save it locally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(think: “ctrl-S”)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When you </a:t>
            </a:r>
            <a:r>
              <a:rPr lang="en-US" dirty="0" smtClean="0">
                <a:solidFill>
                  <a:srgbClr val="FF0000"/>
                </a:solidFill>
              </a:rPr>
              <a:t>push</a:t>
            </a:r>
            <a:r>
              <a:rPr lang="en-US" dirty="0" smtClean="0">
                <a:solidFill>
                  <a:schemeClr val="tx1"/>
                </a:solidFill>
              </a:rPr>
              <a:t> your </a:t>
            </a:r>
            <a:r>
              <a:rPr lang="en-US" dirty="0" smtClean="0">
                <a:solidFill>
                  <a:srgbClr val="FF0000"/>
                </a:solidFill>
              </a:rPr>
              <a:t>commit(s)</a:t>
            </a:r>
            <a:r>
              <a:rPr lang="en-US" dirty="0" smtClean="0">
                <a:solidFill>
                  <a:schemeClr val="tx1"/>
                </a:solidFill>
              </a:rPr>
              <a:t>, you put them on GitHub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(think: saving in Dropbox or </a:t>
            </a:r>
            <a:r>
              <a:rPr lang="en-US" dirty="0" err="1" smtClean="0">
                <a:solidFill>
                  <a:schemeClr val="tx1"/>
                </a:solidFill>
              </a:rPr>
              <a:t>GDrive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When you </a:t>
            </a:r>
            <a:r>
              <a:rPr lang="en-US" dirty="0" smtClean="0">
                <a:solidFill>
                  <a:srgbClr val="FF0000"/>
                </a:solidFill>
              </a:rPr>
              <a:t>pull</a:t>
            </a:r>
            <a:r>
              <a:rPr lang="en-US" dirty="0" smtClean="0">
                <a:solidFill>
                  <a:schemeClr val="tx1"/>
                </a:solidFill>
              </a:rPr>
              <a:t> a </a:t>
            </a:r>
            <a:r>
              <a:rPr lang="en-US" dirty="0" smtClean="0">
                <a:solidFill>
                  <a:srgbClr val="FF0000"/>
                </a:solidFill>
              </a:rPr>
              <a:t>repository</a:t>
            </a:r>
            <a:r>
              <a:rPr lang="en-US" dirty="0" smtClean="0">
                <a:solidFill>
                  <a:schemeClr val="tx1"/>
                </a:solidFill>
              </a:rPr>
              <a:t>, you update your local files from the latest online version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(think: syncing Dropbox or </a:t>
            </a:r>
            <a:r>
              <a:rPr lang="en-US" dirty="0" err="1" smtClean="0">
                <a:solidFill>
                  <a:schemeClr val="tx1"/>
                </a:solidFill>
              </a:rPr>
              <a:t>GDrive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When you </a:t>
            </a:r>
            <a:r>
              <a:rPr lang="en-US" dirty="0" smtClean="0">
                <a:solidFill>
                  <a:srgbClr val="FF0000"/>
                </a:solidFill>
              </a:rPr>
              <a:t>clone</a:t>
            </a:r>
            <a:r>
              <a:rPr lang="en-US" dirty="0" smtClean="0">
                <a:solidFill>
                  <a:schemeClr val="tx1"/>
                </a:solidFill>
              </a:rPr>
              <a:t> a </a:t>
            </a:r>
            <a:r>
              <a:rPr lang="en-US" dirty="0" smtClean="0">
                <a:solidFill>
                  <a:srgbClr val="FF0000"/>
                </a:solidFill>
              </a:rPr>
              <a:t>repository</a:t>
            </a:r>
            <a:r>
              <a:rPr lang="en-US" dirty="0" smtClean="0">
                <a:solidFill>
                  <a:schemeClr val="tx1"/>
                </a:solidFill>
              </a:rPr>
              <a:t>, you copy the whole shebang to your account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(think: joining someone else’s Dropbox folder)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When you make a </a:t>
            </a:r>
            <a:r>
              <a:rPr lang="en-US" dirty="0" smtClean="0">
                <a:solidFill>
                  <a:srgbClr val="FF0000"/>
                </a:solidFill>
              </a:rPr>
              <a:t>branch</a:t>
            </a:r>
            <a:r>
              <a:rPr lang="en-US" dirty="0" smtClean="0">
                <a:solidFill>
                  <a:schemeClr val="tx1"/>
                </a:solidFill>
              </a:rPr>
              <a:t>, you separate a set of edits.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(think:  duplicating your entire folder because you know you’re about to break things)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54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(Only when you get fancy)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When you </a:t>
            </a:r>
            <a:r>
              <a:rPr lang="en-US" dirty="0" smtClean="0">
                <a:solidFill>
                  <a:srgbClr val="FF0000"/>
                </a:solidFill>
              </a:rPr>
              <a:t>fork</a:t>
            </a:r>
            <a:r>
              <a:rPr lang="en-US" dirty="0" smtClean="0">
                <a:solidFill>
                  <a:schemeClr val="tx1"/>
                </a:solidFill>
              </a:rPr>
              <a:t> a repository, you clone it, but it’s still linked to the original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 smtClean="0">
                <a:solidFill>
                  <a:srgbClr val="FF0000"/>
                </a:solidFill>
              </a:rPr>
              <a:t>pull request </a:t>
            </a:r>
            <a:r>
              <a:rPr lang="en-US" dirty="0" smtClean="0">
                <a:solidFill>
                  <a:schemeClr val="tx1"/>
                </a:solidFill>
              </a:rPr>
              <a:t>is when you ask a different person to pull your edits into their project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To </a:t>
            </a:r>
            <a:r>
              <a:rPr lang="en-US" dirty="0" smtClean="0">
                <a:solidFill>
                  <a:srgbClr val="FF0000"/>
                </a:solidFill>
              </a:rPr>
              <a:t>diff</a:t>
            </a:r>
            <a:r>
              <a:rPr lang="en-US" dirty="0" smtClean="0">
                <a:solidFill>
                  <a:schemeClr val="tx1"/>
                </a:solidFill>
              </a:rPr>
              <a:t> a repository is to look at the changes individually and decide what to keep.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8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Download </a:t>
            </a:r>
            <a:r>
              <a:rPr lang="en-US" dirty="0" err="1" smtClean="0"/>
              <a:t>Git</a:t>
            </a:r>
            <a:r>
              <a:rPr lang="en-US" dirty="0" smtClean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git-scm.com/downloads</a:t>
            </a:r>
            <a:endParaRPr lang="en-US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Make a GitHub account: </a:t>
            </a:r>
            <a:r>
              <a:rPr lang="en-US" dirty="0">
                <a:hlinkClick r:id="rId3"/>
              </a:rPr>
              <a:t>https://github.com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Download GitHub Desktop (or similar):  </a:t>
            </a:r>
            <a:r>
              <a:rPr lang="en-US" dirty="0">
                <a:hlinkClick r:id="rId4"/>
              </a:rPr>
              <a:t>https://desktop.github.com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(Optional) Link it to </a:t>
            </a:r>
            <a:r>
              <a:rPr lang="en-US" dirty="0" err="1" smtClean="0"/>
              <a:t>Rstudio</a:t>
            </a:r>
            <a:r>
              <a:rPr lang="en-US" dirty="0" smtClean="0"/>
              <a:t>: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happygitwithr.com/git-client.html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1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“Time to work on my Frost Project!”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B0F0"/>
                </a:solidFill>
              </a:rPr>
              <a:t>PULL YOUR REPO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Open up your files.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Change some stuff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B0F0"/>
                </a:solidFill>
              </a:rPr>
              <a:t>COMMIT YOUR CHANGES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Repeat 3-4 over and over (lots of commits is good!)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“Whew, I need a break”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B0F0"/>
                </a:solidFill>
              </a:rPr>
              <a:t>PUSH YOUR REPO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516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35099</TotalTime>
  <Words>983</Words>
  <Application>Microsoft Office PowerPoint</Application>
  <PresentationFormat>Widescreen</PresentationFormat>
  <Paragraphs>118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Gill Sans MT</vt:lpstr>
      <vt:lpstr>Wingdings</vt:lpstr>
      <vt:lpstr>Parcel</vt:lpstr>
      <vt:lpstr>Github </vt:lpstr>
      <vt:lpstr>You should use Git if…</vt:lpstr>
      <vt:lpstr>Why?</vt:lpstr>
      <vt:lpstr>Why is it better than Dropbox, Google Drive, etc?</vt:lpstr>
      <vt:lpstr>Vocab</vt:lpstr>
      <vt:lpstr>Vocab</vt:lpstr>
      <vt:lpstr>Vocab</vt:lpstr>
      <vt:lpstr>Getting Started</vt:lpstr>
      <vt:lpstr>Workflow</vt:lpstr>
      <vt:lpstr>My advice</vt:lpstr>
      <vt:lpstr>Most common problem</vt:lpstr>
      <vt:lpstr>If this happens….</vt:lpstr>
      <vt:lpstr>PowerPoint Presentation</vt:lpstr>
      <vt:lpstr>Conflicted Files:</vt:lpstr>
      <vt:lpstr>Advice for Beginners</vt:lpstr>
      <vt:lpstr>A word about Open source</vt:lpstr>
      <vt:lpstr>A word about Open source</vt:lpstr>
      <vt:lpstr>1. Everyone is a N00b at first</vt:lpstr>
      <vt:lpstr>2. Make it part of your workflow</vt:lpstr>
      <vt:lpstr>3. Commenting and Documentation!!!!!!!!!!</vt:lpstr>
      <vt:lpstr>4. The time is now</vt:lpstr>
      <vt:lpstr>Things you will (Hopefully)  never say again</vt:lpstr>
      <vt:lpstr>Gittin’ fancy</vt:lpstr>
      <vt:lpstr>Where do you go next?</vt:lpstr>
    </vt:vector>
  </TitlesOfParts>
  <Company>Cal Poly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One:  Data and Distributions</dc:title>
  <dc:creator>Kelly Bodwin</dc:creator>
  <cp:lastModifiedBy>Kelly Bodwin</cp:lastModifiedBy>
  <cp:revision>49</cp:revision>
  <dcterms:created xsi:type="dcterms:W3CDTF">2018-01-08T21:05:52Z</dcterms:created>
  <dcterms:modified xsi:type="dcterms:W3CDTF">2019-08-09T17:41:18Z</dcterms:modified>
</cp:coreProperties>
</file>