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2918400" cy="21945600"/>
  <p:notesSz cx="9144000" cy="14605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43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26532" algn="l" rtl="0" fontAlgn="base">
      <a:spcBef>
        <a:spcPct val="0"/>
      </a:spcBef>
      <a:spcAft>
        <a:spcPct val="0"/>
      </a:spcAft>
      <a:defRPr sz="1643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53064" algn="l" rtl="0" fontAlgn="base">
      <a:spcBef>
        <a:spcPct val="0"/>
      </a:spcBef>
      <a:spcAft>
        <a:spcPct val="0"/>
      </a:spcAft>
      <a:defRPr sz="1643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979597" algn="l" rtl="0" fontAlgn="base">
      <a:spcBef>
        <a:spcPct val="0"/>
      </a:spcBef>
      <a:spcAft>
        <a:spcPct val="0"/>
      </a:spcAft>
      <a:defRPr sz="1643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06129" algn="l" rtl="0" fontAlgn="base">
      <a:spcBef>
        <a:spcPct val="0"/>
      </a:spcBef>
      <a:spcAft>
        <a:spcPct val="0"/>
      </a:spcAft>
      <a:defRPr sz="1643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632661" algn="l" defTabSz="653064" rtl="0" eaLnBrk="1" latinLnBrk="0" hangingPunct="1">
      <a:defRPr sz="1643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1959193" algn="l" defTabSz="653064" rtl="0" eaLnBrk="1" latinLnBrk="0" hangingPunct="1">
      <a:defRPr sz="1643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285726" algn="l" defTabSz="653064" rtl="0" eaLnBrk="1" latinLnBrk="0" hangingPunct="1">
      <a:defRPr sz="1643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2612258" algn="l" defTabSz="653064" rtl="0" eaLnBrk="1" latinLnBrk="0" hangingPunct="1">
      <a:defRPr sz="1643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78D41"/>
    <a:srgbClr val="F0F4E1"/>
    <a:srgbClr val="00539F"/>
    <a:srgbClr val="FFD200"/>
    <a:srgbClr val="EEE8C5"/>
    <a:srgbClr val="B7A66D"/>
    <a:srgbClr val="98002E"/>
    <a:srgbClr val="9A0000"/>
    <a:srgbClr val="000000"/>
    <a:srgbClr val="CC1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66" autoAdjust="0"/>
    <p:restoredTop sz="96327" autoAdjust="0"/>
  </p:normalViewPr>
  <p:slideViewPr>
    <p:cSldViewPr>
      <p:cViewPr varScale="1">
        <p:scale>
          <a:sx n="40" d="100"/>
          <a:sy n="40" d="100"/>
        </p:scale>
        <p:origin x="520" y="248"/>
      </p:cViewPr>
      <p:guideLst>
        <p:guide orient="horz" pos="6912"/>
        <p:guide pos="1036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3188" y="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87475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3188" y="1387475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fld id="{200DCCFD-C31A-42B2-922A-BCB46C970B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8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3E1A59-466F-4F41-9E5E-F7591DA63F96}" type="datetimeFigureOut">
              <a:rPr lang="en-US"/>
              <a:pPr>
                <a:defRPr/>
              </a:pPr>
              <a:t>6/5/24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5138" y="1095375"/>
            <a:ext cx="8213725" cy="5476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6937375"/>
            <a:ext cx="7315200" cy="657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78C0B9-A602-432E-A4A4-75019EB74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65138" y="1095375"/>
            <a:ext cx="8213725" cy="5476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BACDFE-9516-43F6-ADF5-240A21B36C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5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092" y="6817661"/>
            <a:ext cx="27980217" cy="4704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84" y="12436290"/>
            <a:ext cx="23042033" cy="5607423"/>
          </a:xfrm>
        </p:spPr>
        <p:txBody>
          <a:bodyPr/>
          <a:lstStyle>
            <a:lvl1pPr marL="0" indent="0" algn="ctr">
              <a:buNone/>
              <a:defRPr/>
            </a:lvl1pPr>
            <a:lvl2pPr marL="309113" indent="0" algn="ctr">
              <a:buNone/>
              <a:defRPr/>
            </a:lvl2pPr>
            <a:lvl3pPr marL="618226" indent="0" algn="ctr">
              <a:buNone/>
              <a:defRPr/>
            </a:lvl3pPr>
            <a:lvl4pPr marL="927340" indent="0" algn="ctr">
              <a:buNone/>
              <a:defRPr/>
            </a:lvl4pPr>
            <a:lvl5pPr marL="1236452" indent="0" algn="ctr">
              <a:buNone/>
              <a:defRPr/>
            </a:lvl5pPr>
            <a:lvl6pPr marL="1545566" indent="0" algn="ctr">
              <a:buNone/>
              <a:defRPr/>
            </a:lvl6pPr>
            <a:lvl7pPr marL="1854679" indent="0" algn="ctr">
              <a:buNone/>
              <a:defRPr/>
            </a:lvl7pPr>
            <a:lvl8pPr marL="2163792" indent="0" algn="ctr">
              <a:buNone/>
              <a:defRPr/>
            </a:lvl8pPr>
            <a:lvl9pPr marL="247290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6B7B9-B881-4E01-AB78-FCC522EC7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AE1D0-A6FC-4E82-AE17-47276BE10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783" y="1950946"/>
            <a:ext cx="6994526" cy="175562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9095" y="1950946"/>
            <a:ext cx="20884091" cy="175562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6802-C1B0-4B6E-8C76-169C40102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C3E81-7E51-443F-B40F-5999532D29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605"/>
            <a:ext cx="27980217" cy="4357967"/>
          </a:xfrm>
        </p:spPr>
        <p:txBody>
          <a:bodyPr anchor="t"/>
          <a:lstStyle>
            <a:lvl1pPr algn="l">
              <a:defRPr sz="270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2003"/>
            <a:ext cx="27980217" cy="4800601"/>
          </a:xfrm>
        </p:spPr>
        <p:txBody>
          <a:bodyPr anchor="b"/>
          <a:lstStyle>
            <a:lvl1pPr marL="0" indent="0">
              <a:buNone/>
              <a:defRPr sz="1352"/>
            </a:lvl1pPr>
            <a:lvl2pPr marL="309113" indent="0">
              <a:buNone/>
              <a:defRPr sz="1217"/>
            </a:lvl2pPr>
            <a:lvl3pPr marL="618226" indent="0">
              <a:buNone/>
              <a:defRPr sz="1082"/>
            </a:lvl3pPr>
            <a:lvl4pPr marL="927340" indent="0">
              <a:buNone/>
              <a:defRPr sz="947"/>
            </a:lvl4pPr>
            <a:lvl5pPr marL="1236452" indent="0">
              <a:buNone/>
              <a:defRPr sz="947"/>
            </a:lvl5pPr>
            <a:lvl6pPr marL="1545566" indent="0">
              <a:buNone/>
              <a:defRPr sz="947"/>
            </a:lvl6pPr>
            <a:lvl7pPr marL="1854679" indent="0">
              <a:buNone/>
              <a:defRPr sz="947"/>
            </a:lvl7pPr>
            <a:lvl8pPr marL="2163792" indent="0">
              <a:buNone/>
              <a:defRPr sz="947"/>
            </a:lvl8pPr>
            <a:lvl9pPr marL="2472905" indent="0">
              <a:buNone/>
              <a:defRPr sz="9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88A-415D-47A2-BB40-D284E7C9F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9092" y="6339168"/>
            <a:ext cx="13939308" cy="13168032"/>
          </a:xfrm>
        </p:spPr>
        <p:txBody>
          <a:bodyPr/>
          <a:lstStyle>
            <a:lvl1pPr>
              <a:defRPr sz="1893"/>
            </a:lvl1pPr>
            <a:lvl2pPr>
              <a:defRPr sz="1623"/>
            </a:lvl2pPr>
            <a:lvl3pPr>
              <a:defRPr sz="1352"/>
            </a:lvl3pPr>
            <a:lvl4pPr>
              <a:defRPr sz="1217"/>
            </a:lvl4pPr>
            <a:lvl5pPr>
              <a:defRPr sz="1217"/>
            </a:lvl5pPr>
            <a:lvl6pPr>
              <a:defRPr sz="1217"/>
            </a:lvl6pPr>
            <a:lvl7pPr>
              <a:defRPr sz="1217"/>
            </a:lvl7pPr>
            <a:lvl8pPr>
              <a:defRPr sz="1217"/>
            </a:lvl8pPr>
            <a:lvl9pPr>
              <a:defRPr sz="12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001" y="6339168"/>
            <a:ext cx="13939308" cy="13168032"/>
          </a:xfrm>
        </p:spPr>
        <p:txBody>
          <a:bodyPr/>
          <a:lstStyle>
            <a:lvl1pPr>
              <a:defRPr sz="1893"/>
            </a:lvl1pPr>
            <a:lvl2pPr>
              <a:defRPr sz="1623"/>
            </a:lvl2pPr>
            <a:lvl3pPr>
              <a:defRPr sz="1352"/>
            </a:lvl3pPr>
            <a:lvl4pPr>
              <a:defRPr sz="1217"/>
            </a:lvl4pPr>
            <a:lvl5pPr>
              <a:defRPr sz="1217"/>
            </a:lvl5pPr>
            <a:lvl6pPr>
              <a:defRPr sz="1217"/>
            </a:lvl6pPr>
            <a:lvl7pPr>
              <a:defRPr sz="1217"/>
            </a:lvl7pPr>
            <a:lvl8pPr>
              <a:defRPr sz="1217"/>
            </a:lvl8pPr>
            <a:lvl9pPr>
              <a:defRPr sz="12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F26E-F264-488B-9BFB-6467C9964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09" y="878541"/>
            <a:ext cx="29626983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09" y="4912660"/>
            <a:ext cx="14544675" cy="2047315"/>
          </a:xfrm>
        </p:spPr>
        <p:txBody>
          <a:bodyPr anchor="b"/>
          <a:lstStyle>
            <a:lvl1pPr marL="0" indent="0">
              <a:buNone/>
              <a:defRPr sz="1623" b="1"/>
            </a:lvl1pPr>
            <a:lvl2pPr marL="309113" indent="0">
              <a:buNone/>
              <a:defRPr sz="1352" b="1"/>
            </a:lvl2pPr>
            <a:lvl3pPr marL="618226" indent="0">
              <a:buNone/>
              <a:defRPr sz="1217" b="1"/>
            </a:lvl3pPr>
            <a:lvl4pPr marL="927340" indent="0">
              <a:buNone/>
              <a:defRPr sz="1082" b="1"/>
            </a:lvl4pPr>
            <a:lvl5pPr marL="1236452" indent="0">
              <a:buNone/>
              <a:defRPr sz="1082" b="1"/>
            </a:lvl5pPr>
            <a:lvl6pPr marL="1545566" indent="0">
              <a:buNone/>
              <a:defRPr sz="1082" b="1"/>
            </a:lvl6pPr>
            <a:lvl7pPr marL="1854679" indent="0">
              <a:buNone/>
              <a:defRPr sz="1082" b="1"/>
            </a:lvl7pPr>
            <a:lvl8pPr marL="2163792" indent="0">
              <a:buNone/>
              <a:defRPr sz="1082" b="1"/>
            </a:lvl8pPr>
            <a:lvl9pPr marL="2472905" indent="0">
              <a:buNone/>
              <a:defRPr sz="10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09" y="6959975"/>
            <a:ext cx="14544675" cy="12643597"/>
          </a:xfrm>
        </p:spPr>
        <p:txBody>
          <a:bodyPr/>
          <a:lstStyle>
            <a:lvl1pPr>
              <a:defRPr sz="1623"/>
            </a:lvl1pPr>
            <a:lvl2pPr>
              <a:defRPr sz="1352"/>
            </a:lvl2pPr>
            <a:lvl3pPr>
              <a:defRPr sz="1217"/>
            </a:lvl3pPr>
            <a:lvl4pPr>
              <a:defRPr sz="1082"/>
            </a:lvl4pPr>
            <a:lvl5pPr>
              <a:defRPr sz="1082"/>
            </a:lvl5pPr>
            <a:lvl6pPr>
              <a:defRPr sz="1082"/>
            </a:lvl6pPr>
            <a:lvl7pPr>
              <a:defRPr sz="1082"/>
            </a:lvl7pPr>
            <a:lvl8pPr>
              <a:defRPr sz="1082"/>
            </a:lvl8pPr>
            <a:lvl9pPr>
              <a:defRPr sz="10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670" y="4912660"/>
            <a:ext cx="14551025" cy="2047315"/>
          </a:xfrm>
        </p:spPr>
        <p:txBody>
          <a:bodyPr anchor="b"/>
          <a:lstStyle>
            <a:lvl1pPr marL="0" indent="0">
              <a:buNone/>
              <a:defRPr sz="1623" b="1"/>
            </a:lvl1pPr>
            <a:lvl2pPr marL="309113" indent="0">
              <a:buNone/>
              <a:defRPr sz="1352" b="1"/>
            </a:lvl2pPr>
            <a:lvl3pPr marL="618226" indent="0">
              <a:buNone/>
              <a:defRPr sz="1217" b="1"/>
            </a:lvl3pPr>
            <a:lvl4pPr marL="927340" indent="0">
              <a:buNone/>
              <a:defRPr sz="1082" b="1"/>
            </a:lvl4pPr>
            <a:lvl5pPr marL="1236452" indent="0">
              <a:buNone/>
              <a:defRPr sz="1082" b="1"/>
            </a:lvl5pPr>
            <a:lvl6pPr marL="1545566" indent="0">
              <a:buNone/>
              <a:defRPr sz="1082" b="1"/>
            </a:lvl6pPr>
            <a:lvl7pPr marL="1854679" indent="0">
              <a:buNone/>
              <a:defRPr sz="1082" b="1"/>
            </a:lvl7pPr>
            <a:lvl8pPr marL="2163792" indent="0">
              <a:buNone/>
              <a:defRPr sz="1082" b="1"/>
            </a:lvl8pPr>
            <a:lvl9pPr marL="2472905" indent="0">
              <a:buNone/>
              <a:defRPr sz="10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670" y="6959975"/>
            <a:ext cx="14551025" cy="12643597"/>
          </a:xfrm>
        </p:spPr>
        <p:txBody>
          <a:bodyPr/>
          <a:lstStyle>
            <a:lvl1pPr>
              <a:defRPr sz="1623"/>
            </a:lvl1pPr>
            <a:lvl2pPr>
              <a:defRPr sz="1352"/>
            </a:lvl2pPr>
            <a:lvl3pPr>
              <a:defRPr sz="1217"/>
            </a:lvl3pPr>
            <a:lvl4pPr>
              <a:defRPr sz="1082"/>
            </a:lvl4pPr>
            <a:lvl5pPr>
              <a:defRPr sz="1082"/>
            </a:lvl5pPr>
            <a:lvl6pPr>
              <a:defRPr sz="1082"/>
            </a:lvl6pPr>
            <a:lvl7pPr>
              <a:defRPr sz="1082"/>
            </a:lvl7pPr>
            <a:lvl8pPr>
              <a:defRPr sz="1082"/>
            </a:lvl8pPr>
            <a:lvl9pPr>
              <a:defRPr sz="10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06EFA-8031-4EF1-BC03-4AFEA23F6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372E-CCA7-4864-B6C8-FEC249EDB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BE63-3B0C-4966-B2F8-372B9CC4EA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3" y="874061"/>
            <a:ext cx="10829924" cy="3718112"/>
          </a:xfrm>
        </p:spPr>
        <p:txBody>
          <a:bodyPr anchor="b"/>
          <a:lstStyle>
            <a:lvl1pPr algn="l">
              <a:defRPr sz="13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392" y="874061"/>
            <a:ext cx="18402300" cy="18729511"/>
          </a:xfrm>
        </p:spPr>
        <p:txBody>
          <a:bodyPr/>
          <a:lstStyle>
            <a:lvl1pPr>
              <a:defRPr sz="2163"/>
            </a:lvl1pPr>
            <a:lvl2pPr>
              <a:defRPr sz="1893"/>
            </a:lvl2pPr>
            <a:lvl3pPr>
              <a:defRPr sz="1623"/>
            </a:lvl3pPr>
            <a:lvl4pPr>
              <a:defRPr sz="1352"/>
            </a:lvl4pPr>
            <a:lvl5pPr>
              <a:defRPr sz="1352"/>
            </a:lvl5pPr>
            <a:lvl6pPr>
              <a:defRPr sz="1352"/>
            </a:lvl6pPr>
            <a:lvl7pPr>
              <a:defRPr sz="1352"/>
            </a:lvl7pPr>
            <a:lvl8pPr>
              <a:defRPr sz="1352"/>
            </a:lvl8pPr>
            <a:lvl9pPr>
              <a:defRPr sz="13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13" y="4592171"/>
            <a:ext cx="10829924" cy="15011401"/>
          </a:xfrm>
        </p:spPr>
        <p:txBody>
          <a:bodyPr/>
          <a:lstStyle>
            <a:lvl1pPr marL="0" indent="0">
              <a:buNone/>
              <a:defRPr sz="947"/>
            </a:lvl1pPr>
            <a:lvl2pPr marL="309113" indent="0">
              <a:buNone/>
              <a:defRPr sz="811"/>
            </a:lvl2pPr>
            <a:lvl3pPr marL="618226" indent="0">
              <a:buNone/>
              <a:defRPr sz="676"/>
            </a:lvl3pPr>
            <a:lvl4pPr marL="927340" indent="0">
              <a:buNone/>
              <a:defRPr sz="609"/>
            </a:lvl4pPr>
            <a:lvl5pPr marL="1236452" indent="0">
              <a:buNone/>
              <a:defRPr sz="609"/>
            </a:lvl5pPr>
            <a:lvl6pPr marL="1545566" indent="0">
              <a:buNone/>
              <a:defRPr sz="609"/>
            </a:lvl6pPr>
            <a:lvl7pPr marL="1854679" indent="0">
              <a:buNone/>
              <a:defRPr sz="609"/>
            </a:lvl7pPr>
            <a:lvl8pPr marL="2163792" indent="0">
              <a:buNone/>
              <a:defRPr sz="609"/>
            </a:lvl8pPr>
            <a:lvl9pPr marL="2472905" indent="0">
              <a:buNone/>
              <a:defRPr sz="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E862C-C8EB-4EF0-B8D5-178897BDC4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659" y="15362147"/>
            <a:ext cx="19750617" cy="1813111"/>
          </a:xfrm>
        </p:spPr>
        <p:txBody>
          <a:bodyPr anchor="b"/>
          <a:lstStyle>
            <a:lvl1pPr algn="l">
              <a:defRPr sz="13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659" y="1961031"/>
            <a:ext cx="19750617" cy="13166912"/>
          </a:xfrm>
        </p:spPr>
        <p:txBody>
          <a:bodyPr/>
          <a:lstStyle>
            <a:lvl1pPr marL="0" indent="0">
              <a:buNone/>
              <a:defRPr sz="2163"/>
            </a:lvl1pPr>
            <a:lvl2pPr marL="309113" indent="0">
              <a:buNone/>
              <a:defRPr sz="1893"/>
            </a:lvl2pPr>
            <a:lvl3pPr marL="618226" indent="0">
              <a:buNone/>
              <a:defRPr sz="1623"/>
            </a:lvl3pPr>
            <a:lvl4pPr marL="927340" indent="0">
              <a:buNone/>
              <a:defRPr sz="1352"/>
            </a:lvl4pPr>
            <a:lvl5pPr marL="1236452" indent="0">
              <a:buNone/>
              <a:defRPr sz="1352"/>
            </a:lvl5pPr>
            <a:lvl6pPr marL="1545566" indent="0">
              <a:buNone/>
              <a:defRPr sz="1352"/>
            </a:lvl6pPr>
            <a:lvl7pPr marL="1854679" indent="0">
              <a:buNone/>
              <a:defRPr sz="1352"/>
            </a:lvl7pPr>
            <a:lvl8pPr marL="2163792" indent="0">
              <a:buNone/>
              <a:defRPr sz="1352"/>
            </a:lvl8pPr>
            <a:lvl9pPr marL="2472905" indent="0">
              <a:buNone/>
              <a:defRPr sz="1352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659" y="17175257"/>
            <a:ext cx="19750617" cy="2576233"/>
          </a:xfrm>
        </p:spPr>
        <p:txBody>
          <a:bodyPr/>
          <a:lstStyle>
            <a:lvl1pPr marL="0" indent="0">
              <a:buNone/>
              <a:defRPr sz="947"/>
            </a:lvl1pPr>
            <a:lvl2pPr marL="309113" indent="0">
              <a:buNone/>
              <a:defRPr sz="811"/>
            </a:lvl2pPr>
            <a:lvl3pPr marL="618226" indent="0">
              <a:buNone/>
              <a:defRPr sz="676"/>
            </a:lvl3pPr>
            <a:lvl4pPr marL="927340" indent="0">
              <a:buNone/>
              <a:defRPr sz="609"/>
            </a:lvl4pPr>
            <a:lvl5pPr marL="1236452" indent="0">
              <a:buNone/>
              <a:defRPr sz="609"/>
            </a:lvl5pPr>
            <a:lvl6pPr marL="1545566" indent="0">
              <a:buNone/>
              <a:defRPr sz="609"/>
            </a:lvl6pPr>
            <a:lvl7pPr marL="1854679" indent="0">
              <a:buNone/>
              <a:defRPr sz="609"/>
            </a:lvl7pPr>
            <a:lvl8pPr marL="2163792" indent="0">
              <a:buNone/>
              <a:defRPr sz="609"/>
            </a:lvl8pPr>
            <a:lvl9pPr marL="2472905" indent="0">
              <a:buNone/>
              <a:defRPr sz="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8D43-15C4-4ABA-9BBB-EFDF30568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EEE8C5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9092" y="1950945"/>
            <a:ext cx="2798021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9525" tIns="209759" rIns="419525" bIns="2097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9092" y="6339168"/>
            <a:ext cx="27980217" cy="1316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9525" tIns="209759" rIns="419525" bIns="2097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9092" y="19994658"/>
            <a:ext cx="6858000" cy="146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9525" tIns="209759" rIns="419525" bIns="209759" numCol="1" anchor="t" anchorCtr="0" compatLnSpc="1">
            <a:prstTxWarp prst="textNoShape">
              <a:avLst/>
            </a:prstTxWarp>
          </a:bodyPr>
          <a:lstStyle>
            <a:lvl1pPr>
              <a:defRPr sz="4192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6909" y="19994658"/>
            <a:ext cx="10424583" cy="146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9525" tIns="209759" rIns="419525" bIns="209759" numCol="1" anchor="t" anchorCtr="0" compatLnSpc="1">
            <a:prstTxWarp prst="textNoShape">
              <a:avLst/>
            </a:prstTxWarp>
          </a:bodyPr>
          <a:lstStyle>
            <a:lvl1pPr algn="ctr">
              <a:defRPr sz="4192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309" y="19994658"/>
            <a:ext cx="6858000" cy="146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9525" tIns="209759" rIns="419525" bIns="209759" numCol="1" anchor="t" anchorCtr="0" compatLnSpc="1">
            <a:prstTxWarp prst="textNoShape">
              <a:avLst/>
            </a:prstTxWarp>
          </a:bodyPr>
          <a:lstStyle>
            <a:lvl1pPr algn="r">
              <a:defRPr sz="4192"/>
            </a:lvl1pPr>
          </a:lstStyle>
          <a:p>
            <a:pPr>
              <a:defRPr/>
            </a:pPr>
            <a:fld id="{967884A1-535D-449B-A302-E0ACED78B7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39977" rtl="0" eaLnBrk="0" fontAlgn="base" hangingPunct="0">
        <a:spcBef>
          <a:spcPct val="0"/>
        </a:spcBef>
        <a:spcAft>
          <a:spcPct val="0"/>
        </a:spcAft>
        <a:defRPr sz="13657">
          <a:solidFill>
            <a:schemeClr val="tx2"/>
          </a:solidFill>
          <a:latin typeface="+mj-lt"/>
          <a:ea typeface="+mj-ea"/>
          <a:cs typeface="+mj-cs"/>
        </a:defRPr>
      </a:lvl1pPr>
      <a:lvl2pPr algn="ctr" defTabSz="2839977" rtl="0" eaLnBrk="0" fontAlgn="base" hangingPunct="0">
        <a:spcBef>
          <a:spcPct val="0"/>
        </a:spcBef>
        <a:spcAft>
          <a:spcPct val="0"/>
        </a:spcAft>
        <a:defRPr sz="13657">
          <a:solidFill>
            <a:schemeClr val="tx2"/>
          </a:solidFill>
          <a:latin typeface="Times New Roman" pitchFamily="18" charset="0"/>
        </a:defRPr>
      </a:lvl2pPr>
      <a:lvl3pPr algn="ctr" defTabSz="2839977" rtl="0" eaLnBrk="0" fontAlgn="base" hangingPunct="0">
        <a:spcBef>
          <a:spcPct val="0"/>
        </a:spcBef>
        <a:spcAft>
          <a:spcPct val="0"/>
        </a:spcAft>
        <a:defRPr sz="13657">
          <a:solidFill>
            <a:schemeClr val="tx2"/>
          </a:solidFill>
          <a:latin typeface="Times New Roman" pitchFamily="18" charset="0"/>
        </a:defRPr>
      </a:lvl3pPr>
      <a:lvl4pPr algn="ctr" defTabSz="2839977" rtl="0" eaLnBrk="0" fontAlgn="base" hangingPunct="0">
        <a:spcBef>
          <a:spcPct val="0"/>
        </a:spcBef>
        <a:spcAft>
          <a:spcPct val="0"/>
        </a:spcAft>
        <a:defRPr sz="13657">
          <a:solidFill>
            <a:schemeClr val="tx2"/>
          </a:solidFill>
          <a:latin typeface="Times New Roman" pitchFamily="18" charset="0"/>
        </a:defRPr>
      </a:lvl4pPr>
      <a:lvl5pPr algn="ctr" defTabSz="2839977" rtl="0" eaLnBrk="0" fontAlgn="base" hangingPunct="0">
        <a:spcBef>
          <a:spcPct val="0"/>
        </a:spcBef>
        <a:spcAft>
          <a:spcPct val="0"/>
        </a:spcAft>
        <a:defRPr sz="13657">
          <a:solidFill>
            <a:schemeClr val="tx2"/>
          </a:solidFill>
          <a:latin typeface="Times New Roman" pitchFamily="18" charset="0"/>
        </a:defRPr>
      </a:lvl5pPr>
      <a:lvl6pPr marL="309113" algn="ctr" defTabSz="2839977" rtl="0" fontAlgn="base">
        <a:spcBef>
          <a:spcPct val="0"/>
        </a:spcBef>
        <a:spcAft>
          <a:spcPct val="0"/>
        </a:spcAft>
        <a:defRPr sz="13657">
          <a:solidFill>
            <a:schemeClr val="tx2"/>
          </a:solidFill>
          <a:latin typeface="Times New Roman" pitchFamily="18" charset="0"/>
        </a:defRPr>
      </a:lvl6pPr>
      <a:lvl7pPr marL="618226" algn="ctr" defTabSz="2839977" rtl="0" fontAlgn="base">
        <a:spcBef>
          <a:spcPct val="0"/>
        </a:spcBef>
        <a:spcAft>
          <a:spcPct val="0"/>
        </a:spcAft>
        <a:defRPr sz="13657">
          <a:solidFill>
            <a:schemeClr val="tx2"/>
          </a:solidFill>
          <a:latin typeface="Times New Roman" pitchFamily="18" charset="0"/>
        </a:defRPr>
      </a:lvl7pPr>
      <a:lvl8pPr marL="927340" algn="ctr" defTabSz="2839977" rtl="0" fontAlgn="base">
        <a:spcBef>
          <a:spcPct val="0"/>
        </a:spcBef>
        <a:spcAft>
          <a:spcPct val="0"/>
        </a:spcAft>
        <a:defRPr sz="13657">
          <a:solidFill>
            <a:schemeClr val="tx2"/>
          </a:solidFill>
          <a:latin typeface="Times New Roman" pitchFamily="18" charset="0"/>
        </a:defRPr>
      </a:lvl8pPr>
      <a:lvl9pPr marL="1236452" algn="ctr" defTabSz="2839977" rtl="0" fontAlgn="base">
        <a:spcBef>
          <a:spcPct val="0"/>
        </a:spcBef>
        <a:spcAft>
          <a:spcPct val="0"/>
        </a:spcAft>
        <a:defRPr sz="13657">
          <a:solidFill>
            <a:schemeClr val="tx2"/>
          </a:solidFill>
          <a:latin typeface="Times New Roman" pitchFamily="18" charset="0"/>
        </a:defRPr>
      </a:lvl9pPr>
    </p:titleStyle>
    <p:bodyStyle>
      <a:lvl1pPr marL="1063650" indent="-1063650" algn="l" defTabSz="2839977" rtl="0" eaLnBrk="0" fontAlgn="base" hangingPunct="0">
        <a:spcBef>
          <a:spcPct val="20000"/>
        </a:spcBef>
        <a:spcAft>
          <a:spcPct val="0"/>
        </a:spcAft>
        <a:buChar char="•"/>
        <a:defRPr sz="10074">
          <a:solidFill>
            <a:schemeClr val="tx1"/>
          </a:solidFill>
          <a:latin typeface="+mn-lt"/>
          <a:ea typeface="+mn-ea"/>
          <a:cs typeface="+mn-cs"/>
        </a:defRPr>
      </a:lvl1pPr>
      <a:lvl2pPr marL="2307615" indent="-887627" algn="l" defTabSz="2839977" rtl="0" eaLnBrk="0" fontAlgn="base" hangingPunct="0">
        <a:spcBef>
          <a:spcPct val="20000"/>
        </a:spcBef>
        <a:spcAft>
          <a:spcPct val="0"/>
        </a:spcAft>
        <a:buChar char="–"/>
        <a:defRPr sz="8789">
          <a:solidFill>
            <a:schemeClr val="tx1"/>
          </a:solidFill>
          <a:latin typeface="+mn-lt"/>
        </a:defRPr>
      </a:lvl2pPr>
      <a:lvl3pPr marL="3547288" indent="-707311" algn="l" defTabSz="2839977" rtl="0" eaLnBrk="0" fontAlgn="base" hangingPunct="0">
        <a:spcBef>
          <a:spcPct val="20000"/>
        </a:spcBef>
        <a:spcAft>
          <a:spcPct val="0"/>
        </a:spcAft>
        <a:buChar char="•"/>
        <a:defRPr sz="7505">
          <a:solidFill>
            <a:schemeClr val="tx1"/>
          </a:solidFill>
          <a:latin typeface="+mn-lt"/>
        </a:defRPr>
      </a:lvl3pPr>
      <a:lvl4pPr marL="4966204" indent="-712678" algn="l" defTabSz="2839977" rtl="0" eaLnBrk="0" fontAlgn="base" hangingPunct="0">
        <a:spcBef>
          <a:spcPct val="20000"/>
        </a:spcBef>
        <a:spcAft>
          <a:spcPct val="0"/>
        </a:spcAft>
        <a:buChar char="–"/>
        <a:defRPr sz="6220">
          <a:solidFill>
            <a:schemeClr val="tx1"/>
          </a:solidFill>
          <a:latin typeface="+mn-lt"/>
        </a:defRPr>
      </a:lvl4pPr>
      <a:lvl5pPr marL="6385119" indent="-711604" algn="l" defTabSz="2839977" rtl="0" eaLnBrk="0" fontAlgn="base" hangingPunct="0">
        <a:spcBef>
          <a:spcPct val="20000"/>
        </a:spcBef>
        <a:spcAft>
          <a:spcPct val="0"/>
        </a:spcAft>
        <a:buChar char="»"/>
        <a:defRPr sz="6220">
          <a:solidFill>
            <a:schemeClr val="tx1"/>
          </a:solidFill>
          <a:latin typeface="+mn-lt"/>
        </a:defRPr>
      </a:lvl5pPr>
      <a:lvl6pPr marL="6694231" indent="-711604" algn="l" defTabSz="2839977" rtl="0" fontAlgn="base">
        <a:spcBef>
          <a:spcPct val="20000"/>
        </a:spcBef>
        <a:spcAft>
          <a:spcPct val="0"/>
        </a:spcAft>
        <a:buChar char="»"/>
        <a:defRPr sz="6220">
          <a:solidFill>
            <a:schemeClr val="tx1"/>
          </a:solidFill>
          <a:latin typeface="+mn-lt"/>
        </a:defRPr>
      </a:lvl6pPr>
      <a:lvl7pPr marL="7003345" indent="-711604" algn="l" defTabSz="2839977" rtl="0" fontAlgn="base">
        <a:spcBef>
          <a:spcPct val="20000"/>
        </a:spcBef>
        <a:spcAft>
          <a:spcPct val="0"/>
        </a:spcAft>
        <a:buChar char="»"/>
        <a:defRPr sz="6220">
          <a:solidFill>
            <a:schemeClr val="tx1"/>
          </a:solidFill>
          <a:latin typeface="+mn-lt"/>
        </a:defRPr>
      </a:lvl7pPr>
      <a:lvl8pPr marL="7312458" indent="-711604" algn="l" defTabSz="2839977" rtl="0" fontAlgn="base">
        <a:spcBef>
          <a:spcPct val="20000"/>
        </a:spcBef>
        <a:spcAft>
          <a:spcPct val="0"/>
        </a:spcAft>
        <a:buChar char="»"/>
        <a:defRPr sz="6220">
          <a:solidFill>
            <a:schemeClr val="tx1"/>
          </a:solidFill>
          <a:latin typeface="+mn-lt"/>
        </a:defRPr>
      </a:lvl8pPr>
      <a:lvl9pPr marL="7621571" indent="-711604" algn="l" defTabSz="2839977" rtl="0" fontAlgn="base">
        <a:spcBef>
          <a:spcPct val="20000"/>
        </a:spcBef>
        <a:spcAft>
          <a:spcPct val="0"/>
        </a:spcAft>
        <a:buChar char="»"/>
        <a:defRPr sz="622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18226" rtl="0" eaLnBrk="1" latinLnBrk="0" hangingPunct="1">
        <a:defRPr sz="1217" kern="1200">
          <a:solidFill>
            <a:schemeClr val="tx1"/>
          </a:solidFill>
          <a:latin typeface="+mn-lt"/>
          <a:ea typeface="+mn-ea"/>
          <a:cs typeface="+mn-cs"/>
        </a:defRPr>
      </a:lvl1pPr>
      <a:lvl2pPr marL="309113" algn="l" defTabSz="618226" rtl="0" eaLnBrk="1" latinLnBrk="0" hangingPunct="1">
        <a:defRPr sz="1217" kern="1200">
          <a:solidFill>
            <a:schemeClr val="tx1"/>
          </a:solidFill>
          <a:latin typeface="+mn-lt"/>
          <a:ea typeface="+mn-ea"/>
          <a:cs typeface="+mn-cs"/>
        </a:defRPr>
      </a:lvl2pPr>
      <a:lvl3pPr marL="618226" algn="l" defTabSz="618226" rtl="0" eaLnBrk="1" latinLnBrk="0" hangingPunct="1">
        <a:defRPr sz="1217" kern="1200">
          <a:solidFill>
            <a:schemeClr val="tx1"/>
          </a:solidFill>
          <a:latin typeface="+mn-lt"/>
          <a:ea typeface="+mn-ea"/>
          <a:cs typeface="+mn-cs"/>
        </a:defRPr>
      </a:lvl3pPr>
      <a:lvl4pPr marL="927340" algn="l" defTabSz="618226" rtl="0" eaLnBrk="1" latinLnBrk="0" hangingPunct="1">
        <a:defRPr sz="1217" kern="1200">
          <a:solidFill>
            <a:schemeClr val="tx1"/>
          </a:solidFill>
          <a:latin typeface="+mn-lt"/>
          <a:ea typeface="+mn-ea"/>
          <a:cs typeface="+mn-cs"/>
        </a:defRPr>
      </a:lvl4pPr>
      <a:lvl5pPr marL="1236452" algn="l" defTabSz="618226" rtl="0" eaLnBrk="1" latinLnBrk="0" hangingPunct="1">
        <a:defRPr sz="1217" kern="1200">
          <a:solidFill>
            <a:schemeClr val="tx1"/>
          </a:solidFill>
          <a:latin typeface="+mn-lt"/>
          <a:ea typeface="+mn-ea"/>
          <a:cs typeface="+mn-cs"/>
        </a:defRPr>
      </a:lvl5pPr>
      <a:lvl6pPr marL="1545566" algn="l" defTabSz="618226" rtl="0" eaLnBrk="1" latinLnBrk="0" hangingPunct="1">
        <a:defRPr sz="1217" kern="1200">
          <a:solidFill>
            <a:schemeClr val="tx1"/>
          </a:solidFill>
          <a:latin typeface="+mn-lt"/>
          <a:ea typeface="+mn-ea"/>
          <a:cs typeface="+mn-cs"/>
        </a:defRPr>
      </a:lvl6pPr>
      <a:lvl7pPr marL="1854679" algn="l" defTabSz="618226" rtl="0" eaLnBrk="1" latinLnBrk="0" hangingPunct="1">
        <a:defRPr sz="1217" kern="1200">
          <a:solidFill>
            <a:schemeClr val="tx1"/>
          </a:solidFill>
          <a:latin typeface="+mn-lt"/>
          <a:ea typeface="+mn-ea"/>
          <a:cs typeface="+mn-cs"/>
        </a:defRPr>
      </a:lvl7pPr>
      <a:lvl8pPr marL="2163792" algn="l" defTabSz="618226" rtl="0" eaLnBrk="1" latinLnBrk="0" hangingPunct="1">
        <a:defRPr sz="1217" kern="1200">
          <a:solidFill>
            <a:schemeClr val="tx1"/>
          </a:solidFill>
          <a:latin typeface="+mn-lt"/>
          <a:ea typeface="+mn-ea"/>
          <a:cs typeface="+mn-cs"/>
        </a:defRPr>
      </a:lvl8pPr>
      <a:lvl9pPr marL="2472905" algn="l" defTabSz="618226" rtl="0" eaLnBrk="1" latinLnBrk="0" hangingPunct="1">
        <a:defRPr sz="12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datatable/data.table/blob/master/GOVERNANCE.md" TargetMode="External"/><Relationship Id="rId13" Type="http://schemas.openxmlformats.org/officeDocument/2006/relationships/hyperlink" Target="https://numfocus.org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hyperlink" Target="https://www.r-project.org/found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datatable-community.github.io/The-Raft/posts/2023-11-01-travel_grant_announcement-community_team/" TargetMode="External"/><Relationship Id="rId11" Type="http://schemas.openxmlformats.org/officeDocument/2006/relationships/hyperlink" Target="https://www.linuxfoundation.org/" TargetMode="External"/><Relationship Id="rId5" Type="http://schemas.openxmlformats.org/officeDocument/2006/relationships/hyperlink" Target="https://rdatatable-community.github.io/The-Raft/" TargetMode="External"/><Relationship Id="rId10" Type="http://schemas.openxmlformats.org/officeDocument/2006/relationships/hyperlink" Target="https://ropensci.org/" TargetMode="External"/><Relationship Id="rId4" Type="http://schemas.openxmlformats.org/officeDocument/2006/relationships/hyperlink" Target="https://rdatatable-community.github.io/The-Raft/posts/2023-10-17-translation_announcement-toby_hocking/" TargetMode="External"/><Relationship Id="rId9" Type="http://schemas.openxmlformats.org/officeDocument/2006/relationships/hyperlink" Target="https://rdatatable-community.github.io/The-Raft/posts/2024-03-10-testing_plan-toby_hocking/" TargetMode="Externa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507256" y="8973856"/>
            <a:ext cx="8896293" cy="4596930"/>
          </a:xfrm>
          <a:prstGeom prst="rect">
            <a:avLst/>
          </a:prstGeom>
          <a:solidFill>
            <a:schemeClr val="bg1"/>
          </a:solidFill>
          <a:ln w="38100">
            <a:solidFill>
              <a:srgbClr val="00539F"/>
            </a:solidFill>
            <a:miter lim="800000"/>
            <a:headEnd/>
            <a:tailEnd/>
          </a:ln>
        </p:spPr>
        <p:txBody>
          <a:bodyPr lIns="466134" tIns="466134" rIns="466134" bIns="466134"/>
          <a:lstStyle/>
          <a:p>
            <a:pPr fontAlgn="base"/>
            <a:r>
              <a:rPr lang="en-US" sz="3600" dirty="0">
                <a:effectLst/>
                <a:latin typeface="inherit"/>
              </a:rPr>
              <a:t>🔅Clear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bridges</a:t>
            </a:r>
            <a:r>
              <a:rPr lang="en-US" sz="3600" dirty="0">
                <a:effectLst/>
                <a:latin typeface="inherit"/>
              </a:rPr>
              <a:t> and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partnerships</a:t>
            </a:r>
            <a:r>
              <a:rPr lang="en-US" sz="3600" dirty="0">
                <a:effectLst/>
                <a:latin typeface="inherit"/>
              </a:rPr>
              <a:t> to other communities.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  → </a:t>
            </a:r>
            <a:r>
              <a:rPr lang="en-US" sz="3600" dirty="0" err="1">
                <a:effectLst/>
                <a:latin typeface="inherit"/>
              </a:rPr>
              <a:t>data.table</a:t>
            </a:r>
            <a:r>
              <a:rPr lang="en-US" sz="3600" dirty="0">
                <a:effectLst/>
                <a:latin typeface="inherit"/>
              </a:rPr>
              <a:t> + </a:t>
            </a:r>
            <a:r>
              <a:rPr lang="en-US" sz="3600" dirty="0" err="1">
                <a:effectLst/>
                <a:latin typeface="inherit"/>
              </a:rPr>
              <a:t>tidyverse</a:t>
            </a:r>
            <a:r>
              <a:rPr lang="en-US" sz="3600" dirty="0">
                <a:effectLst/>
                <a:latin typeface="inherit"/>
              </a:rPr>
              <a:t> = 💛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🔅 An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educational path</a:t>
            </a:r>
            <a:r>
              <a:rPr lang="en-US" sz="3600" dirty="0">
                <a:effectLst/>
                <a:latin typeface="inherit"/>
              </a:rPr>
              <a:t> forward to more advanced use.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🔅 Broader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accessibility</a:t>
            </a:r>
            <a:r>
              <a:rPr lang="en-US" sz="3600" dirty="0">
                <a:effectLst/>
                <a:latin typeface="inherit"/>
              </a:rPr>
              <a:t> of content.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  → </a:t>
            </a:r>
            <a:r>
              <a:rPr lang="en-US" sz="3600" u="none" strike="noStrike" dirty="0">
                <a:effectLst/>
                <a:latin typeface="inherit"/>
                <a:hlinkClick r:id="rId4"/>
              </a:rPr>
              <a:t>Grant-funded Translation Project</a:t>
            </a:r>
            <a:endParaRPr lang="en-US" sz="3600" dirty="0">
              <a:effectLst/>
              <a:latin typeface="inherit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10106505" y="939645"/>
            <a:ext cx="12705390" cy="20391748"/>
          </a:xfrm>
          <a:prstGeom prst="rect">
            <a:avLst/>
          </a:prstGeom>
          <a:solidFill>
            <a:schemeClr val="bg1"/>
          </a:solidFill>
          <a:ln w="38100">
            <a:solidFill>
              <a:srgbClr val="00539F"/>
            </a:solidFill>
            <a:miter lim="800000"/>
            <a:headEnd/>
            <a:tailEnd/>
          </a:ln>
        </p:spPr>
        <p:txBody>
          <a:bodyPr lIns="466134" tIns="1371600" rIns="466134" bIns="466134"/>
          <a:lstStyle/>
          <a:p>
            <a:pPr>
              <a:lnSpc>
                <a:spcPct val="150000"/>
              </a:lnSpc>
            </a:pPr>
            <a:r>
              <a:rPr lang="en-US" sz="8000" dirty="0">
                <a:latin typeface="Myriad Pro Light" panose="020B0603030403020204" pitchFamily="34" charset="0"/>
              </a:rPr>
              <a:t>How does an </a:t>
            </a:r>
            <a:r>
              <a:rPr lang="en-US" sz="8000" b="1" u="sng" dirty="0">
                <a:latin typeface="Myriad Pro Light" panose="020B0603030403020204" pitchFamily="34" charset="0"/>
              </a:rPr>
              <a:t>open-source </a:t>
            </a:r>
            <a:r>
              <a:rPr lang="en-US" sz="8000" dirty="0">
                <a:latin typeface="Myriad Pro Light" panose="020B0603030403020204" pitchFamily="34" charset="0"/>
              </a:rPr>
              <a:t>project ecosystem remain </a:t>
            </a:r>
            <a:r>
              <a:rPr lang="en-US" sz="8000" b="1" u="sng" dirty="0">
                <a:latin typeface="Myriad Pro Light" panose="020B0603030403020204" pitchFamily="34" charset="0"/>
              </a:rPr>
              <a:t>engaging</a:t>
            </a:r>
            <a:r>
              <a:rPr lang="en-US" sz="8000" dirty="0">
                <a:latin typeface="Myriad Pro Light" panose="020B0603030403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8000" dirty="0">
                <a:latin typeface="Myriad Pro Light" panose="020B0603030403020204" pitchFamily="34" charset="0"/>
              </a:rPr>
              <a:t> 				</a:t>
            </a:r>
            <a:r>
              <a:rPr lang="en-US" sz="8000" b="1" u="sng" dirty="0">
                <a:latin typeface="Myriad Pro Light" panose="020B0603030403020204" pitchFamily="34" charset="0"/>
              </a:rPr>
              <a:t>enduring</a:t>
            </a:r>
            <a:r>
              <a:rPr lang="en-US" sz="8000" dirty="0">
                <a:latin typeface="Myriad Pro Light" panose="020B0603030403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8000" dirty="0">
                <a:latin typeface="Myriad Pro Light" panose="020B0603030403020204" pitchFamily="34" charset="0"/>
              </a:rPr>
              <a:t>		 				and </a:t>
            </a:r>
            <a:r>
              <a:rPr lang="en-US" sz="8000" b="1" u="sng" dirty="0">
                <a:latin typeface="Myriad Pro Light" panose="020B0603030403020204" pitchFamily="34" charset="0"/>
              </a:rPr>
              <a:t>evolving</a:t>
            </a:r>
            <a:r>
              <a:rPr lang="en-US" sz="8000" dirty="0">
                <a:latin typeface="Myriad Pro Light" panose="020B0603030403020204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endParaRPr lang="en-US" sz="3600" i="1" dirty="0">
              <a:latin typeface="Britannic Bold" panose="020B0903060703020204" pitchFamily="34" charset="77"/>
            </a:endParaRPr>
          </a:p>
          <a:p>
            <a:pPr>
              <a:lnSpc>
                <a:spcPct val="150000"/>
              </a:lnSpc>
            </a:pPr>
            <a:r>
              <a:rPr lang="en-US" sz="4000" i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Kelly </a:t>
            </a:r>
            <a:r>
              <a:rPr lang="en-US" sz="4000" i="1" dirty="0" err="1">
                <a:latin typeface="Big Caslon Medium" panose="02000603090000020003" pitchFamily="2" charset="-79"/>
                <a:cs typeface="Big Caslon Medium" panose="02000603090000020003" pitchFamily="2" charset="-79"/>
              </a:rPr>
              <a:t>Bodwin</a:t>
            </a:r>
            <a:r>
              <a:rPr lang="en-US" sz="4000" i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, California Polytechnic State University</a:t>
            </a:r>
          </a:p>
          <a:p>
            <a:pPr>
              <a:lnSpc>
                <a:spcPct val="150000"/>
              </a:lnSpc>
            </a:pPr>
            <a:endParaRPr lang="en-US" sz="3600" dirty="0">
              <a:latin typeface="Britannic Bold" panose="020B0903060703020204" pitchFamily="34" charset="77"/>
            </a:endParaRP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NSF POSE Grant #1005559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325CC5"/>
                </a:solidFill>
                <a:highlight>
                  <a:srgbClr val="FEFEFE"/>
                </a:highlight>
                <a:latin typeface="BIG CASLON MEDIUM" panose="02000603090000020003" pitchFamily="2" charset="-79"/>
                <a:cs typeface="BIG CASLON MEDIUM" panose="02000603090000020003" pitchFamily="2" charset="-79"/>
              </a:rPr>
              <a:t>“Building a sustainable ecosystem for </a:t>
            </a:r>
            <a:r>
              <a:rPr lang="en-US" sz="4000" b="1" dirty="0" err="1">
                <a:solidFill>
                  <a:srgbClr val="325CC5"/>
                </a:solidFill>
                <a:highlight>
                  <a:srgbClr val="FEFEFE"/>
                </a:highlight>
                <a:latin typeface="BIG CASLON MEDIUM" panose="02000603090000020003" pitchFamily="2" charset="-79"/>
                <a:cs typeface="BIG CASLON MEDIUM" panose="02000603090000020003" pitchFamily="2" charset="-79"/>
              </a:rPr>
              <a:t>data.table</a:t>
            </a:r>
            <a:r>
              <a:rPr lang="en-US" sz="4000" b="1" dirty="0">
                <a:solidFill>
                  <a:srgbClr val="325CC5"/>
                </a:solidFill>
                <a:highlight>
                  <a:srgbClr val="FEFEFE"/>
                </a:highlight>
                <a:latin typeface="BIG CASLON MEDIUM" panose="02000603090000020003" pitchFamily="2" charset="-79"/>
                <a:cs typeface="BIG CASLON MEDIUM" panose="02000603090000020003" pitchFamily="2" charset="-79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4000" i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PI: Toby Hocking, Northern Arizona University</a:t>
            </a:r>
          </a:p>
          <a:p>
            <a:pPr>
              <a:lnSpc>
                <a:spcPct val="150000"/>
              </a:lnSpc>
            </a:pPr>
            <a:r>
              <a:rPr lang="en-US" sz="4000" i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Co-Author:  Tyson Barrett, Utah State University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33400" y="2945965"/>
            <a:ext cx="8896293" cy="5046945"/>
          </a:xfrm>
          <a:prstGeom prst="rect">
            <a:avLst/>
          </a:prstGeom>
          <a:solidFill>
            <a:schemeClr val="bg1"/>
          </a:solidFill>
          <a:ln w="38100">
            <a:solidFill>
              <a:srgbClr val="00539F"/>
            </a:solidFill>
            <a:miter lim="800000"/>
            <a:headEnd/>
            <a:tailEnd/>
          </a:ln>
        </p:spPr>
        <p:txBody>
          <a:bodyPr lIns="466134" tIns="466134" rIns="466134" bIns="466134"/>
          <a:lstStyle/>
          <a:p>
            <a:pPr marL="304815" indent="-304815" defTabSz="585288"/>
            <a:endParaRPr lang="en-US" sz="2000" dirty="0"/>
          </a:p>
          <a:p>
            <a:pPr fontAlgn="base"/>
            <a:r>
              <a:rPr lang="en-US" sz="3600" dirty="0">
                <a:effectLst/>
                <a:latin typeface="inherit"/>
              </a:rPr>
              <a:t>🔅 Access to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social connections</a:t>
            </a:r>
            <a:r>
              <a:rPr lang="en-US" sz="3600" dirty="0">
                <a:effectLst/>
                <a:latin typeface="inherit"/>
              </a:rPr>
              <a:t> with other </a:t>
            </a:r>
            <a:r>
              <a:rPr lang="en-US" sz="3600" dirty="0" err="1">
                <a:effectLst/>
                <a:latin typeface="inherit"/>
              </a:rPr>
              <a:t>data.table</a:t>
            </a:r>
            <a:r>
              <a:rPr lang="en-US" sz="3600" dirty="0">
                <a:effectLst/>
                <a:latin typeface="inherit"/>
              </a:rPr>
              <a:t> users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  → 🦣 </a:t>
            </a:r>
            <a:r>
              <a:rPr lang="en-US" sz="3600" dirty="0" err="1">
                <a:effectLst/>
                <a:latin typeface="inherit"/>
              </a:rPr>
              <a:t>fosstodon.org</a:t>
            </a:r>
            <a:r>
              <a:rPr lang="en-US" sz="3600" dirty="0">
                <a:effectLst/>
                <a:latin typeface="inherit"/>
              </a:rPr>
              <a:t>/@</a:t>
            </a:r>
            <a:r>
              <a:rPr lang="en-US" sz="3600" dirty="0" err="1">
                <a:effectLst/>
                <a:latin typeface="inherit"/>
              </a:rPr>
              <a:t>r_data_table</a:t>
            </a:r>
            <a:endParaRPr lang="en-US" sz="3600" dirty="0">
              <a:effectLst/>
              <a:latin typeface="inherit"/>
            </a:endParaRPr>
          </a:p>
          <a:p>
            <a:pPr fontAlgn="base"/>
            <a:r>
              <a:rPr lang="en-US" sz="3600" dirty="0">
                <a:effectLst/>
                <a:latin typeface="inherit"/>
              </a:rPr>
              <a:t>  → ⛅ </a:t>
            </a:r>
            <a:r>
              <a:rPr lang="en-US" sz="3600" dirty="0" err="1">
                <a:effectLst/>
                <a:latin typeface="inherit"/>
              </a:rPr>
              <a:t>rdatatable.bsky.social</a:t>
            </a:r>
            <a:endParaRPr lang="en-US" sz="3600" dirty="0">
              <a:effectLst/>
              <a:latin typeface="inherit"/>
            </a:endParaRPr>
          </a:p>
          <a:p>
            <a:pPr fontAlgn="base"/>
            <a:r>
              <a:rPr lang="en-US" sz="3600" dirty="0">
                <a:effectLst/>
                <a:latin typeface="inherit"/>
              </a:rPr>
              <a:t>  → 🐦 </a:t>
            </a:r>
            <a:r>
              <a:rPr lang="en-US" sz="3600" dirty="0" err="1">
                <a:effectLst/>
                <a:latin typeface="inherit"/>
              </a:rPr>
              <a:t>twitter.com</a:t>
            </a:r>
            <a:r>
              <a:rPr lang="en-US" sz="3600" dirty="0">
                <a:effectLst/>
                <a:latin typeface="inherit"/>
              </a:rPr>
              <a:t>/</a:t>
            </a:r>
            <a:r>
              <a:rPr lang="en-US" sz="3600" dirty="0" err="1">
                <a:effectLst/>
                <a:latin typeface="inherit"/>
              </a:rPr>
              <a:t>r_data_table</a:t>
            </a:r>
            <a:endParaRPr lang="en-US" sz="3600" dirty="0">
              <a:effectLst/>
              <a:latin typeface="inherit"/>
            </a:endParaRPr>
          </a:p>
          <a:p>
            <a:pPr fontAlgn="base"/>
            <a:r>
              <a:rPr lang="en-US" sz="3600" dirty="0">
                <a:effectLst/>
                <a:latin typeface="inherit"/>
              </a:rPr>
              <a:t>🔅 Regular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fresh content</a:t>
            </a:r>
            <a:r>
              <a:rPr lang="en-US" sz="3600" dirty="0">
                <a:effectLst/>
                <a:latin typeface="inherit"/>
              </a:rPr>
              <a:t> about </a:t>
            </a:r>
            <a:r>
              <a:rPr lang="en-US" sz="3600" dirty="0" err="1">
                <a:effectLst/>
                <a:latin typeface="inherit"/>
              </a:rPr>
              <a:t>data.table</a:t>
            </a:r>
            <a:endParaRPr lang="en-US" sz="3600" dirty="0">
              <a:effectLst/>
              <a:latin typeface="inherit"/>
            </a:endParaRPr>
          </a:p>
          <a:p>
            <a:pPr fontAlgn="base"/>
            <a:r>
              <a:rPr lang="en-US" sz="3600" dirty="0">
                <a:effectLst/>
                <a:latin typeface="inherit"/>
              </a:rPr>
              <a:t>  → </a:t>
            </a:r>
            <a:r>
              <a:rPr lang="en-US" sz="3600" u="none" strike="noStrike" dirty="0">
                <a:effectLst/>
                <a:latin typeface="inherit"/>
                <a:hlinkClick r:id="rId5"/>
              </a:rPr>
              <a:t>Blog: The Raft</a:t>
            </a:r>
            <a:endParaRPr lang="en-US" sz="3600" dirty="0">
              <a:effectLst/>
              <a:latin typeface="inherit"/>
            </a:endParaRPr>
          </a:p>
          <a:p>
            <a:pPr marL="304815" indent="-304815" defTabSz="585288">
              <a:buFont typeface="Arial"/>
              <a:buChar char="•"/>
            </a:pPr>
            <a:endParaRPr lang="en-US" sz="3600" dirty="0">
              <a:latin typeface="Garamond Premr Pro Med"/>
              <a:cs typeface="Garamond Premr Pro Med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533399" y="14411387"/>
            <a:ext cx="8896293" cy="7000813"/>
          </a:xfrm>
          <a:prstGeom prst="rect">
            <a:avLst/>
          </a:prstGeom>
          <a:solidFill>
            <a:schemeClr val="bg1"/>
          </a:solidFill>
          <a:ln w="38100">
            <a:solidFill>
              <a:srgbClr val="00539F"/>
            </a:solidFill>
            <a:miter lim="800000"/>
            <a:headEnd/>
            <a:tailEnd/>
          </a:ln>
        </p:spPr>
        <p:txBody>
          <a:bodyPr lIns="466134" tIns="466134" rIns="466134" bIns="466134"/>
          <a:lstStyle/>
          <a:p>
            <a:pPr fontAlgn="base"/>
            <a:r>
              <a:rPr lang="en-US" sz="3600" dirty="0">
                <a:effectLst/>
                <a:latin typeface="inherit"/>
              </a:rPr>
              <a:t>🔅 Continued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relevance</a:t>
            </a:r>
            <a:r>
              <a:rPr lang="en-US" sz="3600" dirty="0">
                <a:effectLst/>
                <a:latin typeface="inherit"/>
              </a:rPr>
              <a:t> of </a:t>
            </a:r>
            <a:r>
              <a:rPr lang="en-US" sz="3600" dirty="0" err="1">
                <a:effectLst/>
                <a:latin typeface="inherit"/>
              </a:rPr>
              <a:t>data.table</a:t>
            </a:r>
            <a:r>
              <a:rPr lang="en-US" sz="3600" dirty="0">
                <a:effectLst/>
                <a:latin typeface="inherit"/>
              </a:rPr>
              <a:t> to their work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	→ </a:t>
            </a:r>
            <a:r>
              <a:rPr lang="en-US" sz="3600" i="1" dirty="0">
                <a:effectLst/>
                <a:latin typeface="inherit"/>
              </a:rPr>
              <a:t>Coming Soon:</a:t>
            </a:r>
            <a:r>
              <a:rPr lang="en-US" sz="3600" dirty="0">
                <a:effectLst/>
                <a:latin typeface="inherit"/>
              </a:rPr>
              <a:t> 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Seal of Approval</a:t>
            </a:r>
            <a:endParaRPr lang="en-US" sz="3600" dirty="0">
              <a:effectLst/>
              <a:latin typeface="inherit"/>
            </a:endParaRPr>
          </a:p>
          <a:p>
            <a:pPr fontAlgn="base"/>
            <a:r>
              <a:rPr lang="en-US" sz="3600" dirty="0">
                <a:effectLst/>
                <a:latin typeface="inherit"/>
              </a:rPr>
              <a:t>🔅 Existence of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resources</a:t>
            </a:r>
            <a:r>
              <a:rPr lang="en-US" sz="3600" dirty="0">
                <a:effectLst/>
                <a:latin typeface="inherit"/>
              </a:rPr>
              <a:t> and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references</a:t>
            </a:r>
            <a:endParaRPr lang="en-US" sz="3600" dirty="0">
              <a:effectLst/>
              <a:latin typeface="inherit"/>
            </a:endParaRPr>
          </a:p>
          <a:p>
            <a:pPr fontAlgn="base"/>
            <a:r>
              <a:rPr lang="en-US" sz="3600" dirty="0">
                <a:effectLst/>
                <a:latin typeface="inherit"/>
              </a:rPr>
              <a:t>  → </a:t>
            </a:r>
            <a:r>
              <a:rPr lang="en-US" sz="3600" i="1" dirty="0">
                <a:effectLst/>
                <a:latin typeface="inherit"/>
              </a:rPr>
              <a:t>Coming Soon:</a:t>
            </a:r>
            <a:r>
              <a:rPr lang="en-US" sz="3600" dirty="0">
                <a:effectLst/>
                <a:latin typeface="inherit"/>
              </a:rPr>
              <a:t> Online class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  → </a:t>
            </a:r>
            <a:r>
              <a:rPr lang="en-US" sz="3600" i="1" dirty="0">
                <a:effectLst/>
                <a:latin typeface="inherit"/>
              </a:rPr>
              <a:t>Coming Later:</a:t>
            </a:r>
            <a:r>
              <a:rPr lang="en-US" sz="3600" dirty="0">
                <a:effectLst/>
                <a:latin typeface="inherit"/>
              </a:rPr>
              <a:t> A </a:t>
            </a:r>
            <a:r>
              <a:rPr lang="en-US" sz="3600" dirty="0" err="1">
                <a:effectLst/>
                <a:latin typeface="inherit"/>
              </a:rPr>
              <a:t>data.table</a:t>
            </a:r>
            <a:r>
              <a:rPr lang="en-US" sz="3600" dirty="0">
                <a:effectLst/>
                <a:latin typeface="inherit"/>
              </a:rPr>
              <a:t> textbook.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🔅 Creation of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personal connections</a:t>
            </a:r>
            <a:r>
              <a:rPr lang="en-US" sz="3600" dirty="0">
                <a:effectLst/>
                <a:latin typeface="inherit"/>
              </a:rPr>
              <a:t> and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friendships</a:t>
            </a:r>
            <a:r>
              <a:rPr lang="en-US" sz="3600" dirty="0">
                <a:effectLst/>
                <a:latin typeface="inherit"/>
              </a:rPr>
              <a:t> and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fun traditions</a:t>
            </a:r>
            <a:r>
              <a:rPr lang="en-US" sz="3600" dirty="0">
                <a:effectLst/>
                <a:latin typeface="inherit"/>
              </a:rPr>
              <a:t> in the community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  → </a:t>
            </a:r>
            <a:r>
              <a:rPr lang="en-US" sz="3600" u="none" strike="noStrike" dirty="0">
                <a:effectLst/>
                <a:latin typeface="inherit"/>
                <a:hlinkClick r:id="rId6"/>
              </a:rPr>
              <a:t>Travel grant for contributors</a:t>
            </a:r>
            <a:endParaRPr lang="en-US" sz="3600" dirty="0">
              <a:effectLst/>
              <a:latin typeface="inherit"/>
            </a:endParaRPr>
          </a:p>
          <a:p>
            <a:pPr fontAlgn="base"/>
            <a:r>
              <a:rPr lang="en-US" sz="3600" dirty="0">
                <a:effectLst/>
                <a:latin typeface="inherit"/>
              </a:rPr>
              <a:t>  → Talks, meetups, and giveaways!</a:t>
            </a:r>
            <a:endParaRPr lang="en-US" sz="2000" dirty="0">
              <a:latin typeface="Garamond Premr Pro Med"/>
              <a:cs typeface="Garamond Premr Pro Med"/>
            </a:endParaRP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1527676" y="8518863"/>
            <a:ext cx="6276279" cy="676545"/>
          </a:xfrm>
          <a:prstGeom prst="rect">
            <a:avLst/>
          </a:prstGeom>
          <a:solidFill>
            <a:srgbClr val="00539F"/>
          </a:solidFill>
          <a:ln w="38100">
            <a:solidFill>
              <a:srgbClr val="00539F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60405" tIns="30201" rIns="60405" bIns="30201">
            <a:spAutoFit/>
          </a:bodyPr>
          <a:lstStyle/>
          <a:p>
            <a:pPr algn="ctr" defTabSz="600105" eaLnBrk="0" hangingPunct="0">
              <a:defRPr/>
            </a:pPr>
            <a:r>
              <a:rPr lang="en-US" sz="4000" dirty="0">
                <a:solidFill>
                  <a:schemeClr val="bg1"/>
                </a:solidFill>
                <a:latin typeface="Myriad Pro Semibold"/>
                <a:cs typeface="Myriad Pro Semibold"/>
              </a:rPr>
              <a:t>Community Evolution</a:t>
            </a:r>
          </a:p>
        </p:txBody>
      </p:sp>
      <p:sp>
        <p:nvSpPr>
          <p:cNvPr id="58" name="Text Box 19"/>
          <p:cNvSpPr txBox="1">
            <a:spLocks noChangeArrowheads="1"/>
          </p:cNvSpPr>
          <p:nvPr/>
        </p:nvSpPr>
        <p:spPr bwMode="auto">
          <a:xfrm>
            <a:off x="968015" y="939644"/>
            <a:ext cx="7401689" cy="984322"/>
          </a:xfrm>
          <a:prstGeom prst="rect">
            <a:avLst/>
          </a:prstGeom>
          <a:solidFill>
            <a:srgbClr val="00539F"/>
          </a:solidFill>
          <a:ln w="38100">
            <a:solidFill>
              <a:srgbClr val="00539F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60405" tIns="30201" rIns="60405" bIns="30201">
            <a:spAutoFit/>
          </a:bodyPr>
          <a:lstStyle/>
          <a:p>
            <a:pPr algn="ctr" defTabSz="600105" eaLnBrk="0" hangingPunct="0">
              <a:defRPr/>
            </a:pPr>
            <a:r>
              <a:rPr lang="en-US" sz="6000" dirty="0">
                <a:solidFill>
                  <a:schemeClr val="bg1"/>
                </a:solidFill>
                <a:latin typeface="Britannic Bold" panose="020B0903060703020204" pitchFamily="34" charset="77"/>
                <a:cs typeface="Myriad Pro Semibold"/>
              </a:rPr>
              <a:t>The User Community</a:t>
            </a:r>
          </a:p>
        </p:txBody>
      </p: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1527675" y="13985974"/>
            <a:ext cx="6276279" cy="676545"/>
          </a:xfrm>
          <a:prstGeom prst="rect">
            <a:avLst/>
          </a:prstGeom>
          <a:solidFill>
            <a:srgbClr val="00539F"/>
          </a:solidFill>
          <a:ln w="38100">
            <a:solidFill>
              <a:srgbClr val="00539F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60405" tIns="30201" rIns="60405" bIns="30201">
            <a:spAutoFit/>
          </a:bodyPr>
          <a:lstStyle/>
          <a:p>
            <a:pPr algn="ctr" defTabSz="600105" eaLnBrk="0" hangingPunct="0">
              <a:defRPr/>
            </a:pPr>
            <a:r>
              <a:rPr lang="en-US" sz="4000" dirty="0">
                <a:solidFill>
                  <a:schemeClr val="bg1"/>
                </a:solidFill>
                <a:latin typeface="Myriad Pro Semibold"/>
                <a:cs typeface="Myriad Pro Light"/>
              </a:rPr>
              <a:t>Enduring Connections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24151451" y="1011236"/>
            <a:ext cx="7788047" cy="984322"/>
          </a:xfrm>
          <a:prstGeom prst="rect">
            <a:avLst/>
          </a:prstGeom>
          <a:solidFill>
            <a:srgbClr val="00539F"/>
          </a:solidFill>
          <a:ln w="38100">
            <a:solidFill>
              <a:srgbClr val="00539F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60405" tIns="30201" rIns="60405" bIns="30201">
            <a:spAutoFit/>
          </a:bodyPr>
          <a:lstStyle/>
          <a:p>
            <a:pPr algn="ctr" defTabSz="600105" eaLnBrk="0" hangingPunct="0">
              <a:defRPr/>
            </a:pPr>
            <a:r>
              <a:rPr lang="en-US" sz="6000" dirty="0">
                <a:solidFill>
                  <a:schemeClr val="bg1"/>
                </a:solidFill>
                <a:latin typeface="Britannic Bold" panose="020B0903060703020204" pitchFamily="34" charset="77"/>
                <a:cs typeface="Myriad Pro Semibold"/>
              </a:rPr>
              <a:t>The Developer Team</a:t>
            </a:r>
          </a:p>
        </p:txBody>
      </p:sp>
      <p:sp>
        <p:nvSpPr>
          <p:cNvPr id="22" name="Graphic 7">
            <a:extLst>
              <a:ext uri="{FF2B5EF4-FFF2-40B4-BE49-F238E27FC236}">
                <a16:creationId xmlns:a16="http://schemas.microsoft.com/office/drawing/2014/main" id="{9914F9AF-0FB9-4924-8DCA-B46EEB713FE9}"/>
              </a:ext>
            </a:extLst>
          </p:cNvPr>
          <p:cNvSpPr/>
          <p:nvPr/>
        </p:nvSpPr>
        <p:spPr>
          <a:xfrm>
            <a:off x="16151994" y="18893802"/>
            <a:ext cx="840606" cy="1454022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00539F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5520EB-0F65-403D-A973-B17B2A4C2E9D}"/>
              </a:ext>
            </a:extLst>
          </p:cNvPr>
          <p:cNvSpPr txBox="1"/>
          <p:nvPr/>
        </p:nvSpPr>
        <p:spPr>
          <a:xfrm>
            <a:off x="17413333" y="18835983"/>
            <a:ext cx="43833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539F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Linktree</a:t>
            </a:r>
            <a:r>
              <a:rPr lang="en-US" sz="3200" dirty="0">
                <a:solidFill>
                  <a:srgbClr val="00539F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 for project work and websites:</a:t>
            </a:r>
          </a:p>
          <a:p>
            <a:r>
              <a:rPr lang="en-US" sz="3600" u="sng" dirty="0" err="1">
                <a:solidFill>
                  <a:srgbClr val="00539F"/>
                </a:solidFill>
                <a:latin typeface="Lato" panose="020F0502020204030203" pitchFamily="34" charset="0"/>
                <a:cs typeface="Arial" panose="020B0604020202020204" pitchFamily="34" charset="0"/>
              </a:rPr>
              <a:t>linktr.ee</a:t>
            </a:r>
            <a:r>
              <a:rPr lang="en-US" sz="3600" u="sng" dirty="0">
                <a:solidFill>
                  <a:srgbClr val="00539F"/>
                </a:solidFill>
                <a:latin typeface="Lato" panose="020F0502020204030203" pitchFamily="34" charset="0"/>
                <a:cs typeface="Arial" panose="020B0604020202020204" pitchFamily="34" charset="0"/>
              </a:rPr>
              <a:t>/</a:t>
            </a:r>
            <a:r>
              <a:rPr lang="en-US" sz="3600" u="sng" dirty="0" err="1">
                <a:solidFill>
                  <a:srgbClr val="00539F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rdatatable</a:t>
            </a:r>
            <a:endParaRPr lang="en-US" sz="3600" u="sng" dirty="0">
              <a:solidFill>
                <a:srgbClr val="00539F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B70FBA-A2DF-453C-9792-CA6E8DB0D343}"/>
              </a:ext>
            </a:extLst>
          </p:cNvPr>
          <p:cNvCxnSpPr>
            <a:cxnSpLocks/>
          </p:cNvCxnSpPr>
          <p:nvPr/>
        </p:nvCxnSpPr>
        <p:spPr>
          <a:xfrm flipH="1">
            <a:off x="14650871" y="19679997"/>
            <a:ext cx="1046329" cy="0"/>
          </a:xfrm>
          <a:prstGeom prst="straightConnector1">
            <a:avLst/>
          </a:prstGeom>
          <a:ln w="38100">
            <a:solidFill>
              <a:srgbClr val="00539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8A9027-81D5-3913-6B48-41201B6FE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470" y="8532273"/>
            <a:ext cx="2603246" cy="2603246"/>
          </a:xfrm>
          <a:prstGeom prst="rect">
            <a:avLst/>
          </a:prstGeom>
        </p:spPr>
      </p:pic>
      <p:sp>
        <p:nvSpPr>
          <p:cNvPr id="4" name="Text Box 17">
            <a:extLst>
              <a:ext uri="{FF2B5EF4-FFF2-40B4-BE49-F238E27FC236}">
                <a16:creationId xmlns:a16="http://schemas.microsoft.com/office/drawing/2014/main" id="{0A196470-A19E-DF11-5345-C76B6D6F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676" y="2576915"/>
            <a:ext cx="6276279" cy="738100"/>
          </a:xfrm>
          <a:prstGeom prst="rect">
            <a:avLst/>
          </a:prstGeom>
          <a:solidFill>
            <a:srgbClr val="00539F"/>
          </a:solidFill>
          <a:ln w="38100">
            <a:solidFill>
              <a:srgbClr val="00539F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60405" tIns="30201" rIns="60405" bIns="30201">
            <a:spAutoFit/>
          </a:bodyPr>
          <a:lstStyle/>
          <a:p>
            <a:pPr algn="ctr" defTabSz="600105" eaLnBrk="0" hangingPunct="0">
              <a:defRPr/>
            </a:pPr>
            <a:r>
              <a:rPr lang="en-US" sz="4400" dirty="0">
                <a:solidFill>
                  <a:schemeClr val="bg1"/>
                </a:solidFill>
                <a:latin typeface="Myriad Pro Semibold"/>
                <a:cs typeface="Myriad Pro Semibold"/>
              </a:rPr>
              <a:t>Online Engagement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C74D5-DF27-A5D2-0F26-A64008EC1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872" y="6400800"/>
            <a:ext cx="2603246" cy="2603246"/>
          </a:xfrm>
          <a:prstGeom prst="rect">
            <a:avLst/>
          </a:prstGeom>
        </p:spPr>
      </p:pic>
      <p:sp>
        <p:nvSpPr>
          <p:cNvPr id="9" name="Text Box 16">
            <a:extLst>
              <a:ext uri="{FF2B5EF4-FFF2-40B4-BE49-F238E27FC236}">
                <a16:creationId xmlns:a16="http://schemas.microsoft.com/office/drawing/2014/main" id="{67F080EF-889A-B307-208B-6C1161D0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9346" y="11940139"/>
            <a:ext cx="9004912" cy="4480522"/>
          </a:xfrm>
          <a:prstGeom prst="rect">
            <a:avLst/>
          </a:prstGeom>
          <a:solidFill>
            <a:schemeClr val="bg1"/>
          </a:solidFill>
          <a:ln w="38100">
            <a:solidFill>
              <a:srgbClr val="00539F"/>
            </a:solidFill>
            <a:miter lim="800000"/>
            <a:headEnd/>
            <a:tailEnd/>
          </a:ln>
        </p:spPr>
        <p:txBody>
          <a:bodyPr lIns="466134" tIns="466134" rIns="466134" bIns="466134"/>
          <a:lstStyle/>
          <a:p>
            <a:pPr marL="304815" indent="-304815" defTabSz="585288"/>
            <a:endParaRPr lang="en-US" sz="2000" dirty="0"/>
          </a:p>
          <a:p>
            <a:pPr fontAlgn="base"/>
            <a:r>
              <a:rPr lang="en-US" sz="3600" dirty="0">
                <a:effectLst/>
                <a:latin typeface="inherit"/>
              </a:rPr>
              <a:t>🔅 A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governance structure</a:t>
            </a:r>
            <a:r>
              <a:rPr lang="en-US" sz="3600" dirty="0">
                <a:effectLst/>
                <a:latin typeface="inherit"/>
              </a:rPr>
              <a:t> outlining responsibilities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  → </a:t>
            </a:r>
            <a:r>
              <a:rPr lang="en-US" sz="3600" u="none" strike="noStrike" dirty="0">
                <a:effectLst/>
                <a:latin typeface="inherit"/>
                <a:hlinkClick r:id="rId8"/>
              </a:rPr>
              <a:t>A new governance document</a:t>
            </a:r>
            <a:endParaRPr lang="en-US" sz="3600" dirty="0">
              <a:effectLst/>
              <a:latin typeface="inherit"/>
            </a:endParaRPr>
          </a:p>
          <a:p>
            <a:pPr fontAlgn="base"/>
            <a:r>
              <a:rPr lang="en-US" sz="3600" dirty="0">
                <a:effectLst/>
                <a:latin typeface="inherit"/>
              </a:rPr>
              <a:t>🔅 Ability to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test new code</a:t>
            </a:r>
            <a:r>
              <a:rPr lang="en-US" sz="3600" dirty="0">
                <a:effectLst/>
                <a:latin typeface="inherit"/>
              </a:rPr>
              <a:t> without breaking the package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  → </a:t>
            </a:r>
            <a:r>
              <a:rPr lang="en-US" sz="3600" u="none" strike="noStrike" dirty="0">
                <a:effectLst/>
                <a:latin typeface="inherit"/>
                <a:hlinkClick r:id="rId9"/>
              </a:rPr>
              <a:t>A new testing infrastructure</a:t>
            </a:r>
            <a:endParaRPr lang="en-US" sz="3600" dirty="0">
              <a:effectLst/>
              <a:latin typeface="inherit"/>
            </a:endParaRPr>
          </a:p>
          <a:p>
            <a:pPr marL="304815" indent="-304815" defTabSz="585288">
              <a:buFont typeface="Arial"/>
              <a:buChar char="•"/>
            </a:pPr>
            <a:endParaRPr lang="en-US" sz="3600" dirty="0">
              <a:latin typeface="Garamond Premr Pro Med"/>
              <a:cs typeface="Garamond Premr Pro Med"/>
            </a:endParaRP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77AB63AA-195D-AA16-C226-4577132E1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8696" y="11601866"/>
            <a:ext cx="6276279" cy="676545"/>
          </a:xfrm>
          <a:prstGeom prst="rect">
            <a:avLst/>
          </a:prstGeom>
          <a:solidFill>
            <a:srgbClr val="00539F"/>
          </a:solidFill>
          <a:ln w="38100">
            <a:solidFill>
              <a:srgbClr val="00539F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60405" tIns="30201" rIns="60405" bIns="30201">
            <a:spAutoFit/>
          </a:bodyPr>
          <a:lstStyle/>
          <a:p>
            <a:pPr algn="ctr" defTabSz="600105" eaLnBrk="0" hangingPunct="0">
              <a:defRPr/>
            </a:pPr>
            <a:r>
              <a:rPr lang="en-US" sz="4000" dirty="0">
                <a:solidFill>
                  <a:schemeClr val="bg1"/>
                </a:solidFill>
                <a:latin typeface="Myriad Pro Semibold"/>
                <a:cs typeface="Myriad Pro Semibold"/>
              </a:rPr>
              <a:t>Guidelines for Engagement</a:t>
            </a: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28D2E1C6-9086-EAA6-AB83-9F61B912D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9346" y="17316083"/>
            <a:ext cx="9004912" cy="4015310"/>
          </a:xfrm>
          <a:prstGeom prst="rect">
            <a:avLst/>
          </a:prstGeom>
          <a:solidFill>
            <a:schemeClr val="bg1"/>
          </a:solidFill>
          <a:ln w="38100">
            <a:solidFill>
              <a:srgbClr val="00539F"/>
            </a:solidFill>
            <a:miter lim="800000"/>
            <a:headEnd/>
            <a:tailEnd/>
          </a:ln>
        </p:spPr>
        <p:txBody>
          <a:bodyPr lIns="466134" tIns="466134" rIns="466134" bIns="466134"/>
          <a:lstStyle/>
          <a:p>
            <a:pPr fontAlgn="base"/>
            <a:r>
              <a:rPr lang="en-US" sz="3600" dirty="0">
                <a:effectLst/>
                <a:latin typeface="inherit"/>
              </a:rPr>
              <a:t>🔅 A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welcoming atmosphere</a:t>
            </a:r>
            <a:r>
              <a:rPr lang="en-US" sz="3600" dirty="0">
                <a:effectLst/>
                <a:latin typeface="inherit"/>
              </a:rPr>
              <a:t> for new contributors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🔅 Developer-side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education</a:t>
            </a:r>
            <a:r>
              <a:rPr lang="en-US" sz="3600" dirty="0">
                <a:effectLst/>
                <a:latin typeface="inherit"/>
              </a:rPr>
              <a:t> and </a:t>
            </a:r>
          </a:p>
          <a:p>
            <a:pPr fontAlgn="base"/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documentation</a:t>
            </a:r>
            <a:r>
              <a:rPr lang="en-US" sz="3600" dirty="0">
                <a:effectLst/>
                <a:latin typeface="inherit"/>
              </a:rPr>
              <a:t>.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🔅 User engagement for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feature requests</a:t>
            </a:r>
            <a:r>
              <a:rPr lang="en-US" sz="3600" dirty="0">
                <a:effectLst/>
                <a:latin typeface="inherit"/>
              </a:rPr>
              <a:t> and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bug reports</a:t>
            </a:r>
            <a:endParaRPr lang="en-US" sz="3600" dirty="0">
              <a:effectLst/>
              <a:latin typeface="inherit"/>
            </a:endParaRP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3B4FE503-7358-6F5B-A91C-220461384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6399" y="16882984"/>
            <a:ext cx="6276279" cy="676545"/>
          </a:xfrm>
          <a:prstGeom prst="rect">
            <a:avLst/>
          </a:prstGeom>
          <a:solidFill>
            <a:srgbClr val="00539F"/>
          </a:solidFill>
          <a:ln w="38100">
            <a:solidFill>
              <a:srgbClr val="00539F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60405" tIns="30201" rIns="60405" bIns="30201">
            <a:spAutoFit/>
          </a:bodyPr>
          <a:lstStyle/>
          <a:p>
            <a:pPr algn="ctr" defTabSz="600105" eaLnBrk="0" hangingPunct="0">
              <a:defRPr/>
            </a:pPr>
            <a:r>
              <a:rPr lang="en-US" sz="4000" dirty="0">
                <a:solidFill>
                  <a:schemeClr val="bg1"/>
                </a:solidFill>
                <a:latin typeface="Myriad Pro Semibold"/>
                <a:cs typeface="Myriad Pro Semibold"/>
              </a:rPr>
              <a:t>Pathways of Evolution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922D937D-DB64-0729-5C5C-811816221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7200" y="2941834"/>
            <a:ext cx="9004912" cy="8030966"/>
          </a:xfrm>
          <a:prstGeom prst="rect">
            <a:avLst/>
          </a:prstGeom>
          <a:solidFill>
            <a:schemeClr val="bg1"/>
          </a:solidFill>
          <a:ln w="38100">
            <a:solidFill>
              <a:srgbClr val="00539F"/>
            </a:solidFill>
            <a:miter lim="800000"/>
            <a:headEnd/>
            <a:tailEnd/>
          </a:ln>
        </p:spPr>
        <p:txBody>
          <a:bodyPr lIns="466134" tIns="466134" rIns="466134" bIns="466134"/>
          <a:lstStyle/>
          <a:p>
            <a:pPr fontAlgn="base"/>
            <a:r>
              <a:rPr lang="en-US" sz="3600" dirty="0">
                <a:effectLst/>
                <a:latin typeface="inherit"/>
              </a:rPr>
              <a:t>🔅 Support them with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appreciation</a:t>
            </a:r>
            <a:r>
              <a:rPr lang="en-US" sz="3600" dirty="0">
                <a:effectLst/>
                <a:latin typeface="inherit"/>
              </a:rPr>
              <a:t>.</a:t>
            </a:r>
          </a:p>
          <a:p>
            <a:r>
              <a:rPr lang="en-US" sz="3600" dirty="0">
                <a:effectLst/>
                <a:latin typeface="inherit"/>
              </a:rPr>
              <a:t>	→ </a:t>
            </a:r>
            <a:r>
              <a:rPr lang="en-US" sz="3600" i="1" dirty="0">
                <a:effectLst/>
                <a:latin typeface="inherit"/>
              </a:rPr>
              <a:t>Reach out, say thank you!  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🔅 Support them with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professional recognition</a:t>
            </a:r>
            <a:endParaRPr lang="en-US" sz="3600" dirty="0">
              <a:effectLst/>
              <a:latin typeface="inherit"/>
            </a:endParaRPr>
          </a:p>
          <a:p>
            <a:pPr fontAlgn="base"/>
            <a:r>
              <a:rPr lang="en-US" sz="3600" dirty="0">
                <a:effectLst/>
                <a:latin typeface="inherit"/>
              </a:rPr>
              <a:t>  	→ </a:t>
            </a:r>
            <a:r>
              <a:rPr lang="en-US" sz="3600" i="1" dirty="0">
                <a:effectLst/>
                <a:latin typeface="inherit"/>
              </a:rPr>
              <a:t>Cite your packages </a:t>
            </a:r>
          </a:p>
          <a:p>
            <a:pPr fontAlgn="base"/>
            <a:r>
              <a:rPr lang="en-US" sz="3600" dirty="0">
                <a:latin typeface="inherit"/>
              </a:rPr>
              <a:t>	</a:t>
            </a:r>
            <a:r>
              <a:rPr lang="en-US" sz="3600" dirty="0">
                <a:effectLst/>
                <a:latin typeface="inherit"/>
              </a:rPr>
              <a:t>→ </a:t>
            </a:r>
            <a:r>
              <a:rPr lang="en-US" sz="3600" i="1" dirty="0">
                <a:effectLst/>
                <a:latin typeface="inherit"/>
              </a:rPr>
              <a:t>Vote for awards and promotions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🔅 Support them with </a:t>
            </a:r>
            <a:r>
              <a:rPr lang="en-US" sz="3600" b="1" dirty="0">
                <a:solidFill>
                  <a:srgbClr val="85394D"/>
                </a:solidFill>
                <a:effectLst/>
                <a:latin typeface="inherit"/>
              </a:rPr>
              <a:t>money</a:t>
            </a:r>
            <a:endParaRPr lang="en-US" sz="3600" dirty="0">
              <a:effectLst/>
              <a:latin typeface="inherit"/>
            </a:endParaRPr>
          </a:p>
          <a:p>
            <a:pPr fontAlgn="base"/>
            <a:r>
              <a:rPr lang="en-US" sz="3600" dirty="0">
                <a:effectLst/>
                <a:latin typeface="inherit"/>
              </a:rPr>
              <a:t>  → </a:t>
            </a:r>
            <a:r>
              <a:rPr lang="en-US" sz="3600" dirty="0" err="1">
                <a:effectLst/>
                <a:latin typeface="inherit"/>
              </a:rPr>
              <a:t>Github</a:t>
            </a:r>
            <a:r>
              <a:rPr lang="en-US" sz="3600" dirty="0">
                <a:effectLst/>
                <a:latin typeface="inherit"/>
              </a:rPr>
              <a:t>, Patreon, or donations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  → Open-source meta groups: </a:t>
            </a:r>
          </a:p>
          <a:p>
            <a:pPr fontAlgn="base"/>
            <a:r>
              <a:rPr lang="en-US" sz="3600" u="none" strike="noStrike" dirty="0">
                <a:effectLst/>
                <a:latin typeface="inherit"/>
                <a:hlinkClick r:id="rId10"/>
              </a:rPr>
              <a:t>ROpenSci</a:t>
            </a:r>
            <a:r>
              <a:rPr lang="en-US" sz="3600" dirty="0">
                <a:effectLst/>
                <a:latin typeface="inherit"/>
              </a:rPr>
              <a:t>, </a:t>
            </a:r>
            <a:r>
              <a:rPr lang="en-US" sz="3600" u="none" strike="noStrike" dirty="0">
                <a:effectLst/>
                <a:latin typeface="inherit"/>
                <a:hlinkClick r:id="rId11"/>
              </a:rPr>
              <a:t>The Linux Foundation</a:t>
            </a:r>
            <a:r>
              <a:rPr lang="en-US" sz="3600" dirty="0">
                <a:effectLst/>
                <a:latin typeface="inherit"/>
              </a:rPr>
              <a:t>, </a:t>
            </a:r>
            <a:r>
              <a:rPr lang="en-US" sz="3600" u="none" strike="noStrike" dirty="0">
                <a:effectLst/>
                <a:latin typeface="inherit"/>
                <a:hlinkClick r:id="rId12"/>
              </a:rPr>
              <a:t>The R Foundation</a:t>
            </a:r>
            <a:r>
              <a:rPr lang="en-US" sz="3600" dirty="0">
                <a:effectLst/>
                <a:latin typeface="inherit"/>
              </a:rPr>
              <a:t>, </a:t>
            </a:r>
            <a:r>
              <a:rPr lang="en-US" sz="3600" u="none" strike="noStrike" dirty="0">
                <a:effectLst/>
                <a:latin typeface="inherit"/>
                <a:hlinkClick r:id="rId13"/>
              </a:rPr>
              <a:t>NumFocus</a:t>
            </a:r>
            <a:r>
              <a:rPr lang="en-US" sz="3600" dirty="0">
                <a:effectLst/>
                <a:latin typeface="inherit"/>
              </a:rPr>
              <a:t>, etc.</a:t>
            </a:r>
          </a:p>
          <a:p>
            <a:pPr fontAlgn="base"/>
            <a:r>
              <a:rPr lang="en-US" sz="3600" dirty="0">
                <a:effectLst/>
                <a:latin typeface="inherit"/>
              </a:rPr>
              <a:t>  → Future idea: Fundraising drives for specific features.</a:t>
            </a:r>
          </a:p>
          <a:p>
            <a:pPr defTabSz="585288"/>
            <a:endParaRPr lang="en-US" sz="3600" dirty="0">
              <a:latin typeface="Garamond Premr Pro Med"/>
              <a:cs typeface="Garamond Premr Pro Med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2C5F7C85-3269-E3DD-685E-E29BAEEE3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3662" y="2540282"/>
            <a:ext cx="6276279" cy="676545"/>
          </a:xfrm>
          <a:prstGeom prst="rect">
            <a:avLst/>
          </a:prstGeom>
          <a:solidFill>
            <a:srgbClr val="00539F"/>
          </a:solidFill>
          <a:ln w="38100">
            <a:solidFill>
              <a:srgbClr val="00539F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60405" tIns="30201" rIns="60405" bIns="30201">
            <a:spAutoFit/>
          </a:bodyPr>
          <a:lstStyle/>
          <a:p>
            <a:pPr algn="ctr" defTabSz="600105" eaLnBrk="0" hangingPunct="0">
              <a:defRPr/>
            </a:pPr>
            <a:r>
              <a:rPr lang="en-US" sz="4000" dirty="0">
                <a:solidFill>
                  <a:schemeClr val="bg1"/>
                </a:solidFill>
                <a:latin typeface="Myriad Pro Semibold"/>
                <a:cs typeface="Myriad Pro Semibold"/>
              </a:rPr>
              <a:t>Enduring Support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E5D4BD-5E0D-9FA1-1A2B-F5773CE0BDE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32946" y="18157118"/>
            <a:ext cx="2603247" cy="260324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4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UD1">
      <a:dk1>
        <a:srgbClr val="003C71"/>
      </a:dk1>
      <a:lt1>
        <a:srgbClr val="FFFFFF"/>
      </a:lt1>
      <a:dk2>
        <a:srgbClr val="003C71"/>
      </a:dk2>
      <a:lt2>
        <a:srgbClr val="818181"/>
      </a:lt2>
      <a:accent1>
        <a:srgbClr val="EEE8C5"/>
      </a:accent1>
      <a:accent2>
        <a:srgbClr val="00539F"/>
      </a:accent2>
      <a:accent3>
        <a:srgbClr val="FFD200"/>
      </a:accent3>
      <a:accent4>
        <a:srgbClr val="002663"/>
      </a:accent4>
      <a:accent5>
        <a:srgbClr val="AAE2CA"/>
      </a:accent5>
      <a:accent6>
        <a:srgbClr val="2C2CB6"/>
      </a:accent6>
      <a:hlink>
        <a:srgbClr val="00A0DF"/>
      </a:hlink>
      <a:folHlink>
        <a:srgbClr val="BDBDBD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solidFill>
          <a:schemeClr val="bg1"/>
        </a:solidFill>
        <a:ln w="38100">
          <a:solidFill>
            <a:srgbClr val="000000"/>
          </a:solidFill>
          <a:miter lim="800000"/>
          <a:headEnd/>
          <a:tailEnd/>
        </a:ln>
      </a:spPr>
      <a:bodyPr lIns="699201" tIns="699201" rIns="699201" bIns="699201"/>
      <a:lstStyle>
        <a:defPPr algn="just" eaLnBrk="1" hangingPunct="1">
          <a:buFontTx/>
          <a:buChar char="•"/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10131</TotalTime>
  <Words>391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BIG CASLON MEDIUM</vt:lpstr>
      <vt:lpstr>BIG CASLON MEDIUM</vt:lpstr>
      <vt:lpstr>Britannic Bold</vt:lpstr>
      <vt:lpstr>Calibri</vt:lpstr>
      <vt:lpstr>Garamond Premr Pro Med</vt:lpstr>
      <vt:lpstr>inherit</vt:lpstr>
      <vt:lpstr>Lato</vt:lpstr>
      <vt:lpstr>Lato Black</vt:lpstr>
      <vt:lpstr>Myriad Pro Light</vt:lpstr>
      <vt:lpstr>Myriad Pro Semibold</vt:lpstr>
      <vt:lpstr>Times New Roman</vt:lpstr>
      <vt:lpstr>Default Design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Struzinski</dc:creator>
  <cp:lastModifiedBy>Kelly N. Bodwin</cp:lastModifiedBy>
  <cp:revision>209</cp:revision>
  <cp:lastPrinted>2024-06-05T18:39:00Z</cp:lastPrinted>
  <dcterms:created xsi:type="dcterms:W3CDTF">2001-03-07T08:28:47Z</dcterms:created>
  <dcterms:modified xsi:type="dcterms:W3CDTF">2024-06-06T16:53:28Z</dcterms:modified>
</cp:coreProperties>
</file>