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4" r:id="rId2"/>
  </p:sldIdLst>
  <p:sldSz cx="42062400" cy="30175200"/>
  <p:notesSz cx="9144000" cy="14605000"/>
  <p:custDataLst>
    <p:tags r:id="rId5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163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29912" algn="l" rtl="0" fontAlgn="base">
      <a:spcBef>
        <a:spcPct val="0"/>
      </a:spcBef>
      <a:spcAft>
        <a:spcPct val="0"/>
      </a:spcAft>
      <a:defRPr sz="2163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859824" algn="l" rtl="0" fontAlgn="base">
      <a:spcBef>
        <a:spcPct val="0"/>
      </a:spcBef>
      <a:spcAft>
        <a:spcPct val="0"/>
      </a:spcAft>
      <a:defRPr sz="2163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289737" algn="l" rtl="0" fontAlgn="base">
      <a:spcBef>
        <a:spcPct val="0"/>
      </a:spcBef>
      <a:spcAft>
        <a:spcPct val="0"/>
      </a:spcAft>
      <a:defRPr sz="2163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719649" algn="l" rtl="0" fontAlgn="base">
      <a:spcBef>
        <a:spcPct val="0"/>
      </a:spcBef>
      <a:spcAft>
        <a:spcPct val="0"/>
      </a:spcAft>
      <a:defRPr sz="2163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149561" algn="l" defTabSz="859824" rtl="0" eaLnBrk="1" latinLnBrk="0" hangingPunct="1">
      <a:defRPr sz="2163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579474" algn="l" defTabSz="859824" rtl="0" eaLnBrk="1" latinLnBrk="0" hangingPunct="1">
      <a:defRPr sz="2163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009387" algn="l" defTabSz="859824" rtl="0" eaLnBrk="1" latinLnBrk="0" hangingPunct="1">
      <a:defRPr sz="2163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439299" algn="l" defTabSz="859824" rtl="0" eaLnBrk="1" latinLnBrk="0" hangingPunct="1">
      <a:defRPr sz="2163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04" userDrawn="1">
          <p15:clr>
            <a:srgbClr val="A4A3A4"/>
          </p15:clr>
        </p15:guide>
        <p15:guide id="2" pos="132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8002E"/>
    <a:srgbClr val="226ABE"/>
    <a:srgbClr val="678D41"/>
    <a:srgbClr val="F0F4E1"/>
    <a:srgbClr val="00539F"/>
    <a:srgbClr val="FFD200"/>
    <a:srgbClr val="EEE8C5"/>
    <a:srgbClr val="B7A66D"/>
    <a:srgbClr val="9A0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7466" autoAdjust="0"/>
    <p:restoredTop sz="96327" autoAdjust="0"/>
  </p:normalViewPr>
  <p:slideViewPr>
    <p:cSldViewPr>
      <p:cViewPr>
        <p:scale>
          <a:sx n="25" d="100"/>
          <a:sy n="25" d="100"/>
        </p:scale>
        <p:origin x="1512" y="480"/>
      </p:cViewPr>
      <p:guideLst>
        <p:guide orient="horz" pos="9504"/>
        <p:guide pos="13248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3188" y="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t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3874750"/>
            <a:ext cx="39608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defTabSz="1356848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3188" y="13874750"/>
            <a:ext cx="3960812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5678" tIns="67837" rIns="135678" bIns="67837" numCol="1" anchor="b" anchorCtr="0" compatLnSpc="1">
            <a:prstTxWarp prst="textNoShape">
              <a:avLst/>
            </a:prstTxWarp>
          </a:bodyPr>
          <a:lstStyle>
            <a:lvl1pPr algn="r" defTabSz="1356848">
              <a:defRPr sz="1800"/>
            </a:lvl1pPr>
          </a:lstStyle>
          <a:p>
            <a:pPr>
              <a:defRPr/>
            </a:pPr>
            <a:fld id="{200DCCFD-C31A-42B2-922A-BCB46C970B0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580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DB3E1A59-466F-4F41-9E5E-F7591DA63F96}" type="datetimeFigureOut">
              <a:rPr lang="en-US"/>
              <a:pPr>
                <a:defRPr/>
              </a:pPr>
              <a:t>8/28/25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54063" y="1095375"/>
            <a:ext cx="7635875" cy="54768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6937375"/>
            <a:ext cx="7315200" cy="6572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13871575"/>
            <a:ext cx="3962400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678C0B9-A602-432E-A4A4-75019EB741D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050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128" kern="1200">
        <a:solidFill>
          <a:schemeClr val="tx1"/>
        </a:solidFill>
        <a:latin typeface="+mn-lt"/>
        <a:ea typeface="+mn-ea"/>
        <a:cs typeface="+mn-cs"/>
      </a:defRPr>
    </a:lvl1pPr>
    <a:lvl2pPr marL="429912" algn="l" rtl="0" eaLnBrk="0" fontAlgn="base" hangingPunct="0">
      <a:spcBef>
        <a:spcPct val="30000"/>
      </a:spcBef>
      <a:spcAft>
        <a:spcPct val="0"/>
      </a:spcAft>
      <a:defRPr sz="1128" kern="1200">
        <a:solidFill>
          <a:schemeClr val="tx1"/>
        </a:solidFill>
        <a:latin typeface="+mn-lt"/>
        <a:ea typeface="+mn-ea"/>
        <a:cs typeface="+mn-cs"/>
      </a:defRPr>
    </a:lvl2pPr>
    <a:lvl3pPr marL="859824" algn="l" rtl="0" eaLnBrk="0" fontAlgn="base" hangingPunct="0">
      <a:spcBef>
        <a:spcPct val="30000"/>
      </a:spcBef>
      <a:spcAft>
        <a:spcPct val="0"/>
      </a:spcAft>
      <a:defRPr sz="1128" kern="1200">
        <a:solidFill>
          <a:schemeClr val="tx1"/>
        </a:solidFill>
        <a:latin typeface="+mn-lt"/>
        <a:ea typeface="+mn-ea"/>
        <a:cs typeface="+mn-cs"/>
      </a:defRPr>
    </a:lvl3pPr>
    <a:lvl4pPr marL="1289737" algn="l" rtl="0" eaLnBrk="0" fontAlgn="base" hangingPunct="0">
      <a:spcBef>
        <a:spcPct val="30000"/>
      </a:spcBef>
      <a:spcAft>
        <a:spcPct val="0"/>
      </a:spcAft>
      <a:defRPr sz="1128" kern="1200">
        <a:solidFill>
          <a:schemeClr val="tx1"/>
        </a:solidFill>
        <a:latin typeface="+mn-lt"/>
        <a:ea typeface="+mn-ea"/>
        <a:cs typeface="+mn-cs"/>
      </a:defRPr>
    </a:lvl4pPr>
    <a:lvl5pPr marL="1719649" algn="l" rtl="0" eaLnBrk="0" fontAlgn="base" hangingPunct="0">
      <a:spcBef>
        <a:spcPct val="30000"/>
      </a:spcBef>
      <a:spcAft>
        <a:spcPct val="0"/>
      </a:spcAft>
      <a:defRPr sz="1128" kern="1200">
        <a:solidFill>
          <a:schemeClr val="tx1"/>
        </a:solidFill>
        <a:latin typeface="+mn-lt"/>
        <a:ea typeface="+mn-ea"/>
        <a:cs typeface="+mn-cs"/>
      </a:defRPr>
    </a:lvl5pPr>
    <a:lvl6pPr marL="2149561" algn="l" defTabSz="859824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6pPr>
    <a:lvl7pPr marL="2579474" algn="l" defTabSz="859824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7pPr>
    <a:lvl8pPr marL="3009387" algn="l" defTabSz="859824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8pPr>
    <a:lvl9pPr marL="3439299" algn="l" defTabSz="859824" rtl="0" eaLnBrk="1" latinLnBrk="0" hangingPunct="1">
      <a:defRPr sz="11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54063" y="1095375"/>
            <a:ext cx="7635875" cy="547687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ABACDFE-9516-43F6-ADF5-240A21B36C6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58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951" y="9374285"/>
            <a:ext cx="35752500" cy="646831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902" y="17099899"/>
            <a:ext cx="29442598" cy="7710207"/>
          </a:xfrm>
        </p:spPr>
        <p:txBody>
          <a:bodyPr/>
          <a:lstStyle>
            <a:lvl1pPr marL="0" indent="0" algn="ctr">
              <a:buNone/>
              <a:defRPr/>
            </a:lvl1pPr>
            <a:lvl2pPr marL="394985" indent="0" algn="ctr">
              <a:buNone/>
              <a:defRPr/>
            </a:lvl2pPr>
            <a:lvl3pPr marL="789969" indent="0" algn="ctr">
              <a:buNone/>
              <a:defRPr/>
            </a:lvl3pPr>
            <a:lvl4pPr marL="1184955" indent="0" algn="ctr">
              <a:buNone/>
              <a:defRPr/>
            </a:lvl4pPr>
            <a:lvl5pPr marL="1579938" indent="0" algn="ctr">
              <a:buNone/>
              <a:defRPr/>
            </a:lvl5pPr>
            <a:lvl6pPr marL="1974924" indent="0" algn="ctr">
              <a:buNone/>
              <a:defRPr/>
            </a:lvl6pPr>
            <a:lvl7pPr marL="2369909" indent="0" algn="ctr">
              <a:buNone/>
              <a:defRPr/>
            </a:lvl7pPr>
            <a:lvl8pPr marL="2764893" indent="0" algn="ctr">
              <a:buNone/>
              <a:defRPr/>
            </a:lvl8pPr>
            <a:lvl9pPr marL="3159878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76B7B9-B881-4E01-AB78-FCC522EC702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5AE1D0-A6FC-4E82-AE17-47276BE10A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970000" y="2682551"/>
            <a:ext cx="8937450" cy="24139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54956" y="2682551"/>
            <a:ext cx="26685227" cy="24139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46802-C1B0-4B6E-8C76-169C40102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C3E81-7E51-443F-B40F-5999532D294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39" y="19391082"/>
            <a:ext cx="35752500" cy="5992205"/>
          </a:xfrm>
        </p:spPr>
        <p:txBody>
          <a:bodyPr anchor="t"/>
          <a:lstStyle>
            <a:lvl1pPr algn="l">
              <a:defRPr sz="345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39" y="12790255"/>
            <a:ext cx="35752500" cy="6600826"/>
          </a:xfrm>
        </p:spPr>
        <p:txBody>
          <a:bodyPr anchor="b"/>
          <a:lstStyle>
            <a:lvl1pPr marL="0" indent="0">
              <a:buNone/>
              <a:defRPr sz="1728"/>
            </a:lvl1pPr>
            <a:lvl2pPr marL="394985" indent="0">
              <a:buNone/>
              <a:defRPr sz="1555"/>
            </a:lvl2pPr>
            <a:lvl3pPr marL="789969" indent="0">
              <a:buNone/>
              <a:defRPr sz="1383"/>
            </a:lvl3pPr>
            <a:lvl4pPr marL="1184955" indent="0">
              <a:buNone/>
              <a:defRPr sz="1210"/>
            </a:lvl4pPr>
            <a:lvl5pPr marL="1579938" indent="0">
              <a:buNone/>
              <a:defRPr sz="1210"/>
            </a:lvl5pPr>
            <a:lvl6pPr marL="1974924" indent="0">
              <a:buNone/>
              <a:defRPr sz="1210"/>
            </a:lvl6pPr>
            <a:lvl7pPr marL="2369909" indent="0">
              <a:buNone/>
              <a:defRPr sz="1210"/>
            </a:lvl7pPr>
            <a:lvl8pPr marL="2764893" indent="0">
              <a:buNone/>
              <a:defRPr sz="1210"/>
            </a:lvl8pPr>
            <a:lvl9pPr marL="3159878" indent="0">
              <a:buNone/>
              <a:defRPr sz="12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7BB88A-415D-47A2-BB40-D284E7C9FA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4951" y="8716356"/>
            <a:ext cx="17811338" cy="18106044"/>
          </a:xfrm>
        </p:spPr>
        <p:txBody>
          <a:bodyPr/>
          <a:lstStyle>
            <a:lvl1pPr>
              <a:defRPr sz="2419"/>
            </a:lvl1pPr>
            <a:lvl2pPr>
              <a:defRPr sz="2074"/>
            </a:lvl2pPr>
            <a:lvl3pPr>
              <a:defRPr sz="1728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96112" y="8716356"/>
            <a:ext cx="17811338" cy="18106044"/>
          </a:xfrm>
        </p:spPr>
        <p:txBody>
          <a:bodyPr/>
          <a:lstStyle>
            <a:lvl1pPr>
              <a:defRPr sz="2419"/>
            </a:lvl1pPr>
            <a:lvl2pPr>
              <a:defRPr sz="2074"/>
            </a:lvl2pPr>
            <a:lvl3pPr>
              <a:defRPr sz="1728"/>
            </a:lvl3pPr>
            <a:lvl4pPr>
              <a:defRPr sz="1555"/>
            </a:lvl4pPr>
            <a:lvl5pPr>
              <a:defRPr sz="1555"/>
            </a:lvl5pPr>
            <a:lvl6pPr>
              <a:defRPr sz="1555"/>
            </a:lvl6pPr>
            <a:lvl7pPr>
              <a:defRPr sz="1555"/>
            </a:lvl7pPr>
            <a:lvl8pPr>
              <a:defRPr sz="1555"/>
            </a:lvl8pPr>
            <a:lvl9pPr>
              <a:defRPr sz="1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B6F26E-F264-488B-9BFB-6467C996496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851" y="1207994"/>
            <a:ext cx="37856701" cy="5029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2851" y="6754908"/>
            <a:ext cx="18584863" cy="2815058"/>
          </a:xfrm>
        </p:spPr>
        <p:txBody>
          <a:bodyPr anchor="b"/>
          <a:lstStyle>
            <a:lvl1pPr marL="0" indent="0">
              <a:buNone/>
              <a:defRPr sz="2074" b="1"/>
            </a:lvl1pPr>
            <a:lvl2pPr marL="394985" indent="0">
              <a:buNone/>
              <a:defRPr sz="1728" b="1"/>
            </a:lvl2pPr>
            <a:lvl3pPr marL="789969" indent="0">
              <a:buNone/>
              <a:defRPr sz="1555" b="1"/>
            </a:lvl3pPr>
            <a:lvl4pPr marL="1184955" indent="0">
              <a:buNone/>
              <a:defRPr sz="1383" b="1"/>
            </a:lvl4pPr>
            <a:lvl5pPr marL="1579938" indent="0">
              <a:buNone/>
              <a:defRPr sz="1383" b="1"/>
            </a:lvl5pPr>
            <a:lvl6pPr marL="1974924" indent="0">
              <a:buNone/>
              <a:defRPr sz="1383" b="1"/>
            </a:lvl6pPr>
            <a:lvl7pPr marL="2369909" indent="0">
              <a:buNone/>
              <a:defRPr sz="1383" b="1"/>
            </a:lvl7pPr>
            <a:lvl8pPr marL="2764893" indent="0">
              <a:buNone/>
              <a:defRPr sz="1383" b="1"/>
            </a:lvl8pPr>
            <a:lvl9pPr marL="3159878" indent="0">
              <a:buNone/>
              <a:defRPr sz="13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2851" y="9569966"/>
            <a:ext cx="18584863" cy="17384946"/>
          </a:xfrm>
        </p:spPr>
        <p:txBody>
          <a:bodyPr/>
          <a:lstStyle>
            <a:lvl1pPr>
              <a:defRPr sz="2074"/>
            </a:lvl1pPr>
            <a:lvl2pPr>
              <a:defRPr sz="1728"/>
            </a:lvl2pPr>
            <a:lvl3pPr>
              <a:defRPr sz="1555"/>
            </a:lvl3pPr>
            <a:lvl4pPr>
              <a:defRPr sz="1383"/>
            </a:lvl4pPr>
            <a:lvl5pPr>
              <a:defRPr sz="1383"/>
            </a:lvl5pPr>
            <a:lvl6pPr>
              <a:defRPr sz="1383"/>
            </a:lvl6pPr>
            <a:lvl7pPr>
              <a:defRPr sz="1383"/>
            </a:lvl7pPr>
            <a:lvl8pPr>
              <a:defRPr sz="1383"/>
            </a:lvl8pPr>
            <a:lvl9pPr>
              <a:defRPr sz="13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6579" y="6754908"/>
            <a:ext cx="18592976" cy="2815058"/>
          </a:xfrm>
        </p:spPr>
        <p:txBody>
          <a:bodyPr anchor="b"/>
          <a:lstStyle>
            <a:lvl1pPr marL="0" indent="0">
              <a:buNone/>
              <a:defRPr sz="2074" b="1"/>
            </a:lvl1pPr>
            <a:lvl2pPr marL="394985" indent="0">
              <a:buNone/>
              <a:defRPr sz="1728" b="1"/>
            </a:lvl2pPr>
            <a:lvl3pPr marL="789969" indent="0">
              <a:buNone/>
              <a:defRPr sz="1555" b="1"/>
            </a:lvl3pPr>
            <a:lvl4pPr marL="1184955" indent="0">
              <a:buNone/>
              <a:defRPr sz="1383" b="1"/>
            </a:lvl4pPr>
            <a:lvl5pPr marL="1579938" indent="0">
              <a:buNone/>
              <a:defRPr sz="1383" b="1"/>
            </a:lvl5pPr>
            <a:lvl6pPr marL="1974924" indent="0">
              <a:buNone/>
              <a:defRPr sz="1383" b="1"/>
            </a:lvl6pPr>
            <a:lvl7pPr marL="2369909" indent="0">
              <a:buNone/>
              <a:defRPr sz="1383" b="1"/>
            </a:lvl7pPr>
            <a:lvl8pPr marL="2764893" indent="0">
              <a:buNone/>
              <a:defRPr sz="1383" b="1"/>
            </a:lvl8pPr>
            <a:lvl9pPr marL="3159878" indent="0">
              <a:buNone/>
              <a:defRPr sz="13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6579" y="9569966"/>
            <a:ext cx="18592976" cy="17384946"/>
          </a:xfrm>
        </p:spPr>
        <p:txBody>
          <a:bodyPr/>
          <a:lstStyle>
            <a:lvl1pPr>
              <a:defRPr sz="2074"/>
            </a:lvl1pPr>
            <a:lvl2pPr>
              <a:defRPr sz="1728"/>
            </a:lvl2pPr>
            <a:lvl3pPr>
              <a:defRPr sz="1555"/>
            </a:lvl3pPr>
            <a:lvl4pPr>
              <a:defRPr sz="1383"/>
            </a:lvl4pPr>
            <a:lvl5pPr>
              <a:defRPr sz="1383"/>
            </a:lvl5pPr>
            <a:lvl6pPr>
              <a:defRPr sz="1383"/>
            </a:lvl6pPr>
            <a:lvl7pPr>
              <a:defRPr sz="1383"/>
            </a:lvl7pPr>
            <a:lvl8pPr>
              <a:defRPr sz="1383"/>
            </a:lvl8pPr>
            <a:lvl9pPr>
              <a:defRPr sz="138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A06EFA-8031-4EF1-BC03-4AFEA23F6E5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46372E-CCA7-4864-B6C8-FEC249EDBFD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E0BE63-3B0C-4966-B2F8-372B9CC4EAB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856" y="1201834"/>
            <a:ext cx="13838236" cy="5112404"/>
          </a:xfrm>
        </p:spPr>
        <p:txBody>
          <a:bodyPr anchor="b"/>
          <a:lstStyle>
            <a:lvl1pPr algn="l">
              <a:defRPr sz="172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501" y="1201834"/>
            <a:ext cx="23514050" cy="25753078"/>
          </a:xfrm>
        </p:spPr>
        <p:txBody>
          <a:bodyPr/>
          <a:lstStyle>
            <a:lvl1pPr>
              <a:defRPr sz="2764"/>
            </a:lvl1pPr>
            <a:lvl2pPr>
              <a:defRPr sz="2419"/>
            </a:lvl2pPr>
            <a:lvl3pPr>
              <a:defRPr sz="2074"/>
            </a:lvl3pPr>
            <a:lvl4pPr>
              <a:defRPr sz="1728"/>
            </a:lvl4pPr>
            <a:lvl5pPr>
              <a:defRPr sz="1728"/>
            </a:lvl5pPr>
            <a:lvl6pPr>
              <a:defRPr sz="1728"/>
            </a:lvl6pPr>
            <a:lvl7pPr>
              <a:defRPr sz="1728"/>
            </a:lvl7pPr>
            <a:lvl8pPr>
              <a:defRPr sz="1728"/>
            </a:lvl8pPr>
            <a:lvl9pPr>
              <a:defRPr sz="17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2856" y="6314236"/>
            <a:ext cx="13838236" cy="20640676"/>
          </a:xfrm>
        </p:spPr>
        <p:txBody>
          <a:bodyPr/>
          <a:lstStyle>
            <a:lvl1pPr marL="0" indent="0">
              <a:buNone/>
              <a:defRPr sz="1210"/>
            </a:lvl1pPr>
            <a:lvl2pPr marL="394985" indent="0">
              <a:buNone/>
              <a:defRPr sz="1036"/>
            </a:lvl2pPr>
            <a:lvl3pPr marL="789969" indent="0">
              <a:buNone/>
              <a:defRPr sz="864"/>
            </a:lvl3pPr>
            <a:lvl4pPr marL="1184955" indent="0">
              <a:buNone/>
              <a:defRPr sz="778"/>
            </a:lvl4pPr>
            <a:lvl5pPr marL="1579938" indent="0">
              <a:buNone/>
              <a:defRPr sz="778"/>
            </a:lvl5pPr>
            <a:lvl6pPr marL="1974924" indent="0">
              <a:buNone/>
              <a:defRPr sz="778"/>
            </a:lvl6pPr>
            <a:lvl7pPr marL="2369909" indent="0">
              <a:buNone/>
              <a:defRPr sz="778"/>
            </a:lvl7pPr>
            <a:lvl8pPr marL="2764893" indent="0">
              <a:buNone/>
              <a:defRPr sz="778"/>
            </a:lvl8pPr>
            <a:lvl9pPr marL="3159878" indent="0">
              <a:buNone/>
              <a:defRPr sz="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8E862C-C8EB-4EF0-B8D5-178897BDC41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5065" y="21122953"/>
            <a:ext cx="25236900" cy="2493028"/>
          </a:xfrm>
        </p:spPr>
        <p:txBody>
          <a:bodyPr anchor="b"/>
          <a:lstStyle>
            <a:lvl1pPr algn="l">
              <a:defRPr sz="172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5065" y="2696418"/>
            <a:ext cx="25236900" cy="18104504"/>
          </a:xfrm>
        </p:spPr>
        <p:txBody>
          <a:bodyPr/>
          <a:lstStyle>
            <a:lvl1pPr marL="0" indent="0">
              <a:buNone/>
              <a:defRPr sz="2764"/>
            </a:lvl1pPr>
            <a:lvl2pPr marL="394985" indent="0">
              <a:buNone/>
              <a:defRPr sz="2419"/>
            </a:lvl2pPr>
            <a:lvl3pPr marL="789969" indent="0">
              <a:buNone/>
              <a:defRPr sz="2074"/>
            </a:lvl3pPr>
            <a:lvl4pPr marL="1184955" indent="0">
              <a:buNone/>
              <a:defRPr sz="1728"/>
            </a:lvl4pPr>
            <a:lvl5pPr marL="1579938" indent="0">
              <a:buNone/>
              <a:defRPr sz="1728"/>
            </a:lvl5pPr>
            <a:lvl6pPr marL="1974924" indent="0">
              <a:buNone/>
              <a:defRPr sz="1728"/>
            </a:lvl6pPr>
            <a:lvl7pPr marL="2369909" indent="0">
              <a:buNone/>
              <a:defRPr sz="1728"/>
            </a:lvl7pPr>
            <a:lvl8pPr marL="2764893" indent="0">
              <a:buNone/>
              <a:defRPr sz="1728"/>
            </a:lvl8pPr>
            <a:lvl9pPr marL="3159878" indent="0">
              <a:buNone/>
              <a:defRPr sz="1728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5065" y="23615979"/>
            <a:ext cx="25236900" cy="3542320"/>
          </a:xfrm>
        </p:spPr>
        <p:txBody>
          <a:bodyPr/>
          <a:lstStyle>
            <a:lvl1pPr marL="0" indent="0">
              <a:buNone/>
              <a:defRPr sz="1210"/>
            </a:lvl1pPr>
            <a:lvl2pPr marL="394985" indent="0">
              <a:buNone/>
              <a:defRPr sz="1036"/>
            </a:lvl2pPr>
            <a:lvl3pPr marL="789969" indent="0">
              <a:buNone/>
              <a:defRPr sz="864"/>
            </a:lvl3pPr>
            <a:lvl4pPr marL="1184955" indent="0">
              <a:buNone/>
              <a:defRPr sz="778"/>
            </a:lvl4pPr>
            <a:lvl5pPr marL="1579938" indent="0">
              <a:buNone/>
              <a:defRPr sz="778"/>
            </a:lvl5pPr>
            <a:lvl6pPr marL="1974924" indent="0">
              <a:buNone/>
              <a:defRPr sz="778"/>
            </a:lvl6pPr>
            <a:lvl7pPr marL="2369909" indent="0">
              <a:buNone/>
              <a:defRPr sz="778"/>
            </a:lvl7pPr>
            <a:lvl8pPr marL="2764893" indent="0">
              <a:buNone/>
              <a:defRPr sz="778"/>
            </a:lvl8pPr>
            <a:lvl9pPr marL="3159878" indent="0">
              <a:buNone/>
              <a:defRPr sz="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528D43-15C4-4ABA-9BBB-EFDF30568C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7000">
              <a:srgbClr val="EEE8C5"/>
            </a:gs>
            <a:gs pos="100000">
              <a:schemeClr val="accent1">
                <a:lumMod val="60000"/>
                <a:lumOff val="4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54951" y="2682549"/>
            <a:ext cx="357525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9525" tIns="209759" rIns="419525" bIns="20975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54951" y="8716356"/>
            <a:ext cx="35752500" cy="18106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9525" tIns="209759" rIns="419525" bIns="20975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154951" y="27492655"/>
            <a:ext cx="8763000" cy="201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9525" tIns="209759" rIns="419525" bIns="209759" numCol="1" anchor="t" anchorCtr="0" compatLnSpc="1">
            <a:prstTxWarp prst="textNoShape">
              <a:avLst/>
            </a:prstTxWarp>
          </a:bodyPr>
          <a:lstStyle>
            <a:lvl1pPr>
              <a:defRPr sz="5357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371051" y="27492655"/>
            <a:ext cx="13320301" cy="201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9525" tIns="209759" rIns="419525" bIns="209759" numCol="1" anchor="t" anchorCtr="0" compatLnSpc="1">
            <a:prstTxWarp prst="textNoShape">
              <a:avLst/>
            </a:prstTxWarp>
          </a:bodyPr>
          <a:lstStyle>
            <a:lvl1pPr algn="ctr">
              <a:defRPr sz="5357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144450" y="27492655"/>
            <a:ext cx="8763000" cy="201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9525" tIns="209759" rIns="419525" bIns="209759" numCol="1" anchor="t" anchorCtr="0" compatLnSpc="1">
            <a:prstTxWarp prst="textNoShape">
              <a:avLst/>
            </a:prstTxWarp>
          </a:bodyPr>
          <a:lstStyle>
            <a:lvl1pPr algn="r">
              <a:defRPr sz="5357"/>
            </a:lvl1pPr>
          </a:lstStyle>
          <a:p>
            <a:pPr>
              <a:defRPr/>
            </a:pPr>
            <a:fld id="{967884A1-535D-449B-A302-E0ACED78B71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28923" rtl="0" eaLnBrk="0" fontAlgn="base" hangingPunct="0">
        <a:spcBef>
          <a:spcPct val="0"/>
        </a:spcBef>
        <a:spcAft>
          <a:spcPct val="0"/>
        </a:spcAft>
        <a:defRPr sz="17451">
          <a:solidFill>
            <a:schemeClr val="tx2"/>
          </a:solidFill>
          <a:latin typeface="+mj-lt"/>
          <a:ea typeface="+mj-ea"/>
          <a:cs typeface="+mj-cs"/>
        </a:defRPr>
      </a:lvl1pPr>
      <a:lvl2pPr algn="ctr" defTabSz="3628923" rtl="0" eaLnBrk="0" fontAlgn="base" hangingPunct="0">
        <a:spcBef>
          <a:spcPct val="0"/>
        </a:spcBef>
        <a:spcAft>
          <a:spcPct val="0"/>
        </a:spcAft>
        <a:defRPr sz="17451">
          <a:solidFill>
            <a:schemeClr val="tx2"/>
          </a:solidFill>
          <a:latin typeface="Times New Roman" pitchFamily="18" charset="0"/>
        </a:defRPr>
      </a:lvl2pPr>
      <a:lvl3pPr algn="ctr" defTabSz="3628923" rtl="0" eaLnBrk="0" fontAlgn="base" hangingPunct="0">
        <a:spcBef>
          <a:spcPct val="0"/>
        </a:spcBef>
        <a:spcAft>
          <a:spcPct val="0"/>
        </a:spcAft>
        <a:defRPr sz="17451">
          <a:solidFill>
            <a:schemeClr val="tx2"/>
          </a:solidFill>
          <a:latin typeface="Times New Roman" pitchFamily="18" charset="0"/>
        </a:defRPr>
      </a:lvl3pPr>
      <a:lvl4pPr algn="ctr" defTabSz="3628923" rtl="0" eaLnBrk="0" fontAlgn="base" hangingPunct="0">
        <a:spcBef>
          <a:spcPct val="0"/>
        </a:spcBef>
        <a:spcAft>
          <a:spcPct val="0"/>
        </a:spcAft>
        <a:defRPr sz="17451">
          <a:solidFill>
            <a:schemeClr val="tx2"/>
          </a:solidFill>
          <a:latin typeface="Times New Roman" pitchFamily="18" charset="0"/>
        </a:defRPr>
      </a:lvl4pPr>
      <a:lvl5pPr algn="ctr" defTabSz="3628923" rtl="0" eaLnBrk="0" fontAlgn="base" hangingPunct="0">
        <a:spcBef>
          <a:spcPct val="0"/>
        </a:spcBef>
        <a:spcAft>
          <a:spcPct val="0"/>
        </a:spcAft>
        <a:defRPr sz="17451">
          <a:solidFill>
            <a:schemeClr val="tx2"/>
          </a:solidFill>
          <a:latin typeface="Times New Roman" pitchFamily="18" charset="0"/>
        </a:defRPr>
      </a:lvl5pPr>
      <a:lvl6pPr marL="394985" algn="ctr" defTabSz="3628923" rtl="0" fontAlgn="base">
        <a:spcBef>
          <a:spcPct val="0"/>
        </a:spcBef>
        <a:spcAft>
          <a:spcPct val="0"/>
        </a:spcAft>
        <a:defRPr sz="17451">
          <a:solidFill>
            <a:schemeClr val="tx2"/>
          </a:solidFill>
          <a:latin typeface="Times New Roman" pitchFamily="18" charset="0"/>
        </a:defRPr>
      </a:lvl6pPr>
      <a:lvl7pPr marL="789969" algn="ctr" defTabSz="3628923" rtl="0" fontAlgn="base">
        <a:spcBef>
          <a:spcPct val="0"/>
        </a:spcBef>
        <a:spcAft>
          <a:spcPct val="0"/>
        </a:spcAft>
        <a:defRPr sz="17451">
          <a:solidFill>
            <a:schemeClr val="tx2"/>
          </a:solidFill>
          <a:latin typeface="Times New Roman" pitchFamily="18" charset="0"/>
        </a:defRPr>
      </a:lvl7pPr>
      <a:lvl8pPr marL="1184955" algn="ctr" defTabSz="3628923" rtl="0" fontAlgn="base">
        <a:spcBef>
          <a:spcPct val="0"/>
        </a:spcBef>
        <a:spcAft>
          <a:spcPct val="0"/>
        </a:spcAft>
        <a:defRPr sz="17451">
          <a:solidFill>
            <a:schemeClr val="tx2"/>
          </a:solidFill>
          <a:latin typeface="Times New Roman" pitchFamily="18" charset="0"/>
        </a:defRPr>
      </a:lvl8pPr>
      <a:lvl9pPr marL="1579938" algn="ctr" defTabSz="3628923" rtl="0" fontAlgn="base">
        <a:spcBef>
          <a:spcPct val="0"/>
        </a:spcBef>
        <a:spcAft>
          <a:spcPct val="0"/>
        </a:spcAft>
        <a:defRPr sz="17451">
          <a:solidFill>
            <a:schemeClr val="tx2"/>
          </a:solidFill>
          <a:latin typeface="Times New Roman" pitchFamily="18" charset="0"/>
        </a:defRPr>
      </a:lvl9pPr>
    </p:titleStyle>
    <p:bodyStyle>
      <a:lvl1pPr marL="1359132" indent="-1359132" algn="l" defTabSz="3628923" rtl="0" eaLnBrk="0" fontAlgn="base" hangingPunct="0">
        <a:spcBef>
          <a:spcPct val="20000"/>
        </a:spcBef>
        <a:spcAft>
          <a:spcPct val="0"/>
        </a:spcAft>
        <a:buChar char="•"/>
        <a:defRPr sz="12873">
          <a:solidFill>
            <a:schemeClr val="tx1"/>
          </a:solidFill>
          <a:latin typeface="+mn-lt"/>
          <a:ea typeface="+mn-ea"/>
          <a:cs typeface="+mn-cs"/>
        </a:defRPr>
      </a:lvl1pPr>
      <a:lvl2pPr marL="2948670" indent="-1134210" algn="l" defTabSz="3628923" rtl="0" eaLnBrk="0" fontAlgn="base" hangingPunct="0">
        <a:spcBef>
          <a:spcPct val="20000"/>
        </a:spcBef>
        <a:spcAft>
          <a:spcPct val="0"/>
        </a:spcAft>
        <a:buChar char="–"/>
        <a:defRPr sz="11231">
          <a:solidFill>
            <a:schemeClr val="tx1"/>
          </a:solidFill>
          <a:latin typeface="+mn-lt"/>
        </a:defRPr>
      </a:lvl2pPr>
      <a:lvl3pPr marL="4532725" indent="-903802" algn="l" defTabSz="3628923" rtl="0" eaLnBrk="0" fontAlgn="base" hangingPunct="0">
        <a:spcBef>
          <a:spcPct val="20000"/>
        </a:spcBef>
        <a:spcAft>
          <a:spcPct val="0"/>
        </a:spcAft>
        <a:buChar char="•"/>
        <a:defRPr sz="9590">
          <a:solidFill>
            <a:schemeClr val="tx1"/>
          </a:solidFill>
          <a:latin typeface="+mn-lt"/>
        </a:defRPr>
      </a:lvl3pPr>
      <a:lvl4pPr marL="6345815" indent="-910660" algn="l" defTabSz="3628923" rtl="0" eaLnBrk="0" fontAlgn="base" hangingPunct="0">
        <a:spcBef>
          <a:spcPct val="20000"/>
        </a:spcBef>
        <a:spcAft>
          <a:spcPct val="0"/>
        </a:spcAft>
        <a:buChar char="–"/>
        <a:defRPr sz="7948">
          <a:solidFill>
            <a:schemeClr val="tx1"/>
          </a:solidFill>
          <a:latin typeface="+mn-lt"/>
        </a:defRPr>
      </a:lvl4pPr>
      <a:lvl5pPr marL="8158905" indent="-909288" algn="l" defTabSz="3628923" rtl="0" eaLnBrk="0" fontAlgn="base" hangingPunct="0">
        <a:spcBef>
          <a:spcPct val="20000"/>
        </a:spcBef>
        <a:spcAft>
          <a:spcPct val="0"/>
        </a:spcAft>
        <a:buChar char="»"/>
        <a:defRPr sz="7948">
          <a:solidFill>
            <a:schemeClr val="tx1"/>
          </a:solidFill>
          <a:latin typeface="+mn-lt"/>
        </a:defRPr>
      </a:lvl5pPr>
      <a:lvl6pPr marL="8553888" indent="-909288" algn="l" defTabSz="3628923" rtl="0" fontAlgn="base">
        <a:spcBef>
          <a:spcPct val="20000"/>
        </a:spcBef>
        <a:spcAft>
          <a:spcPct val="0"/>
        </a:spcAft>
        <a:buChar char="»"/>
        <a:defRPr sz="7948">
          <a:solidFill>
            <a:schemeClr val="tx1"/>
          </a:solidFill>
          <a:latin typeface="+mn-lt"/>
        </a:defRPr>
      </a:lvl6pPr>
      <a:lvl7pPr marL="8948874" indent="-909288" algn="l" defTabSz="3628923" rtl="0" fontAlgn="base">
        <a:spcBef>
          <a:spcPct val="20000"/>
        </a:spcBef>
        <a:spcAft>
          <a:spcPct val="0"/>
        </a:spcAft>
        <a:buChar char="»"/>
        <a:defRPr sz="7948">
          <a:solidFill>
            <a:schemeClr val="tx1"/>
          </a:solidFill>
          <a:latin typeface="+mn-lt"/>
        </a:defRPr>
      </a:lvl7pPr>
      <a:lvl8pPr marL="9343859" indent="-909288" algn="l" defTabSz="3628923" rtl="0" fontAlgn="base">
        <a:spcBef>
          <a:spcPct val="20000"/>
        </a:spcBef>
        <a:spcAft>
          <a:spcPct val="0"/>
        </a:spcAft>
        <a:buChar char="»"/>
        <a:defRPr sz="7948">
          <a:solidFill>
            <a:schemeClr val="tx1"/>
          </a:solidFill>
          <a:latin typeface="+mn-lt"/>
        </a:defRPr>
      </a:lvl8pPr>
      <a:lvl9pPr marL="9738843" indent="-909288" algn="l" defTabSz="3628923" rtl="0" fontAlgn="base">
        <a:spcBef>
          <a:spcPct val="20000"/>
        </a:spcBef>
        <a:spcAft>
          <a:spcPct val="0"/>
        </a:spcAft>
        <a:buChar char="»"/>
        <a:defRPr sz="7948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89969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1pPr>
      <a:lvl2pPr marL="394985" algn="l" defTabSz="789969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2pPr>
      <a:lvl3pPr marL="789969" algn="l" defTabSz="789969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3pPr>
      <a:lvl4pPr marL="1184955" algn="l" defTabSz="789969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4pPr>
      <a:lvl5pPr marL="1579938" algn="l" defTabSz="789969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5pPr>
      <a:lvl6pPr marL="1974924" algn="l" defTabSz="789969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6pPr>
      <a:lvl7pPr marL="2369909" algn="l" defTabSz="789969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7pPr>
      <a:lvl8pPr marL="2764893" algn="l" defTabSz="789969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8pPr>
      <a:lvl9pPr marL="3159878" algn="l" defTabSz="789969" rtl="0" eaLnBrk="1" latinLnBrk="0" hangingPunct="1">
        <a:defRPr sz="15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-project.org/foundation/" TargetMode="External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hyperlink" Target="https://rdatatable-community.github.io/The-Raft/posts/2023-11-01-travel_grant_announcement-community_team/" TargetMode="External"/><Relationship Id="rId12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weekly.org/" TargetMode="External"/><Relationship Id="rId11" Type="http://schemas.openxmlformats.org/officeDocument/2006/relationships/hyperlink" Target="https://numfocus.org/" TargetMode="External"/><Relationship Id="rId5" Type="http://schemas.openxmlformats.org/officeDocument/2006/relationships/hyperlink" Target="https://rdatatable-community.github.io/The-Raft/" TargetMode="External"/><Relationship Id="rId15" Type="http://schemas.openxmlformats.org/officeDocument/2006/relationships/image" Target="../media/image5.png"/><Relationship Id="rId10" Type="http://schemas.openxmlformats.org/officeDocument/2006/relationships/hyperlink" Target="https://www.linuxfoundation.org/" TargetMode="External"/><Relationship Id="rId4" Type="http://schemas.openxmlformats.org/officeDocument/2006/relationships/hyperlink" Target="https://rdatatable-community.github.io/The-Raft/posts/2023-10-17-translation_announcement-toby_hocking/" TargetMode="External"/><Relationship Id="rId9" Type="http://schemas.openxmlformats.org/officeDocument/2006/relationships/hyperlink" Target="https://ropensci.org/" TargetMode="External"/><Relationship Id="rId1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18"/>
          <p:cNvSpPr txBox="1">
            <a:spLocks noChangeArrowheads="1"/>
          </p:cNvSpPr>
          <p:nvPr/>
        </p:nvSpPr>
        <p:spPr bwMode="auto">
          <a:xfrm>
            <a:off x="681567" y="21259800"/>
            <a:ext cx="11367486" cy="8288909"/>
          </a:xfrm>
          <a:prstGeom prst="rect">
            <a:avLst/>
          </a:prstGeom>
          <a:solidFill>
            <a:schemeClr val="bg1"/>
          </a:solidFill>
          <a:ln w="38100">
            <a:solidFill>
              <a:srgbClr val="00539F"/>
            </a:solidFill>
            <a:miter lim="800000"/>
            <a:headEnd/>
            <a:tailEnd/>
          </a:ln>
        </p:spPr>
        <p:txBody>
          <a:bodyPr lIns="595616" tIns="595616" rIns="595616" bIns="595616"/>
          <a:lstStyle/>
          <a:p>
            <a:pPr fontAlgn="base"/>
            <a:r>
              <a:rPr lang="en-US" sz="4600" dirty="0">
                <a:latin typeface="inherit"/>
              </a:rPr>
              <a:t>🔅 Free and open-source </a:t>
            </a:r>
            <a:r>
              <a:rPr lang="en-US" sz="4600" b="1" dirty="0">
                <a:solidFill>
                  <a:srgbClr val="85394D"/>
                </a:solidFill>
                <a:latin typeface="inherit"/>
              </a:rPr>
              <a:t>educational resources</a:t>
            </a:r>
            <a:r>
              <a:rPr lang="en-US" sz="4600" dirty="0">
                <a:latin typeface="inherit"/>
              </a:rPr>
              <a:t> like online textbooks.</a:t>
            </a:r>
          </a:p>
          <a:p>
            <a:pPr fontAlgn="base"/>
            <a:endParaRPr lang="en-US" sz="4600" dirty="0">
              <a:latin typeface="inherit"/>
            </a:endParaRPr>
          </a:p>
          <a:p>
            <a:pPr fontAlgn="base"/>
            <a:r>
              <a:rPr lang="en-US" sz="4600" dirty="0">
                <a:latin typeface="inherit"/>
              </a:rPr>
              <a:t>🔅 Broader </a:t>
            </a:r>
            <a:r>
              <a:rPr lang="en-US" sz="4600" b="1" dirty="0">
                <a:solidFill>
                  <a:srgbClr val="85394D"/>
                </a:solidFill>
                <a:latin typeface="inherit"/>
              </a:rPr>
              <a:t>accessibility</a:t>
            </a:r>
            <a:r>
              <a:rPr lang="en-US" sz="4600" dirty="0">
                <a:latin typeface="inherit"/>
              </a:rPr>
              <a:t> of content.</a:t>
            </a:r>
          </a:p>
          <a:p>
            <a:pPr fontAlgn="base"/>
            <a:r>
              <a:rPr lang="en-US" sz="4600" dirty="0">
                <a:latin typeface="inherit"/>
              </a:rPr>
              <a:t>  → </a:t>
            </a:r>
            <a:r>
              <a:rPr lang="en-US" sz="4600" dirty="0">
                <a:latin typeface="inherit"/>
                <a:hlinkClick r:id="rId4"/>
              </a:rPr>
              <a:t>Grant-funded Translation Project</a:t>
            </a:r>
            <a:endParaRPr lang="en-US" sz="4600" dirty="0">
              <a:latin typeface="inherit"/>
            </a:endParaRPr>
          </a:p>
          <a:p>
            <a:pPr fontAlgn="base"/>
            <a:r>
              <a:rPr lang="en-US" sz="4600" dirty="0">
                <a:latin typeface="inherit"/>
              </a:rPr>
              <a:t>  → Online meetups and workshops</a:t>
            </a:r>
          </a:p>
          <a:p>
            <a:pPr fontAlgn="base"/>
            <a:endParaRPr lang="en-US" sz="4600" dirty="0">
              <a:latin typeface="inherit"/>
            </a:endParaRPr>
          </a:p>
          <a:p>
            <a:r>
              <a:rPr lang="en-US" sz="4600" dirty="0">
                <a:latin typeface="inherit"/>
              </a:rPr>
              <a:t>🔅 Prioritizing </a:t>
            </a:r>
            <a:r>
              <a:rPr lang="en-US" sz="4600" b="1" dirty="0">
                <a:solidFill>
                  <a:srgbClr val="85394D"/>
                </a:solidFill>
                <a:latin typeface="inherit"/>
              </a:rPr>
              <a:t>inclusivity</a:t>
            </a:r>
            <a:r>
              <a:rPr lang="en-US" sz="4600" dirty="0">
                <a:latin typeface="inherit"/>
              </a:rPr>
              <a:t> and </a:t>
            </a:r>
            <a:r>
              <a:rPr lang="en-US" sz="4600" b="1" dirty="0">
                <a:solidFill>
                  <a:srgbClr val="85394D"/>
                </a:solidFill>
                <a:latin typeface="inherit"/>
              </a:rPr>
              <a:t>diversity</a:t>
            </a:r>
            <a:r>
              <a:rPr lang="en-US" sz="4600" dirty="0">
                <a:latin typeface="inherit"/>
              </a:rPr>
              <a:t>.</a:t>
            </a:r>
          </a:p>
          <a:p>
            <a:r>
              <a:rPr lang="en-US" sz="4600" dirty="0">
                <a:latin typeface="inherit"/>
              </a:rPr>
              <a:t>	→ Travel grants and scholarships</a:t>
            </a:r>
          </a:p>
          <a:p>
            <a:r>
              <a:rPr lang="en-US" sz="4600" dirty="0">
                <a:latin typeface="inherit"/>
              </a:rPr>
              <a:t>	→ Accessible materials and events</a:t>
            </a:r>
          </a:p>
          <a:p>
            <a:endParaRPr lang="en-US" sz="4600" dirty="0">
              <a:latin typeface="inherit"/>
            </a:endParaRPr>
          </a:p>
          <a:p>
            <a:pPr fontAlgn="base"/>
            <a:endParaRPr lang="en-US" sz="4600" dirty="0">
              <a:latin typeface="inherit"/>
            </a:endParaRPr>
          </a:p>
          <a:p>
            <a:pPr fontAlgn="base"/>
            <a:endParaRPr lang="en-US" sz="4600" dirty="0">
              <a:latin typeface="inherit"/>
            </a:endParaRPr>
          </a:p>
        </p:txBody>
      </p:sp>
      <p:sp>
        <p:nvSpPr>
          <p:cNvPr id="51" name="Text Box 10"/>
          <p:cNvSpPr txBox="1">
            <a:spLocks noChangeArrowheads="1"/>
          </p:cNvSpPr>
          <p:nvPr/>
        </p:nvSpPr>
        <p:spPr bwMode="auto">
          <a:xfrm>
            <a:off x="12593494" y="3673606"/>
            <a:ext cx="16730357" cy="5360206"/>
          </a:xfrm>
          <a:prstGeom prst="rect">
            <a:avLst/>
          </a:prstGeom>
          <a:solidFill>
            <a:schemeClr val="bg1"/>
          </a:solidFill>
          <a:ln w="38100">
            <a:solidFill>
              <a:srgbClr val="00539F"/>
            </a:solidFill>
            <a:miter lim="800000"/>
            <a:headEnd/>
            <a:tailEnd/>
          </a:ln>
        </p:spPr>
        <p:txBody>
          <a:bodyPr lIns="457200" tIns="0" rIns="0" bIns="0"/>
          <a:lstStyle/>
          <a:p>
            <a:pPr>
              <a:lnSpc>
                <a:spcPct val="150000"/>
              </a:lnSpc>
            </a:pPr>
            <a:r>
              <a:rPr lang="en-US" sz="6000" i="1" spc="-300" dirty="0">
                <a:latin typeface="Miriam Fixed" panose="020B0509050101010101" pitchFamily="49" charset="-79"/>
                <a:cs typeface="Miriam Fixed" panose="020B0509050101010101" pitchFamily="49" charset="-79"/>
              </a:rPr>
              <a:t>How an </a:t>
            </a:r>
            <a:r>
              <a:rPr lang="en-US" sz="6000" b="1" i="1" spc="-300" dirty="0">
                <a:latin typeface="Miriam Fixed" panose="020B0509050101010101" pitchFamily="49" charset="-79"/>
                <a:cs typeface="Miriam Fixed" panose="020B0509050101010101" pitchFamily="49" charset="-79"/>
              </a:rPr>
              <a:t>open-source project </a:t>
            </a:r>
            <a:r>
              <a:rPr lang="en-US" sz="6000" i="1" spc="-300" dirty="0">
                <a:latin typeface="Miriam Fixed" panose="020B0509050101010101" pitchFamily="49" charset="-79"/>
                <a:cs typeface="Miriam Fixed" panose="020B0509050101010101" pitchFamily="49" charset="-79"/>
              </a:rPr>
              <a:t>achieves </a:t>
            </a:r>
            <a:r>
              <a:rPr lang="en-US" sz="6000" b="1" i="1" u="sng" spc="-300" dirty="0">
                <a:latin typeface="Miriam Fixed" panose="020B0509050101010101" pitchFamily="49" charset="-79"/>
                <a:cs typeface="Miriam Fixed" panose="020B0509050101010101" pitchFamily="49" charset="-79"/>
              </a:rPr>
              <a:t>reach</a:t>
            </a:r>
            <a:r>
              <a:rPr lang="en-US" sz="6000" i="1" spc="-300" dirty="0">
                <a:latin typeface="Miriam Fixed" panose="020B0509050101010101" pitchFamily="49" charset="-79"/>
                <a:cs typeface="Miriam Fixed" panose="020B0509050101010101" pitchFamily="49" charset="-79"/>
              </a:rPr>
              <a:t>, </a:t>
            </a:r>
            <a:r>
              <a:rPr lang="en-US" sz="6000" b="1" i="1" u="sng" spc="-300" dirty="0">
                <a:latin typeface="Miriam Fixed" panose="020B0509050101010101" pitchFamily="49" charset="-79"/>
                <a:cs typeface="Miriam Fixed" panose="020B0509050101010101" pitchFamily="49" charset="-79"/>
              </a:rPr>
              <a:t>relevance</a:t>
            </a:r>
            <a:r>
              <a:rPr lang="en-US" sz="6000" i="1" spc="-300" dirty="0">
                <a:latin typeface="Miriam Fixed" panose="020B0509050101010101" pitchFamily="49" charset="-79"/>
                <a:cs typeface="Miriam Fixed" panose="020B0509050101010101" pitchFamily="49" charset="-79"/>
              </a:rPr>
              <a:t>, and </a:t>
            </a:r>
            <a:r>
              <a:rPr lang="en-US" sz="6000" b="1" i="1" u="sng" spc="-300" dirty="0">
                <a:latin typeface="Miriam Fixed" panose="020B0509050101010101" pitchFamily="49" charset="-79"/>
                <a:cs typeface="Miriam Fixed" panose="020B0509050101010101" pitchFamily="49" charset="-79"/>
              </a:rPr>
              <a:t>resources</a:t>
            </a:r>
            <a:r>
              <a:rPr lang="en-US" sz="6000" i="1" spc="-300" dirty="0">
                <a:latin typeface="Miriam Fixed" panose="020B0509050101010101" pitchFamily="49" charset="-79"/>
                <a:cs typeface="Miriam Fixed" panose="020B0509050101010101" pitchFamily="49" charset="-79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5111" i="1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  <a:p>
            <a:pPr>
              <a:lnSpc>
                <a:spcPct val="150000"/>
              </a:lnSpc>
            </a:pPr>
            <a:r>
              <a:rPr lang="en-US" sz="5111" i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Kelly Bodwin, California Polytechnic State University</a:t>
            </a:r>
          </a:p>
          <a:p>
            <a:pPr>
              <a:lnSpc>
                <a:spcPct val="150000"/>
              </a:lnSpc>
            </a:pPr>
            <a:endParaRPr lang="en-US" sz="4600" dirty="0">
              <a:latin typeface="Britannic Bold" panose="020B0903060703020204" pitchFamily="34" charset="77"/>
            </a:endParaRPr>
          </a:p>
        </p:txBody>
      </p:sp>
      <p:sp>
        <p:nvSpPr>
          <p:cNvPr id="55" name="Text Box 16"/>
          <p:cNvSpPr txBox="1">
            <a:spLocks noChangeArrowheads="1"/>
          </p:cNvSpPr>
          <p:nvPr/>
        </p:nvSpPr>
        <p:spPr bwMode="auto">
          <a:xfrm>
            <a:off x="681567" y="4831087"/>
            <a:ext cx="11367486" cy="14676113"/>
          </a:xfrm>
          <a:prstGeom prst="rect">
            <a:avLst/>
          </a:prstGeom>
          <a:solidFill>
            <a:schemeClr val="bg1"/>
          </a:solidFill>
          <a:ln w="38100">
            <a:solidFill>
              <a:srgbClr val="00539F"/>
            </a:solidFill>
            <a:miter lim="800000"/>
            <a:headEnd/>
            <a:tailEnd/>
          </a:ln>
        </p:spPr>
        <p:txBody>
          <a:bodyPr lIns="595616" tIns="595616" rIns="595616" bIns="595616"/>
          <a:lstStyle/>
          <a:p>
            <a:pPr marL="389493" indent="-389493" defTabSz="747881"/>
            <a:endParaRPr lang="en-US" sz="2556" dirty="0"/>
          </a:p>
          <a:p>
            <a:pPr fontAlgn="base"/>
            <a:r>
              <a:rPr lang="en-US" sz="4600" dirty="0">
                <a:latin typeface="inherit"/>
              </a:rPr>
              <a:t>🔅 Access to </a:t>
            </a:r>
            <a:r>
              <a:rPr lang="en-US" sz="4600" b="1" dirty="0">
                <a:solidFill>
                  <a:srgbClr val="85394D"/>
                </a:solidFill>
                <a:latin typeface="inherit"/>
              </a:rPr>
              <a:t>social connections</a:t>
            </a:r>
            <a:r>
              <a:rPr lang="en-US" sz="4600" dirty="0">
                <a:latin typeface="inherit"/>
              </a:rPr>
              <a:t> with other users</a:t>
            </a:r>
          </a:p>
          <a:p>
            <a:pPr fontAlgn="base"/>
            <a:r>
              <a:rPr lang="en-US" sz="4600" dirty="0">
                <a:latin typeface="inherit"/>
              </a:rPr>
              <a:t>  → 🦣 </a:t>
            </a:r>
            <a:r>
              <a:rPr lang="en-US" sz="4600" dirty="0" err="1">
                <a:latin typeface="inherit"/>
              </a:rPr>
              <a:t>fosstodon.org</a:t>
            </a:r>
            <a:r>
              <a:rPr lang="en-US" sz="4600" dirty="0">
                <a:latin typeface="inherit"/>
              </a:rPr>
              <a:t>/@</a:t>
            </a:r>
            <a:r>
              <a:rPr lang="en-US" sz="4600" dirty="0" err="1">
                <a:latin typeface="inherit"/>
              </a:rPr>
              <a:t>r_data_table</a:t>
            </a:r>
            <a:endParaRPr lang="en-US" sz="4600" dirty="0">
              <a:latin typeface="inherit"/>
            </a:endParaRPr>
          </a:p>
          <a:p>
            <a:pPr fontAlgn="base"/>
            <a:r>
              <a:rPr lang="en-US" sz="4600" dirty="0">
                <a:latin typeface="inherit"/>
              </a:rPr>
              <a:t>  → ⛅ </a:t>
            </a:r>
            <a:r>
              <a:rPr lang="en-US" sz="4600" dirty="0" err="1">
                <a:latin typeface="inherit"/>
              </a:rPr>
              <a:t>rdatatable.bsky.social</a:t>
            </a:r>
            <a:endParaRPr lang="en-US" sz="4600" dirty="0">
              <a:latin typeface="inherit"/>
            </a:endParaRPr>
          </a:p>
          <a:p>
            <a:pPr fontAlgn="base"/>
            <a:r>
              <a:rPr lang="en-US" sz="4600" dirty="0">
                <a:latin typeface="inherit"/>
              </a:rPr>
              <a:t>  → 🐦 </a:t>
            </a:r>
            <a:r>
              <a:rPr lang="en-US" sz="4600" dirty="0" err="1">
                <a:latin typeface="inherit"/>
              </a:rPr>
              <a:t>twitter.com</a:t>
            </a:r>
            <a:r>
              <a:rPr lang="en-US" sz="4600" dirty="0">
                <a:latin typeface="inherit"/>
              </a:rPr>
              <a:t>/</a:t>
            </a:r>
            <a:r>
              <a:rPr lang="en-US" sz="4600" dirty="0" err="1">
                <a:latin typeface="inherit"/>
              </a:rPr>
              <a:t>r_data_table</a:t>
            </a:r>
            <a:endParaRPr lang="en-US" sz="4600" dirty="0">
              <a:latin typeface="inherit"/>
            </a:endParaRPr>
          </a:p>
          <a:p>
            <a:pPr fontAlgn="base"/>
            <a:endParaRPr lang="en-US" sz="4600" dirty="0">
              <a:latin typeface="inherit"/>
            </a:endParaRPr>
          </a:p>
          <a:p>
            <a:pPr fontAlgn="base"/>
            <a:r>
              <a:rPr lang="en-US" sz="4600" dirty="0">
                <a:latin typeface="inherit"/>
              </a:rPr>
              <a:t>🔅 Regular </a:t>
            </a:r>
            <a:r>
              <a:rPr lang="en-US" sz="4600" b="1" dirty="0">
                <a:solidFill>
                  <a:srgbClr val="85394D"/>
                </a:solidFill>
                <a:latin typeface="inherit"/>
              </a:rPr>
              <a:t>new content</a:t>
            </a:r>
            <a:r>
              <a:rPr lang="en-US" sz="4600" dirty="0">
                <a:latin typeface="inherit"/>
              </a:rPr>
              <a:t> via blogs, etc.</a:t>
            </a:r>
          </a:p>
          <a:p>
            <a:pPr fontAlgn="base"/>
            <a:r>
              <a:rPr lang="en-US" sz="4600" dirty="0">
                <a:latin typeface="inherit"/>
              </a:rPr>
              <a:t>  → </a:t>
            </a:r>
            <a:r>
              <a:rPr lang="en-US" sz="4600" dirty="0">
                <a:latin typeface="inherit"/>
                <a:hlinkClick r:id="rId5"/>
              </a:rPr>
              <a:t>Blog: The Raft</a:t>
            </a:r>
            <a:endParaRPr lang="en-US" sz="4600" dirty="0">
              <a:latin typeface="inherit"/>
            </a:endParaRPr>
          </a:p>
          <a:p>
            <a:r>
              <a:rPr lang="en-US" sz="4600" dirty="0">
                <a:latin typeface="inherit"/>
              </a:rPr>
              <a:t>  → </a:t>
            </a:r>
            <a:r>
              <a:rPr lang="en-US" sz="4600" dirty="0">
                <a:latin typeface="inherit"/>
                <a:hlinkClick r:id="rId6"/>
              </a:rPr>
              <a:t>RWeekly</a:t>
            </a:r>
            <a:r>
              <a:rPr lang="en-US" sz="4600" dirty="0">
                <a:latin typeface="inherit"/>
              </a:rPr>
              <a:t> blog roundup</a:t>
            </a:r>
          </a:p>
          <a:p>
            <a:endParaRPr lang="en-US" sz="4600" dirty="0">
              <a:latin typeface="inherit"/>
            </a:endParaRPr>
          </a:p>
          <a:p>
            <a:pPr fontAlgn="base"/>
            <a:r>
              <a:rPr lang="en-US" sz="4600" dirty="0">
                <a:latin typeface="inherit"/>
              </a:rPr>
              <a:t>🔅 Creation of </a:t>
            </a:r>
            <a:r>
              <a:rPr lang="en-US" sz="4600" b="1" dirty="0">
                <a:solidFill>
                  <a:srgbClr val="85394D"/>
                </a:solidFill>
                <a:latin typeface="inherit"/>
              </a:rPr>
              <a:t>personal connections</a:t>
            </a:r>
            <a:r>
              <a:rPr lang="en-US" sz="4600" dirty="0">
                <a:latin typeface="inherit"/>
              </a:rPr>
              <a:t> and</a:t>
            </a:r>
            <a:r>
              <a:rPr lang="en-US" sz="4600" b="1" dirty="0">
                <a:solidFill>
                  <a:srgbClr val="85394D"/>
                </a:solidFill>
                <a:latin typeface="inherit"/>
              </a:rPr>
              <a:t> traditions</a:t>
            </a:r>
            <a:r>
              <a:rPr lang="en-US" sz="4600" dirty="0">
                <a:latin typeface="inherit"/>
              </a:rPr>
              <a:t> in the community</a:t>
            </a:r>
          </a:p>
          <a:p>
            <a:pPr fontAlgn="base"/>
            <a:r>
              <a:rPr lang="en-US" sz="4600" dirty="0">
                <a:latin typeface="inherit"/>
              </a:rPr>
              <a:t>  → </a:t>
            </a:r>
            <a:r>
              <a:rPr lang="en-US" sz="4600" dirty="0">
                <a:latin typeface="inherit"/>
                <a:hlinkClick r:id="rId7"/>
              </a:rPr>
              <a:t>Travel grants for contributors</a:t>
            </a:r>
            <a:endParaRPr lang="en-US" sz="4600" dirty="0">
              <a:latin typeface="inherit"/>
            </a:endParaRPr>
          </a:p>
          <a:p>
            <a:pPr fontAlgn="base"/>
            <a:r>
              <a:rPr lang="en-US" sz="4600" dirty="0">
                <a:latin typeface="inherit"/>
              </a:rPr>
              <a:t>  → Conferences and meetups.</a:t>
            </a:r>
          </a:p>
          <a:p>
            <a:pPr fontAlgn="base"/>
            <a:endParaRPr lang="en-US" sz="4600" dirty="0">
              <a:latin typeface="inherit"/>
            </a:endParaRPr>
          </a:p>
          <a:p>
            <a:pPr fontAlgn="base"/>
            <a:r>
              <a:rPr lang="en-US" sz="4600" dirty="0">
                <a:latin typeface="inherit"/>
              </a:rPr>
              <a:t>🔅 Clear </a:t>
            </a:r>
            <a:r>
              <a:rPr lang="en-US" sz="4600" b="1" dirty="0">
                <a:solidFill>
                  <a:srgbClr val="85394D"/>
                </a:solidFill>
                <a:latin typeface="inherit"/>
              </a:rPr>
              <a:t>bridges</a:t>
            </a:r>
            <a:r>
              <a:rPr lang="en-US" sz="4600" dirty="0">
                <a:latin typeface="inherit"/>
              </a:rPr>
              <a:t> and </a:t>
            </a:r>
            <a:r>
              <a:rPr lang="en-US" sz="4600" b="1" dirty="0">
                <a:solidFill>
                  <a:srgbClr val="85394D"/>
                </a:solidFill>
                <a:latin typeface="inherit"/>
              </a:rPr>
              <a:t>partnerships</a:t>
            </a:r>
            <a:r>
              <a:rPr lang="en-US" sz="4600" dirty="0">
                <a:latin typeface="inherit"/>
              </a:rPr>
              <a:t> to other communities.</a:t>
            </a:r>
          </a:p>
          <a:p>
            <a:pPr fontAlgn="base"/>
            <a:r>
              <a:rPr lang="en-US" sz="4600" dirty="0">
                <a:latin typeface="inherit"/>
              </a:rPr>
              <a:t>  → Connections to python/Julia</a:t>
            </a:r>
          </a:p>
          <a:p>
            <a:pPr fontAlgn="base"/>
            <a:r>
              <a:rPr lang="en-US" sz="4600" dirty="0">
                <a:latin typeface="inherit"/>
              </a:rPr>
              <a:t>  → Multilingual conferences</a:t>
            </a:r>
          </a:p>
          <a:p>
            <a:pPr fontAlgn="base"/>
            <a:endParaRPr lang="en-US" sz="4600" dirty="0">
              <a:latin typeface="inherit"/>
            </a:endParaRPr>
          </a:p>
          <a:p>
            <a:pPr marL="389493" indent="-389493" defTabSz="747881">
              <a:buFont typeface="Arial"/>
              <a:buChar char="•"/>
            </a:pPr>
            <a:endParaRPr lang="en-US" sz="4600" dirty="0">
              <a:latin typeface="Garamond Premr Pro Med"/>
              <a:cs typeface="Garamond Premr Pro Med"/>
            </a:endParaRPr>
          </a:p>
        </p:txBody>
      </p:sp>
      <p:sp>
        <p:nvSpPr>
          <p:cNvPr id="56" name="Text Box 17"/>
          <p:cNvSpPr txBox="1">
            <a:spLocks noChangeArrowheads="1"/>
          </p:cNvSpPr>
          <p:nvPr/>
        </p:nvSpPr>
        <p:spPr bwMode="auto">
          <a:xfrm>
            <a:off x="1952031" y="20739645"/>
            <a:ext cx="8019690" cy="864431"/>
          </a:xfrm>
          <a:prstGeom prst="rect">
            <a:avLst/>
          </a:prstGeom>
          <a:solidFill>
            <a:srgbClr val="00539F"/>
          </a:solidFill>
          <a:ln w="38100">
            <a:solidFill>
              <a:srgbClr val="00539F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7184" tIns="38590" rIns="77184" bIns="38590">
            <a:spAutoFit/>
          </a:bodyPr>
          <a:lstStyle/>
          <a:p>
            <a:pPr algn="ctr" defTabSz="766814" eaLnBrk="0" hangingPunct="0">
              <a:defRPr/>
            </a:pPr>
            <a:r>
              <a:rPr lang="en-US" sz="5111" dirty="0">
                <a:solidFill>
                  <a:schemeClr val="bg1"/>
                </a:solidFill>
                <a:latin typeface="Myriad Pro Semibold"/>
                <a:cs typeface="Myriad Pro Semibold"/>
              </a:rPr>
              <a:t>Education and Access</a:t>
            </a:r>
          </a:p>
        </p:txBody>
      </p:sp>
      <p:sp>
        <p:nvSpPr>
          <p:cNvPr id="58" name="Text Box 19"/>
          <p:cNvSpPr txBox="1">
            <a:spLocks noChangeArrowheads="1"/>
          </p:cNvSpPr>
          <p:nvPr/>
        </p:nvSpPr>
        <p:spPr bwMode="auto">
          <a:xfrm>
            <a:off x="1233018" y="2228237"/>
            <a:ext cx="9457714" cy="1257808"/>
          </a:xfrm>
          <a:prstGeom prst="rect">
            <a:avLst/>
          </a:prstGeom>
          <a:solidFill>
            <a:srgbClr val="00539F"/>
          </a:solidFill>
          <a:ln w="38100">
            <a:solidFill>
              <a:srgbClr val="00539F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7184" tIns="38590" rIns="77184" bIns="38590">
            <a:spAutoFit/>
          </a:bodyPr>
          <a:lstStyle/>
          <a:p>
            <a:pPr algn="ctr" defTabSz="766814" eaLnBrk="0" hangingPunct="0">
              <a:defRPr/>
            </a:pPr>
            <a:r>
              <a:rPr lang="en-US" sz="7667" dirty="0">
                <a:solidFill>
                  <a:schemeClr val="bg1"/>
                </a:solidFill>
                <a:latin typeface="Britannic Bold" panose="020B0903060703020204" pitchFamily="34" charset="77"/>
                <a:cs typeface="Myriad Pro Semibold"/>
              </a:rPr>
              <a:t>Reach</a:t>
            </a:r>
          </a:p>
        </p:txBody>
      </p:sp>
      <p:sp>
        <p:nvSpPr>
          <p:cNvPr id="61" name="Text Box 25"/>
          <p:cNvSpPr txBox="1">
            <a:spLocks noChangeArrowheads="1"/>
          </p:cNvSpPr>
          <p:nvPr/>
        </p:nvSpPr>
        <p:spPr bwMode="auto">
          <a:xfrm>
            <a:off x="30860188" y="2358935"/>
            <a:ext cx="9951393" cy="1257808"/>
          </a:xfrm>
          <a:prstGeom prst="rect">
            <a:avLst/>
          </a:prstGeom>
          <a:solidFill>
            <a:srgbClr val="00539F"/>
          </a:solidFill>
          <a:ln w="38100">
            <a:solidFill>
              <a:srgbClr val="00539F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7184" tIns="38590" rIns="77184" bIns="38590">
            <a:spAutoFit/>
          </a:bodyPr>
          <a:lstStyle/>
          <a:p>
            <a:pPr algn="ctr" defTabSz="766814" eaLnBrk="0" hangingPunct="0">
              <a:defRPr/>
            </a:pPr>
            <a:r>
              <a:rPr lang="en-US" sz="7667" dirty="0">
                <a:solidFill>
                  <a:schemeClr val="bg1"/>
                </a:solidFill>
                <a:latin typeface="Britannic Bold" panose="020B0903060703020204" pitchFamily="34" charset="77"/>
                <a:cs typeface="Myriad Pro Semibold"/>
              </a:rPr>
              <a:t>Resources</a:t>
            </a:r>
          </a:p>
        </p:txBody>
      </p:sp>
      <p:sp>
        <p:nvSpPr>
          <p:cNvPr id="4" name="Text Box 17">
            <a:extLst>
              <a:ext uri="{FF2B5EF4-FFF2-40B4-BE49-F238E27FC236}">
                <a16:creationId xmlns:a16="http://schemas.microsoft.com/office/drawing/2014/main" id="{0A196470-A19E-DF11-5345-C76B6D6F0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031" y="4359525"/>
            <a:ext cx="8019690" cy="943107"/>
          </a:xfrm>
          <a:prstGeom prst="rect">
            <a:avLst/>
          </a:prstGeom>
          <a:solidFill>
            <a:srgbClr val="00539F"/>
          </a:solidFill>
          <a:ln w="38100">
            <a:solidFill>
              <a:srgbClr val="00539F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7184" tIns="38590" rIns="77184" bIns="38590">
            <a:spAutoFit/>
          </a:bodyPr>
          <a:lstStyle/>
          <a:p>
            <a:pPr algn="ctr" defTabSz="766814" eaLnBrk="0" hangingPunct="0">
              <a:defRPr/>
            </a:pPr>
            <a:r>
              <a:rPr lang="en-US" sz="5622" dirty="0">
                <a:solidFill>
                  <a:schemeClr val="bg1"/>
                </a:solidFill>
                <a:latin typeface="Myriad Pro Semibold"/>
                <a:cs typeface="Myriad Pro Semibold"/>
              </a:rPr>
              <a:t>Community</a:t>
            </a:r>
          </a:p>
        </p:txBody>
      </p:sp>
      <p:sp>
        <p:nvSpPr>
          <p:cNvPr id="9" name="Text Box 16">
            <a:extLst>
              <a:ext uri="{FF2B5EF4-FFF2-40B4-BE49-F238E27FC236}">
                <a16:creationId xmlns:a16="http://schemas.microsoft.com/office/drawing/2014/main" id="{67F080EF-889A-B307-208B-6C1161D08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71387" y="14308403"/>
            <a:ext cx="11506276" cy="15240306"/>
          </a:xfrm>
          <a:prstGeom prst="rect">
            <a:avLst/>
          </a:prstGeom>
          <a:solidFill>
            <a:schemeClr val="bg1"/>
          </a:solidFill>
          <a:ln w="38100">
            <a:solidFill>
              <a:srgbClr val="00539F"/>
            </a:solidFill>
            <a:miter lim="800000"/>
            <a:headEnd/>
            <a:tailEnd/>
          </a:ln>
        </p:spPr>
        <p:txBody>
          <a:bodyPr lIns="595616" tIns="595616" rIns="595616" bIns="595616"/>
          <a:lstStyle/>
          <a:p>
            <a:pPr marL="389493" indent="-389493" defTabSz="747881"/>
            <a:endParaRPr lang="en-US" sz="2556" dirty="0"/>
          </a:p>
          <a:p>
            <a:pPr fontAlgn="base"/>
            <a:r>
              <a:rPr lang="en-US" sz="4600" dirty="0">
                <a:latin typeface="inherit"/>
              </a:rPr>
              <a:t>🔅</a:t>
            </a:r>
            <a:r>
              <a:rPr lang="en-US" sz="4600" u="sng" dirty="0">
                <a:latin typeface="inherit"/>
              </a:rPr>
              <a:t> </a:t>
            </a:r>
            <a:r>
              <a:rPr lang="en-US" sz="4600" b="1" u="sng" dirty="0">
                <a:solidFill>
                  <a:srgbClr val="85394D"/>
                </a:solidFill>
                <a:latin typeface="inherit"/>
              </a:rPr>
              <a:t>Industry: </a:t>
            </a:r>
          </a:p>
          <a:p>
            <a:pPr fontAlgn="base"/>
            <a:r>
              <a:rPr lang="en-US" sz="4600" dirty="0">
                <a:latin typeface="inherit"/>
              </a:rPr>
              <a:t>  → Make a </a:t>
            </a:r>
            <a:r>
              <a:rPr lang="en-US" sz="4600" b="1" dirty="0">
                <a:latin typeface="inherit"/>
              </a:rPr>
              <a:t>meaningful donation</a:t>
            </a:r>
          </a:p>
          <a:p>
            <a:pPr fontAlgn="base"/>
            <a:r>
              <a:rPr lang="en-US" sz="4600" dirty="0">
                <a:latin typeface="inherit"/>
              </a:rPr>
              <a:t>  → Support </a:t>
            </a:r>
            <a:r>
              <a:rPr lang="en-US" sz="4600" b="1" dirty="0">
                <a:latin typeface="inherit"/>
              </a:rPr>
              <a:t>employee time </a:t>
            </a:r>
            <a:r>
              <a:rPr lang="en-US" sz="4600" dirty="0">
                <a:latin typeface="inherit"/>
              </a:rPr>
              <a:t>for open-	source development</a:t>
            </a:r>
          </a:p>
          <a:p>
            <a:pPr fontAlgn="base"/>
            <a:r>
              <a:rPr lang="en-US" sz="4600" dirty="0">
                <a:latin typeface="inherit"/>
              </a:rPr>
              <a:t>  → </a:t>
            </a:r>
            <a:r>
              <a:rPr lang="en-US" sz="4600" b="1" dirty="0">
                <a:latin typeface="inherit"/>
              </a:rPr>
              <a:t>Release software </a:t>
            </a:r>
            <a:r>
              <a:rPr lang="en-US" sz="4600" dirty="0">
                <a:latin typeface="inherit"/>
              </a:rPr>
              <a:t>freely</a:t>
            </a:r>
          </a:p>
          <a:p>
            <a:pPr fontAlgn="base"/>
            <a:endParaRPr lang="en-US" sz="4600" dirty="0">
              <a:latin typeface="inherit"/>
            </a:endParaRPr>
          </a:p>
          <a:p>
            <a:pPr fontAlgn="base"/>
            <a:r>
              <a:rPr lang="en-US" sz="4600" dirty="0">
                <a:latin typeface="inherit"/>
              </a:rPr>
              <a:t>🔅 </a:t>
            </a:r>
            <a:r>
              <a:rPr lang="en-US" sz="4600" b="1" u="sng" dirty="0">
                <a:solidFill>
                  <a:srgbClr val="85394D"/>
                </a:solidFill>
                <a:latin typeface="inherit"/>
              </a:rPr>
              <a:t>Academia:</a:t>
            </a:r>
            <a:r>
              <a:rPr lang="en-US" sz="4600" b="1" dirty="0">
                <a:solidFill>
                  <a:srgbClr val="85394D"/>
                </a:solidFill>
                <a:latin typeface="inherit"/>
              </a:rPr>
              <a:t> </a:t>
            </a:r>
            <a:r>
              <a:rPr lang="en-US" sz="4600" dirty="0">
                <a:latin typeface="inherit"/>
              </a:rPr>
              <a:t>Support open-source work with </a:t>
            </a:r>
            <a:r>
              <a:rPr lang="en-US" sz="4600" b="1" dirty="0">
                <a:solidFill>
                  <a:srgbClr val="85394D"/>
                </a:solidFill>
                <a:latin typeface="inherit"/>
              </a:rPr>
              <a:t>professional recognition</a:t>
            </a:r>
            <a:endParaRPr lang="en-US" sz="4600" dirty="0">
              <a:latin typeface="inherit"/>
            </a:endParaRPr>
          </a:p>
          <a:p>
            <a:pPr fontAlgn="base"/>
            <a:r>
              <a:rPr lang="en-US" sz="4600" i="1" dirty="0">
                <a:latin typeface="inherit"/>
              </a:rPr>
              <a:t>  	→ </a:t>
            </a:r>
            <a:r>
              <a:rPr lang="en-US" sz="4600" b="1" dirty="0">
                <a:latin typeface="inherit"/>
              </a:rPr>
              <a:t>Cite</a:t>
            </a:r>
            <a:r>
              <a:rPr lang="en-US" sz="4600" dirty="0">
                <a:latin typeface="inherit"/>
              </a:rPr>
              <a:t> your packages </a:t>
            </a:r>
          </a:p>
          <a:p>
            <a:pPr fontAlgn="base"/>
            <a:r>
              <a:rPr lang="en-US" sz="4600" i="1" dirty="0">
                <a:latin typeface="inherit"/>
              </a:rPr>
              <a:t>	→ </a:t>
            </a:r>
            <a:r>
              <a:rPr lang="en-US" sz="4600" dirty="0">
                <a:latin typeface="inherit"/>
              </a:rPr>
              <a:t>Vote for </a:t>
            </a:r>
            <a:r>
              <a:rPr lang="en-US" sz="4600" b="1" dirty="0">
                <a:latin typeface="inherit"/>
              </a:rPr>
              <a:t>awards </a:t>
            </a:r>
            <a:r>
              <a:rPr lang="en-US" sz="4600" dirty="0">
                <a:latin typeface="inherit"/>
              </a:rPr>
              <a:t>for open-source 	research</a:t>
            </a:r>
            <a:endParaRPr lang="en-US" sz="4600" b="1" dirty="0">
              <a:latin typeface="inherit"/>
            </a:endParaRPr>
          </a:p>
          <a:p>
            <a:pPr fontAlgn="base"/>
            <a:r>
              <a:rPr lang="en-US" sz="4600" i="1" dirty="0">
                <a:latin typeface="inherit"/>
              </a:rPr>
              <a:t>  	→ </a:t>
            </a:r>
            <a:r>
              <a:rPr lang="en-US" sz="4600" b="1" dirty="0">
                <a:latin typeface="inherit"/>
              </a:rPr>
              <a:t>Hire</a:t>
            </a:r>
            <a:r>
              <a:rPr lang="en-US" sz="4600" dirty="0">
                <a:latin typeface="inherit"/>
              </a:rPr>
              <a:t> and </a:t>
            </a:r>
            <a:r>
              <a:rPr lang="en-US" sz="4600" b="1" dirty="0">
                <a:latin typeface="inherit"/>
              </a:rPr>
              <a:t>promote </a:t>
            </a:r>
            <a:r>
              <a:rPr lang="en-US" sz="4600" dirty="0">
                <a:latin typeface="inherit"/>
              </a:rPr>
              <a:t>contributors</a:t>
            </a:r>
          </a:p>
          <a:p>
            <a:pPr fontAlgn="base"/>
            <a:endParaRPr lang="en-US" sz="4600" dirty="0">
              <a:latin typeface="inherit"/>
              <a:cs typeface="Garamond Premr Pro Med"/>
            </a:endParaRPr>
          </a:p>
          <a:p>
            <a:pPr fontAlgn="base"/>
            <a:r>
              <a:rPr lang="en-US" sz="4600" dirty="0">
                <a:latin typeface="inherit"/>
              </a:rPr>
              <a:t>🔅 </a:t>
            </a:r>
            <a:r>
              <a:rPr lang="en-US" sz="4600" b="1" u="sng" dirty="0">
                <a:solidFill>
                  <a:srgbClr val="85394D"/>
                </a:solidFill>
                <a:latin typeface="inherit"/>
              </a:rPr>
              <a:t>Individual: </a:t>
            </a:r>
          </a:p>
          <a:p>
            <a:pPr fontAlgn="base"/>
            <a:r>
              <a:rPr lang="en-US" sz="4600" i="1" dirty="0">
                <a:latin typeface="inherit"/>
              </a:rPr>
              <a:t>  	→ </a:t>
            </a:r>
            <a:r>
              <a:rPr lang="en-US" sz="4600" dirty="0">
                <a:latin typeface="inherit"/>
              </a:rPr>
              <a:t>Contribute </a:t>
            </a:r>
            <a:r>
              <a:rPr lang="en-US" sz="4600" b="1" dirty="0">
                <a:latin typeface="inherit"/>
              </a:rPr>
              <a:t>suggestions or bug fixes 	</a:t>
            </a:r>
            <a:r>
              <a:rPr lang="en-US" sz="4600" dirty="0">
                <a:latin typeface="inherit"/>
              </a:rPr>
              <a:t>to packages.</a:t>
            </a:r>
          </a:p>
          <a:p>
            <a:pPr fontAlgn="base"/>
            <a:r>
              <a:rPr lang="en-US" sz="4600" i="1" dirty="0">
                <a:latin typeface="inherit"/>
              </a:rPr>
              <a:t>  	→ </a:t>
            </a:r>
            <a:r>
              <a:rPr lang="en-US" sz="4600" dirty="0">
                <a:latin typeface="inherit"/>
              </a:rPr>
              <a:t> </a:t>
            </a:r>
            <a:r>
              <a:rPr lang="en-US" sz="4600" b="1" dirty="0">
                <a:latin typeface="inherit"/>
              </a:rPr>
              <a:t>Share</a:t>
            </a:r>
            <a:r>
              <a:rPr lang="en-US" sz="4600" dirty="0">
                <a:latin typeface="inherit"/>
              </a:rPr>
              <a:t> your open-source code.</a:t>
            </a:r>
            <a:r>
              <a:rPr lang="en-US" sz="4600" i="1" dirty="0">
                <a:latin typeface="inherit"/>
              </a:rPr>
              <a:t>  	→ </a:t>
            </a:r>
            <a:r>
              <a:rPr lang="en-US" sz="4600" dirty="0">
                <a:latin typeface="inherit"/>
              </a:rPr>
              <a:t>Create </a:t>
            </a:r>
            <a:r>
              <a:rPr lang="en-US" sz="4600" b="1" dirty="0">
                <a:latin typeface="inherit"/>
              </a:rPr>
              <a:t>public blogs or tutorials</a:t>
            </a:r>
          </a:p>
          <a:p>
            <a:pPr fontAlgn="base"/>
            <a:r>
              <a:rPr lang="en-US" sz="4600" i="1" dirty="0">
                <a:latin typeface="inherit"/>
              </a:rPr>
              <a:t>  	→ </a:t>
            </a:r>
            <a:r>
              <a:rPr lang="en-US" sz="4600" dirty="0">
                <a:latin typeface="inherit"/>
              </a:rPr>
              <a:t>Engage with </a:t>
            </a:r>
            <a:r>
              <a:rPr lang="en-US" sz="4600" b="1" dirty="0">
                <a:latin typeface="inherit"/>
              </a:rPr>
              <a:t>the wonderful R 	community.</a:t>
            </a:r>
            <a:endParaRPr lang="en-US" sz="4600" b="1" dirty="0">
              <a:latin typeface="Garamond Premr Pro Med"/>
              <a:cs typeface="Garamond Premr Pro Med"/>
            </a:endParaRPr>
          </a:p>
        </p:txBody>
      </p:sp>
      <p:sp>
        <p:nvSpPr>
          <p:cNvPr id="10" name="Text Box 17">
            <a:extLst>
              <a:ext uri="{FF2B5EF4-FFF2-40B4-BE49-F238E27FC236}">
                <a16:creationId xmlns:a16="http://schemas.microsoft.com/office/drawing/2014/main" id="{3B4FE503-7358-6F5B-A91C-220461384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89280" y="13876187"/>
            <a:ext cx="8019690" cy="864431"/>
          </a:xfrm>
          <a:prstGeom prst="rect">
            <a:avLst/>
          </a:prstGeom>
          <a:solidFill>
            <a:srgbClr val="00539F"/>
          </a:solidFill>
          <a:ln w="38100">
            <a:solidFill>
              <a:srgbClr val="00539F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7184" tIns="38590" rIns="77184" bIns="38590">
            <a:spAutoFit/>
          </a:bodyPr>
          <a:lstStyle/>
          <a:p>
            <a:pPr algn="ctr" defTabSz="766814" eaLnBrk="0" hangingPunct="0">
              <a:defRPr/>
            </a:pPr>
            <a:r>
              <a:rPr lang="en-US" sz="5111" dirty="0">
                <a:solidFill>
                  <a:schemeClr val="bg1"/>
                </a:solidFill>
                <a:latin typeface="Myriad Pro Semibold"/>
                <a:cs typeface="Myriad Pro Semibold"/>
              </a:rPr>
              <a:t>How you can help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id="{922D937D-DB64-0729-5C5C-8118162219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94200" y="4825810"/>
            <a:ext cx="11506276" cy="8585390"/>
          </a:xfrm>
          <a:prstGeom prst="rect">
            <a:avLst/>
          </a:prstGeom>
          <a:solidFill>
            <a:schemeClr val="bg1"/>
          </a:solidFill>
          <a:ln w="38100">
            <a:solidFill>
              <a:srgbClr val="00539F"/>
            </a:solidFill>
            <a:miter lim="800000"/>
            <a:headEnd/>
            <a:tailEnd/>
          </a:ln>
        </p:spPr>
        <p:txBody>
          <a:bodyPr lIns="595616" tIns="595616" rIns="595616" bIns="595616"/>
          <a:lstStyle/>
          <a:p>
            <a:pPr fontAlgn="base"/>
            <a:r>
              <a:rPr lang="en-US" sz="4600" dirty="0">
                <a:latin typeface="inherit"/>
              </a:rPr>
              <a:t>🔅 The </a:t>
            </a:r>
            <a:r>
              <a:rPr lang="en-US" sz="4600" b="1" dirty="0">
                <a:solidFill>
                  <a:srgbClr val="85394D"/>
                </a:solidFill>
                <a:latin typeface="inherit"/>
              </a:rPr>
              <a:t>R Core Group </a:t>
            </a:r>
            <a:r>
              <a:rPr lang="en-US" sz="4600" dirty="0">
                <a:latin typeface="inherit"/>
              </a:rPr>
              <a:t>maintains and updates Base R.</a:t>
            </a:r>
          </a:p>
          <a:p>
            <a:pPr fontAlgn="base"/>
            <a:r>
              <a:rPr lang="en-US" sz="4600" dirty="0">
                <a:latin typeface="inherit"/>
              </a:rPr>
              <a:t>  → Donate to </a:t>
            </a:r>
            <a:r>
              <a:rPr lang="en-US" sz="4600" dirty="0">
                <a:latin typeface="inherit"/>
                <a:hlinkClick r:id="rId8"/>
              </a:rPr>
              <a:t>The R Foundation</a:t>
            </a:r>
            <a:endParaRPr lang="en-US" sz="4600" dirty="0">
              <a:latin typeface="inherit"/>
            </a:endParaRPr>
          </a:p>
          <a:p>
            <a:pPr fontAlgn="base"/>
            <a:r>
              <a:rPr lang="en-US" sz="4600" dirty="0">
                <a:latin typeface="inherit"/>
              </a:rPr>
              <a:t>  → Contribute to Base R</a:t>
            </a:r>
          </a:p>
          <a:p>
            <a:pPr fontAlgn="base"/>
            <a:endParaRPr lang="en-US" sz="4600" dirty="0">
              <a:latin typeface="inherit"/>
            </a:endParaRPr>
          </a:p>
          <a:p>
            <a:pPr fontAlgn="base"/>
            <a:r>
              <a:rPr lang="en-US" sz="4600" dirty="0">
                <a:latin typeface="inherit"/>
              </a:rPr>
              <a:t>🔅 Individual developers create </a:t>
            </a:r>
            <a:r>
              <a:rPr lang="en-US" sz="4600" b="1" dirty="0">
                <a:solidFill>
                  <a:srgbClr val="85394D"/>
                </a:solidFill>
                <a:latin typeface="inherit"/>
              </a:rPr>
              <a:t>R packages</a:t>
            </a:r>
            <a:endParaRPr lang="en-US" sz="4600" dirty="0">
              <a:latin typeface="inherit"/>
            </a:endParaRPr>
          </a:p>
          <a:p>
            <a:pPr fontAlgn="base"/>
            <a:r>
              <a:rPr lang="en-US" sz="4600" dirty="0">
                <a:latin typeface="inherit"/>
              </a:rPr>
              <a:t>  → </a:t>
            </a:r>
            <a:r>
              <a:rPr lang="en-US" sz="4600" dirty="0" err="1">
                <a:latin typeface="inherit"/>
              </a:rPr>
              <a:t>Github</a:t>
            </a:r>
            <a:r>
              <a:rPr lang="en-US" sz="4600" dirty="0">
                <a:latin typeface="inherit"/>
              </a:rPr>
              <a:t>, Patreon, or donations</a:t>
            </a:r>
          </a:p>
          <a:p>
            <a:pPr fontAlgn="base"/>
            <a:r>
              <a:rPr lang="en-US" sz="4600" dirty="0">
                <a:latin typeface="inherit"/>
              </a:rPr>
              <a:t>  → Donate to open-source meta groups: </a:t>
            </a:r>
          </a:p>
          <a:p>
            <a:pPr lvl="4"/>
            <a:r>
              <a:rPr lang="en-US" sz="4600" dirty="0">
                <a:latin typeface="inherit"/>
                <a:hlinkClick r:id="rId9"/>
              </a:rPr>
              <a:t>ROpenSci</a:t>
            </a:r>
            <a:endParaRPr lang="en-US" sz="4600" dirty="0">
              <a:latin typeface="inherit"/>
            </a:endParaRPr>
          </a:p>
          <a:p>
            <a:pPr lvl="4"/>
            <a:r>
              <a:rPr lang="en-US" sz="4600" dirty="0">
                <a:latin typeface="inherit"/>
                <a:hlinkClick r:id="rId10"/>
              </a:rPr>
              <a:t>The Linux Foundation</a:t>
            </a:r>
            <a:endParaRPr lang="en-US" sz="4600" dirty="0">
              <a:latin typeface="inherit"/>
            </a:endParaRPr>
          </a:p>
          <a:p>
            <a:pPr lvl="4"/>
            <a:r>
              <a:rPr lang="en-US" sz="4600" dirty="0">
                <a:latin typeface="inherit"/>
                <a:hlinkClick r:id="rId11"/>
              </a:rPr>
              <a:t>NumFocus</a:t>
            </a:r>
            <a:endParaRPr lang="en-US" sz="4600" dirty="0">
              <a:latin typeface="inherit"/>
            </a:endParaRPr>
          </a:p>
        </p:txBody>
      </p:sp>
      <p:sp>
        <p:nvSpPr>
          <p:cNvPr id="11" name="Text Box 17">
            <a:extLst>
              <a:ext uri="{FF2B5EF4-FFF2-40B4-BE49-F238E27FC236}">
                <a16:creationId xmlns:a16="http://schemas.microsoft.com/office/drawing/2014/main" id="{2C5F7C85-3269-E3DD-685E-E29BAEEE3C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14680" y="4312716"/>
            <a:ext cx="8019690" cy="864431"/>
          </a:xfrm>
          <a:prstGeom prst="rect">
            <a:avLst/>
          </a:prstGeom>
          <a:solidFill>
            <a:srgbClr val="00539F"/>
          </a:solidFill>
          <a:ln w="38100">
            <a:solidFill>
              <a:srgbClr val="00539F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7184" tIns="38590" rIns="77184" bIns="38590">
            <a:spAutoFit/>
          </a:bodyPr>
          <a:lstStyle/>
          <a:p>
            <a:pPr algn="ctr" defTabSz="766814" eaLnBrk="0" hangingPunct="0">
              <a:defRPr/>
            </a:pPr>
            <a:r>
              <a:rPr lang="en-US" sz="5111" dirty="0">
                <a:solidFill>
                  <a:schemeClr val="bg1"/>
                </a:solidFill>
                <a:latin typeface="Myriad Pro Semibold"/>
                <a:cs typeface="Myriad Pro Semibold"/>
              </a:rPr>
              <a:t>Supporting Developers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B34FD-776F-0D9D-818B-80114558FD71}"/>
              </a:ext>
            </a:extLst>
          </p:cNvPr>
          <p:cNvSpPr txBox="1"/>
          <p:nvPr/>
        </p:nvSpPr>
        <p:spPr bwMode="auto">
          <a:xfrm>
            <a:off x="12593494" y="1068945"/>
            <a:ext cx="16686315" cy="2318583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square" lIns="233680" tIns="233680" rIns="233680" bIns="233680" rtlCol="0">
            <a:spAutoFit/>
          </a:bodyPr>
          <a:lstStyle/>
          <a:p>
            <a:pPr algn="ctr"/>
            <a:r>
              <a:rPr lang="en-US" sz="12000" b="1" spc="-370" dirty="0">
                <a:solidFill>
                  <a:srgbClr val="226ABE"/>
                </a:solidFill>
                <a:latin typeface="Miriam Fixed" panose="020F0502020204030204" pitchFamily="34" charset="0"/>
                <a:ea typeface="AppleGothic" pitchFamily="2" charset="-127"/>
                <a:cs typeface="Miriam Fixed" panose="020F0502020204030204" pitchFamily="34" charset="0"/>
              </a:rPr>
              <a:t>Where   </a:t>
            </a:r>
            <a:r>
              <a:rPr lang="en-US" sz="6000" b="1" spc="-370" dirty="0">
                <a:solidFill>
                  <a:srgbClr val="226ABE"/>
                </a:solidFill>
                <a:latin typeface="Miriam Fixed" panose="020F0502020204030204" pitchFamily="34" charset="0"/>
                <a:ea typeface="AppleGothic" pitchFamily="2" charset="-127"/>
                <a:cs typeface="Miriam Fixed" panose="020F0502020204030204" pitchFamily="34" charset="0"/>
              </a:rPr>
              <a:t>  </a:t>
            </a:r>
            <a:r>
              <a:rPr lang="en-US" sz="12000" b="1" spc="-370" dirty="0">
                <a:solidFill>
                  <a:srgbClr val="226ABE"/>
                </a:solidFill>
                <a:latin typeface="Miriam Fixed" panose="020F0502020204030204" pitchFamily="34" charset="0"/>
                <a:ea typeface="AppleGothic" pitchFamily="2" charset="-127"/>
                <a:cs typeface="Miriam Fixed" panose="020F0502020204030204" pitchFamily="34" charset="0"/>
              </a:rPr>
              <a:t>we going?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46072E-49F4-8695-9422-C526BFBAB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6232" y="1184715"/>
            <a:ext cx="2575115" cy="1997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15E13D-5AC9-E3D0-3B97-1BE412963406}"/>
              </a:ext>
            </a:extLst>
          </p:cNvPr>
          <p:cNvSpPr txBox="1"/>
          <p:nvPr/>
        </p:nvSpPr>
        <p:spPr bwMode="auto">
          <a:xfrm>
            <a:off x="12624124" y="23700955"/>
            <a:ext cx="16655685" cy="5847755"/>
          </a:xfrm>
          <a:prstGeom prst="rect">
            <a:avLst/>
          </a:prstGeom>
          <a:solidFill>
            <a:schemeClr val="bg1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square" lIns="699201" tIns="91440" rIns="699201" bIns="18288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4000" b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NSF POSE Grant #1005559</a:t>
            </a:r>
          </a:p>
          <a:p>
            <a:pPr algn="r">
              <a:lnSpc>
                <a:spcPct val="150000"/>
              </a:lnSpc>
            </a:pPr>
            <a:r>
              <a:rPr lang="en-US" sz="4000" b="1" dirty="0">
                <a:solidFill>
                  <a:srgbClr val="325CC5"/>
                </a:solidFill>
                <a:highlight>
                  <a:srgbClr val="FEFEFE"/>
                </a:highlight>
                <a:latin typeface="BIG CASLON MEDIUM" panose="02000603090000020003" pitchFamily="2" charset="-79"/>
                <a:cs typeface="BIG CASLON MEDIUM" panose="02000603090000020003" pitchFamily="2" charset="-79"/>
              </a:rPr>
              <a:t>“Building a sustainable ecosystem for </a:t>
            </a:r>
            <a:r>
              <a:rPr lang="en-US" sz="4000" b="1" dirty="0" err="1">
                <a:solidFill>
                  <a:srgbClr val="325CC5"/>
                </a:solidFill>
                <a:highlight>
                  <a:srgbClr val="FEFEFE"/>
                </a:highlight>
                <a:latin typeface="BIG CASLON MEDIUM" panose="02000603090000020003" pitchFamily="2" charset="-79"/>
                <a:cs typeface="BIG CASLON MEDIUM" panose="02000603090000020003" pitchFamily="2" charset="-79"/>
              </a:rPr>
              <a:t>data.table</a:t>
            </a:r>
            <a:r>
              <a:rPr lang="en-US" sz="4000" b="1" dirty="0">
                <a:solidFill>
                  <a:srgbClr val="325CC5"/>
                </a:solidFill>
                <a:highlight>
                  <a:srgbClr val="FEFEFE"/>
                </a:highlight>
                <a:latin typeface="BIG CASLON MEDIUM" panose="02000603090000020003" pitchFamily="2" charset="-79"/>
                <a:cs typeface="BIG CASLON MEDIUM" panose="02000603090000020003" pitchFamily="2" charset="-79"/>
              </a:rPr>
              <a:t>"</a:t>
            </a:r>
          </a:p>
          <a:p>
            <a:pPr algn="r">
              <a:lnSpc>
                <a:spcPct val="150000"/>
              </a:lnSpc>
            </a:pPr>
            <a:r>
              <a:rPr lang="en-US" sz="2800" i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PI: Toby Hocking, Université de Sherbrooke; </a:t>
            </a:r>
          </a:p>
          <a:p>
            <a:pPr algn="r">
              <a:lnSpc>
                <a:spcPct val="150000"/>
              </a:lnSpc>
            </a:pPr>
            <a:r>
              <a:rPr lang="en-US" sz="2800" i="1" dirty="0">
                <a:latin typeface="BIG CASLON MEDIUM" panose="02000603090000020003" pitchFamily="2" charset="-79"/>
                <a:cs typeface="BIG CASLON MEDIUM" panose="02000603090000020003" pitchFamily="2" charset="-79"/>
              </a:rPr>
              <a:t>Tyson Barrett,  Highmark Health and Utah State University</a:t>
            </a:r>
          </a:p>
          <a:p>
            <a:pPr algn="r">
              <a:lnSpc>
                <a:spcPct val="150000"/>
              </a:lnSpc>
            </a:pPr>
            <a:endParaRPr lang="en-US" sz="2800" i="1" dirty="0">
              <a:latin typeface="BIG CASLON MEDIUM" panose="02000603090000020003" pitchFamily="2" charset="-79"/>
              <a:cs typeface="BIG CASLON MEDIUM" panose="02000603090000020003" pitchFamily="2" charset="-79"/>
            </a:endParaRPr>
          </a:p>
          <a:p>
            <a:endParaRPr lang="en-US" sz="2800" dirty="0">
              <a:solidFill>
                <a:srgbClr val="00539F"/>
              </a:solidFill>
              <a:latin typeface="Lato Black" panose="020F0A02020204030203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rgbClr val="00539F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Linktree</a:t>
            </a:r>
            <a:r>
              <a:rPr lang="en-US" sz="2800" dirty="0">
                <a:solidFill>
                  <a:srgbClr val="00539F"/>
                </a:solidFill>
                <a:latin typeface="Lato Black" panose="020F0A02020204030203" pitchFamily="34" charset="0"/>
                <a:cs typeface="Arial" panose="020B0604020202020204" pitchFamily="34" charset="0"/>
              </a:rPr>
              <a:t> for project work and websites:  </a:t>
            </a:r>
            <a:r>
              <a:rPr lang="en-US" sz="3200" u="sng" dirty="0" err="1">
                <a:solidFill>
                  <a:srgbClr val="00539F"/>
                </a:solidFill>
                <a:latin typeface="Lato" panose="020F0502020204030203" pitchFamily="34" charset="0"/>
                <a:cs typeface="Arial" panose="020B0604020202020204" pitchFamily="34" charset="0"/>
              </a:rPr>
              <a:t>linktr.ee</a:t>
            </a:r>
            <a:r>
              <a:rPr lang="en-US" sz="3200" u="sng" dirty="0">
                <a:solidFill>
                  <a:srgbClr val="00539F"/>
                </a:solidFill>
                <a:latin typeface="Lato" panose="020F0502020204030203" pitchFamily="34" charset="0"/>
                <a:cs typeface="Arial" panose="020B0604020202020204" pitchFamily="34" charset="0"/>
              </a:rPr>
              <a:t>/</a:t>
            </a:r>
            <a:r>
              <a:rPr lang="en-US" sz="3200" u="sng" dirty="0" err="1">
                <a:solidFill>
                  <a:srgbClr val="00539F"/>
                </a:solidFill>
                <a:latin typeface="Lato" panose="020F0502020204030203" pitchFamily="34" charset="0"/>
                <a:cs typeface="Arial" panose="020B0604020202020204" pitchFamily="34" charset="0"/>
              </a:rPr>
              <a:t>rdatatable</a:t>
            </a:r>
            <a:endParaRPr lang="en-US" sz="3200" u="sng" dirty="0">
              <a:solidFill>
                <a:srgbClr val="00539F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endParaRPr lang="en-US" sz="3200" u="sng" dirty="0">
              <a:solidFill>
                <a:srgbClr val="00539F"/>
              </a:solidFill>
              <a:latin typeface="Lato" panose="020F0502020204030203" pitchFamily="34" charset="0"/>
              <a:cs typeface="Arial" panose="020B0604020202020204" pitchFamily="34" charset="0"/>
            </a:endParaRPr>
          </a:p>
          <a:p>
            <a:pPr algn="just" eaLnBrk="1" hangingPunct="1">
              <a:buFontTx/>
              <a:buChar char="•"/>
            </a:pP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9E5D4BD-5E0D-9FA1-1A2B-F5773CE0BD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793120" y="27294195"/>
            <a:ext cx="2058769" cy="2058769"/>
          </a:xfrm>
          <a:prstGeom prst="rect">
            <a:avLst/>
          </a:prstGeom>
        </p:spPr>
      </p:pic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2B70FBA-A2DF-453C-9792-CA6E8DB0D343}"/>
              </a:ext>
            </a:extLst>
          </p:cNvPr>
          <p:cNvCxnSpPr>
            <a:cxnSpLocks/>
          </p:cNvCxnSpPr>
          <p:nvPr/>
        </p:nvCxnSpPr>
        <p:spPr>
          <a:xfrm>
            <a:off x="25374600" y="28345721"/>
            <a:ext cx="990600" cy="0"/>
          </a:xfrm>
          <a:prstGeom prst="straightConnector1">
            <a:avLst/>
          </a:prstGeom>
          <a:ln w="38100">
            <a:solidFill>
              <a:srgbClr val="00539F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raphic 7">
            <a:extLst>
              <a:ext uri="{FF2B5EF4-FFF2-40B4-BE49-F238E27FC236}">
                <a16:creationId xmlns:a16="http://schemas.microsoft.com/office/drawing/2014/main" id="{9914F9AF-0FB9-4924-8DCA-B46EEB713FE9}"/>
              </a:ext>
            </a:extLst>
          </p:cNvPr>
          <p:cNvSpPr/>
          <p:nvPr/>
        </p:nvSpPr>
        <p:spPr>
          <a:xfrm flipH="1">
            <a:off x="24287011" y="27622582"/>
            <a:ext cx="841800" cy="1608504"/>
          </a:xfrm>
          <a:custGeom>
            <a:avLst/>
            <a:gdLst>
              <a:gd name="connsiteX0" fmla="*/ 321256 w 2089376"/>
              <a:gd name="connsiteY0" fmla="*/ 0 h 3614056"/>
              <a:gd name="connsiteX1" fmla="*/ 0 w 2089376"/>
              <a:gd name="connsiteY1" fmla="*/ 321256 h 3614056"/>
              <a:gd name="connsiteX2" fmla="*/ 0 w 2089376"/>
              <a:gd name="connsiteY2" fmla="*/ 3292801 h 3614056"/>
              <a:gd name="connsiteX3" fmla="*/ 321256 w 2089376"/>
              <a:gd name="connsiteY3" fmla="*/ 3614057 h 3614056"/>
              <a:gd name="connsiteX4" fmla="*/ 1815047 w 2089376"/>
              <a:gd name="connsiteY4" fmla="*/ 3614057 h 3614056"/>
              <a:gd name="connsiteX5" fmla="*/ 2136303 w 2089376"/>
              <a:gd name="connsiteY5" fmla="*/ 3292801 h 3614056"/>
              <a:gd name="connsiteX6" fmla="*/ 2136303 w 2089376"/>
              <a:gd name="connsiteY6" fmla="*/ 321256 h 3614056"/>
              <a:gd name="connsiteX7" fmla="*/ 1815047 w 2089376"/>
              <a:gd name="connsiteY7" fmla="*/ 0 h 3614056"/>
              <a:gd name="connsiteX8" fmla="*/ 321256 w 2089376"/>
              <a:gd name="connsiteY8" fmla="*/ 0 h 3614056"/>
              <a:gd name="connsiteX9" fmla="*/ 889115 w 2089376"/>
              <a:gd name="connsiteY9" fmla="*/ 309397 h 3614056"/>
              <a:gd name="connsiteX10" fmla="*/ 1247302 w 2089376"/>
              <a:gd name="connsiteY10" fmla="*/ 309397 h 3614056"/>
              <a:gd name="connsiteX11" fmla="*/ 1289936 w 2089376"/>
              <a:gd name="connsiteY11" fmla="*/ 369650 h 3614056"/>
              <a:gd name="connsiteX12" fmla="*/ 1247302 w 2089376"/>
              <a:gd name="connsiteY12" fmla="*/ 429903 h 3614056"/>
              <a:gd name="connsiteX13" fmla="*/ 889115 w 2089376"/>
              <a:gd name="connsiteY13" fmla="*/ 429903 h 3614056"/>
              <a:gd name="connsiteX14" fmla="*/ 846480 w 2089376"/>
              <a:gd name="connsiteY14" fmla="*/ 369650 h 3614056"/>
              <a:gd name="connsiteX15" fmla="*/ 889115 w 2089376"/>
              <a:gd name="connsiteY15" fmla="*/ 309397 h 3614056"/>
              <a:gd name="connsiteX16" fmla="*/ 176468 w 2089376"/>
              <a:gd name="connsiteY16" fmla="*/ 738905 h 3614056"/>
              <a:gd name="connsiteX17" fmla="*/ 1959892 w 2089376"/>
              <a:gd name="connsiteY17" fmla="*/ 738905 h 3614056"/>
              <a:gd name="connsiteX18" fmla="*/ 1959892 w 2089376"/>
              <a:gd name="connsiteY18" fmla="*/ 2875208 h 3614056"/>
              <a:gd name="connsiteX19" fmla="*/ 176468 w 2089376"/>
              <a:gd name="connsiteY19" fmla="*/ 2875208 h 3614056"/>
              <a:gd name="connsiteX20" fmla="*/ 176468 w 2089376"/>
              <a:gd name="connsiteY20" fmla="*/ 738905 h 3614056"/>
              <a:gd name="connsiteX21" fmla="*/ 1068180 w 2089376"/>
              <a:gd name="connsiteY21" fmla="*/ 3045747 h 3614056"/>
              <a:gd name="connsiteX22" fmla="*/ 1068180 w 2089376"/>
              <a:gd name="connsiteY22" fmla="*/ 3045747 h 3614056"/>
              <a:gd name="connsiteX23" fmla="*/ 1267066 w 2089376"/>
              <a:gd name="connsiteY23" fmla="*/ 3244633 h 3614056"/>
              <a:gd name="connsiteX24" fmla="*/ 1267066 w 2089376"/>
              <a:gd name="connsiteY24" fmla="*/ 3244633 h 3614056"/>
              <a:gd name="connsiteX25" fmla="*/ 1267066 w 2089376"/>
              <a:gd name="connsiteY25" fmla="*/ 3244633 h 3614056"/>
              <a:gd name="connsiteX26" fmla="*/ 1267066 w 2089376"/>
              <a:gd name="connsiteY26" fmla="*/ 3244633 h 3614056"/>
              <a:gd name="connsiteX27" fmla="*/ 1068180 w 2089376"/>
              <a:gd name="connsiteY27" fmla="*/ 3443519 h 3614056"/>
              <a:gd name="connsiteX28" fmla="*/ 1068180 w 2089376"/>
              <a:gd name="connsiteY28" fmla="*/ 3443519 h 3614056"/>
              <a:gd name="connsiteX29" fmla="*/ 1068180 w 2089376"/>
              <a:gd name="connsiteY29" fmla="*/ 3443519 h 3614056"/>
              <a:gd name="connsiteX30" fmla="*/ 1068180 w 2089376"/>
              <a:gd name="connsiteY30" fmla="*/ 3443519 h 3614056"/>
              <a:gd name="connsiteX31" fmla="*/ 869294 w 2089376"/>
              <a:gd name="connsiteY31" fmla="*/ 3244633 h 3614056"/>
              <a:gd name="connsiteX32" fmla="*/ 869294 w 2089376"/>
              <a:gd name="connsiteY32" fmla="*/ 3244633 h 3614056"/>
              <a:gd name="connsiteX33" fmla="*/ 869294 w 2089376"/>
              <a:gd name="connsiteY33" fmla="*/ 3244633 h 3614056"/>
              <a:gd name="connsiteX34" fmla="*/ 869294 w 2089376"/>
              <a:gd name="connsiteY34" fmla="*/ 3244633 h 3614056"/>
              <a:gd name="connsiteX35" fmla="*/ 1068180 w 2089376"/>
              <a:gd name="connsiteY35" fmla="*/ 3045747 h 3614056"/>
              <a:gd name="connsiteX36" fmla="*/ 1068180 w 2089376"/>
              <a:gd name="connsiteY36" fmla="*/ 3045747 h 3614056"/>
              <a:gd name="connsiteX37" fmla="*/ 1068180 w 2089376"/>
              <a:gd name="connsiteY37" fmla="*/ 3045747 h 3614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089376" h="3614056">
                <a:moveTo>
                  <a:pt x="321256" y="0"/>
                </a:moveTo>
                <a:cubicBezTo>
                  <a:pt x="144562" y="0"/>
                  <a:pt x="0" y="144562"/>
                  <a:pt x="0" y="321256"/>
                </a:cubicBezTo>
                <a:lnTo>
                  <a:pt x="0" y="3292801"/>
                </a:lnTo>
                <a:cubicBezTo>
                  <a:pt x="0" y="3469495"/>
                  <a:pt x="144562" y="3614057"/>
                  <a:pt x="321256" y="3614057"/>
                </a:cubicBezTo>
                <a:lnTo>
                  <a:pt x="1815047" y="3614057"/>
                </a:lnTo>
                <a:cubicBezTo>
                  <a:pt x="1991741" y="3614057"/>
                  <a:pt x="2136303" y="3469495"/>
                  <a:pt x="2136303" y="3292801"/>
                </a:cubicBezTo>
                <a:lnTo>
                  <a:pt x="2136303" y="321256"/>
                </a:lnTo>
                <a:cubicBezTo>
                  <a:pt x="2136303" y="144562"/>
                  <a:pt x="1991741" y="0"/>
                  <a:pt x="1815047" y="0"/>
                </a:cubicBezTo>
                <a:lnTo>
                  <a:pt x="321256" y="0"/>
                </a:lnTo>
                <a:close/>
                <a:moveTo>
                  <a:pt x="889115" y="309397"/>
                </a:moveTo>
                <a:lnTo>
                  <a:pt x="1247302" y="309397"/>
                </a:lnTo>
                <a:cubicBezTo>
                  <a:pt x="1270849" y="309397"/>
                  <a:pt x="1289936" y="336390"/>
                  <a:pt x="1289936" y="369650"/>
                </a:cubicBezTo>
                <a:cubicBezTo>
                  <a:pt x="1289936" y="402911"/>
                  <a:pt x="1270849" y="429903"/>
                  <a:pt x="1247302" y="429903"/>
                </a:cubicBezTo>
                <a:lnTo>
                  <a:pt x="889115" y="429903"/>
                </a:lnTo>
                <a:cubicBezTo>
                  <a:pt x="865567" y="429903"/>
                  <a:pt x="846480" y="402911"/>
                  <a:pt x="846480" y="369650"/>
                </a:cubicBezTo>
                <a:cubicBezTo>
                  <a:pt x="846480" y="336390"/>
                  <a:pt x="865567" y="309397"/>
                  <a:pt x="889115" y="309397"/>
                </a:cubicBezTo>
                <a:close/>
                <a:moveTo>
                  <a:pt x="176468" y="738905"/>
                </a:moveTo>
                <a:lnTo>
                  <a:pt x="1959892" y="738905"/>
                </a:lnTo>
                <a:lnTo>
                  <a:pt x="1959892" y="2875208"/>
                </a:lnTo>
                <a:lnTo>
                  <a:pt x="176468" y="2875208"/>
                </a:lnTo>
                <a:lnTo>
                  <a:pt x="176468" y="738905"/>
                </a:lnTo>
                <a:close/>
                <a:moveTo>
                  <a:pt x="1068180" y="3045747"/>
                </a:moveTo>
                <a:cubicBezTo>
                  <a:pt x="1068180" y="3045747"/>
                  <a:pt x="1068180" y="3045747"/>
                  <a:pt x="1068180" y="3045747"/>
                </a:cubicBezTo>
                <a:cubicBezTo>
                  <a:pt x="1178013" y="3045747"/>
                  <a:pt x="1267066" y="3134799"/>
                  <a:pt x="1267066" y="3244633"/>
                </a:cubicBezTo>
                <a:cubicBezTo>
                  <a:pt x="1267066" y="3244633"/>
                  <a:pt x="1267066" y="3244633"/>
                  <a:pt x="1267066" y="3244633"/>
                </a:cubicBezTo>
                <a:lnTo>
                  <a:pt x="1267066" y="3244633"/>
                </a:lnTo>
                <a:cubicBezTo>
                  <a:pt x="1267066" y="3244633"/>
                  <a:pt x="1267066" y="3244633"/>
                  <a:pt x="1267066" y="3244633"/>
                </a:cubicBezTo>
                <a:cubicBezTo>
                  <a:pt x="1267066" y="3354466"/>
                  <a:pt x="1178013" y="3443519"/>
                  <a:pt x="1068180" y="3443519"/>
                </a:cubicBezTo>
                <a:cubicBezTo>
                  <a:pt x="1068180" y="3443519"/>
                  <a:pt x="1068180" y="3443519"/>
                  <a:pt x="1068180" y="3443519"/>
                </a:cubicBezTo>
                <a:lnTo>
                  <a:pt x="1068180" y="3443519"/>
                </a:lnTo>
                <a:cubicBezTo>
                  <a:pt x="1068180" y="3443519"/>
                  <a:pt x="1068180" y="3443519"/>
                  <a:pt x="1068180" y="3443519"/>
                </a:cubicBezTo>
                <a:cubicBezTo>
                  <a:pt x="958346" y="3443519"/>
                  <a:pt x="869294" y="3354466"/>
                  <a:pt x="869294" y="3244633"/>
                </a:cubicBezTo>
                <a:cubicBezTo>
                  <a:pt x="869294" y="3244633"/>
                  <a:pt x="869294" y="3244633"/>
                  <a:pt x="869294" y="3244633"/>
                </a:cubicBezTo>
                <a:lnTo>
                  <a:pt x="869294" y="3244633"/>
                </a:lnTo>
                <a:cubicBezTo>
                  <a:pt x="869294" y="3244633"/>
                  <a:pt x="869294" y="3244633"/>
                  <a:pt x="869294" y="3244633"/>
                </a:cubicBezTo>
                <a:cubicBezTo>
                  <a:pt x="869294" y="3134799"/>
                  <a:pt x="958346" y="3045747"/>
                  <a:pt x="1068180" y="3045747"/>
                </a:cubicBezTo>
                <a:cubicBezTo>
                  <a:pt x="1068180" y="3045747"/>
                  <a:pt x="1068180" y="3045747"/>
                  <a:pt x="1068180" y="3045747"/>
                </a:cubicBezTo>
                <a:lnTo>
                  <a:pt x="1068180" y="3045747"/>
                </a:lnTo>
                <a:close/>
              </a:path>
            </a:pathLst>
          </a:custGeom>
          <a:solidFill>
            <a:srgbClr val="00539F"/>
          </a:solidFill>
          <a:ln w="5640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sz="2764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A9027-81D5-3913-6B48-41201B6FE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7579" y="23968916"/>
            <a:ext cx="3578653" cy="3578653"/>
          </a:xfrm>
          <a:prstGeom prst="rect">
            <a:avLst/>
          </a:prstGeom>
        </p:spPr>
      </p:pic>
      <p:sp>
        <p:nvSpPr>
          <p:cNvPr id="18" name="Text Box 19">
            <a:extLst>
              <a:ext uri="{FF2B5EF4-FFF2-40B4-BE49-F238E27FC236}">
                <a16:creationId xmlns:a16="http://schemas.microsoft.com/office/drawing/2014/main" id="{DC322462-9719-8CD7-A08E-FF2A0A885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16886" y="9539649"/>
            <a:ext cx="9457714" cy="1257808"/>
          </a:xfrm>
          <a:prstGeom prst="rect">
            <a:avLst/>
          </a:prstGeom>
          <a:solidFill>
            <a:srgbClr val="00539F"/>
          </a:solidFill>
          <a:ln w="38100">
            <a:solidFill>
              <a:srgbClr val="00539F"/>
            </a:solidFill>
            <a:miter lim="800000"/>
            <a:headEnd/>
            <a:tailEnd/>
          </a:ln>
          <a:effectLst>
            <a:outerShdw blurRad="127000" dist="101600" dir="2700000" algn="tl" rotWithShape="0">
              <a:schemeClr val="accent2">
                <a:alpha val="46000"/>
              </a:schemeClr>
            </a:outerShdw>
          </a:effectLst>
        </p:spPr>
        <p:txBody>
          <a:bodyPr wrap="square" lIns="77184" tIns="38590" rIns="77184" bIns="38590">
            <a:spAutoFit/>
          </a:bodyPr>
          <a:lstStyle/>
          <a:p>
            <a:pPr algn="ctr" defTabSz="766814" eaLnBrk="0" hangingPunct="0">
              <a:defRPr/>
            </a:pPr>
            <a:r>
              <a:rPr lang="en-US" sz="7667" dirty="0">
                <a:solidFill>
                  <a:schemeClr val="bg1"/>
                </a:solidFill>
                <a:latin typeface="Britannic Bold" panose="020B0903060703020204" pitchFamily="34" charset="77"/>
                <a:cs typeface="Myriad Pro Semibold"/>
              </a:rPr>
              <a:t>Relevance</a:t>
            </a:r>
          </a:p>
        </p:txBody>
      </p:sp>
      <p:pic>
        <p:nvPicPr>
          <p:cNvPr id="20" name="Picture 19" descr="A graph with blue lines&#10;&#10;AI-generated content may be incorrect.">
            <a:extLst>
              <a:ext uri="{FF2B5EF4-FFF2-40B4-BE49-F238E27FC236}">
                <a16:creationId xmlns:a16="http://schemas.microsoft.com/office/drawing/2014/main" id="{DB0C7D75-D113-E2A4-54FA-343F64A9BF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8165" y="11238333"/>
            <a:ext cx="16655685" cy="6461451"/>
          </a:xfrm>
          <a:prstGeom prst="rect">
            <a:avLst/>
          </a:prstGeom>
          <a:ln>
            <a:solidFill>
              <a:srgbClr val="00539F"/>
            </a:solidFill>
          </a:ln>
        </p:spPr>
      </p:pic>
      <p:sp>
        <p:nvSpPr>
          <p:cNvPr id="21" name="Text Box 16">
            <a:extLst>
              <a:ext uri="{FF2B5EF4-FFF2-40B4-BE49-F238E27FC236}">
                <a16:creationId xmlns:a16="http://schemas.microsoft.com/office/drawing/2014/main" id="{916E6658-6CFB-BA43-8603-64031F2D2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7110" y="18224771"/>
            <a:ext cx="16655685" cy="5130674"/>
          </a:xfrm>
          <a:prstGeom prst="rect">
            <a:avLst/>
          </a:prstGeom>
          <a:solidFill>
            <a:schemeClr val="bg1"/>
          </a:solidFill>
          <a:ln w="38100">
            <a:solidFill>
              <a:srgbClr val="00539F"/>
            </a:solidFill>
            <a:miter lim="800000"/>
            <a:headEnd/>
            <a:tailEnd/>
          </a:ln>
        </p:spPr>
        <p:txBody>
          <a:bodyPr lIns="274320" tIns="0" rIns="0" bIns="0"/>
          <a:lstStyle/>
          <a:p>
            <a:pPr marL="389493" indent="-389493" defTabSz="747881"/>
            <a:endParaRPr lang="en-US" sz="2556" dirty="0"/>
          </a:p>
          <a:p>
            <a:pPr fontAlgn="base"/>
            <a:r>
              <a:rPr lang="en-US" sz="4600" dirty="0">
                <a:latin typeface="inherit"/>
              </a:rPr>
              <a:t>🔅 R is the 14</a:t>
            </a:r>
            <a:r>
              <a:rPr lang="en-US" sz="4600" baseline="30000" dirty="0">
                <a:latin typeface="inherit"/>
              </a:rPr>
              <a:t>th</a:t>
            </a:r>
            <a:r>
              <a:rPr lang="en-US" sz="4600" dirty="0">
                <a:latin typeface="inherit"/>
              </a:rPr>
              <a:t> most used language [</a:t>
            </a:r>
            <a:r>
              <a:rPr lang="en-US" sz="4600" dirty="0" err="1">
                <a:latin typeface="inherit"/>
              </a:rPr>
              <a:t>tiobe.com</a:t>
            </a:r>
            <a:r>
              <a:rPr lang="en-US" sz="4600" dirty="0">
                <a:latin typeface="inherit"/>
              </a:rPr>
              <a:t>]</a:t>
            </a:r>
          </a:p>
          <a:p>
            <a:pPr fontAlgn="base"/>
            <a:r>
              <a:rPr lang="en-US" sz="4600" dirty="0">
                <a:latin typeface="inherit"/>
              </a:rPr>
              <a:t>🔅 R leads data science in:</a:t>
            </a:r>
          </a:p>
          <a:p>
            <a:r>
              <a:rPr lang="en-US" sz="4600" dirty="0">
                <a:latin typeface="inherit"/>
              </a:rPr>
              <a:t>	-  </a:t>
            </a:r>
            <a:r>
              <a:rPr lang="en-US" sz="4600" b="1" dirty="0">
                <a:solidFill>
                  <a:srgbClr val="98002E"/>
                </a:solidFill>
                <a:latin typeface="inherit"/>
              </a:rPr>
              <a:t>Statistical</a:t>
            </a:r>
            <a:r>
              <a:rPr lang="en-US" sz="4600" dirty="0">
                <a:latin typeface="inherit"/>
              </a:rPr>
              <a:t> tests and models </a:t>
            </a:r>
          </a:p>
          <a:p>
            <a:pPr fontAlgn="base"/>
            <a:r>
              <a:rPr lang="en-US" sz="4600" dirty="0">
                <a:latin typeface="inherit"/>
              </a:rPr>
              <a:t>	-  Data </a:t>
            </a:r>
            <a:r>
              <a:rPr lang="en-US" sz="4600" b="1" dirty="0">
                <a:solidFill>
                  <a:srgbClr val="98002E"/>
                </a:solidFill>
                <a:latin typeface="inherit"/>
              </a:rPr>
              <a:t>wrangling</a:t>
            </a:r>
            <a:r>
              <a:rPr lang="en-US" sz="4600" b="1" dirty="0">
                <a:latin typeface="inherit"/>
              </a:rPr>
              <a:t> </a:t>
            </a:r>
            <a:r>
              <a:rPr lang="en-US" sz="4600" i="1" dirty="0">
                <a:latin typeface="inherit"/>
              </a:rPr>
              <a:t>(</a:t>
            </a:r>
            <a:r>
              <a:rPr lang="en-US" sz="4600" i="1" dirty="0" err="1">
                <a:latin typeface="inherit"/>
              </a:rPr>
              <a:t>tidyverse</a:t>
            </a:r>
            <a:r>
              <a:rPr lang="en-US" sz="4600" i="1" dirty="0">
                <a:latin typeface="inherit"/>
              </a:rPr>
              <a:t>, </a:t>
            </a:r>
            <a:r>
              <a:rPr lang="en-US" sz="4600" i="1" dirty="0" err="1">
                <a:latin typeface="inherit"/>
              </a:rPr>
              <a:t>data.table</a:t>
            </a:r>
            <a:r>
              <a:rPr lang="en-US" sz="4600" i="1" dirty="0">
                <a:latin typeface="inherit"/>
              </a:rPr>
              <a:t>, arrow)</a:t>
            </a:r>
            <a:endParaRPr lang="en-US" sz="4600" b="1" dirty="0">
              <a:latin typeface="inherit"/>
            </a:endParaRPr>
          </a:p>
          <a:p>
            <a:pPr fontAlgn="base"/>
            <a:r>
              <a:rPr lang="en-US" sz="4600" dirty="0">
                <a:latin typeface="inherit"/>
              </a:rPr>
              <a:t>	-  Data </a:t>
            </a:r>
            <a:r>
              <a:rPr lang="en-US" sz="4600" b="1" dirty="0">
                <a:solidFill>
                  <a:srgbClr val="98002E"/>
                </a:solidFill>
                <a:latin typeface="inherit"/>
              </a:rPr>
              <a:t>communication</a:t>
            </a:r>
            <a:r>
              <a:rPr lang="en-US" sz="4600" b="1" dirty="0">
                <a:latin typeface="inherit"/>
              </a:rPr>
              <a:t> </a:t>
            </a:r>
            <a:r>
              <a:rPr lang="en-US" sz="4600" i="1" dirty="0">
                <a:latin typeface="inherit"/>
              </a:rPr>
              <a:t>(Shiny, Quarto, ggplot2)</a:t>
            </a:r>
            <a:endParaRPr lang="en-US" sz="4600" b="1" dirty="0">
              <a:latin typeface="inherit"/>
            </a:endParaRPr>
          </a:p>
          <a:p>
            <a:pPr fontAlgn="base"/>
            <a:r>
              <a:rPr lang="en-US" sz="4600" dirty="0">
                <a:latin typeface="inherit"/>
              </a:rPr>
              <a:t>	-  </a:t>
            </a:r>
            <a:r>
              <a:rPr lang="en-US" sz="4600" b="1" dirty="0">
                <a:solidFill>
                  <a:srgbClr val="98002E"/>
                </a:solidFill>
                <a:latin typeface="inherit"/>
              </a:rPr>
              <a:t>Domain-specific</a:t>
            </a:r>
            <a:r>
              <a:rPr lang="en-US" sz="4600" dirty="0">
                <a:latin typeface="inherit"/>
              </a:rPr>
              <a:t> tasks  </a:t>
            </a:r>
            <a:r>
              <a:rPr lang="en-US" sz="4600" i="1" dirty="0">
                <a:latin typeface="inherit"/>
              </a:rPr>
              <a:t>(e.g. pharma reporting)</a:t>
            </a:r>
            <a:endParaRPr lang="en-US" sz="4600" dirty="0">
              <a:latin typeface="inherit"/>
            </a:endParaRPr>
          </a:p>
          <a:p>
            <a:pPr fontAlgn="base"/>
            <a:endParaRPr lang="en-US" sz="4600" dirty="0">
              <a:latin typeface="inherit"/>
            </a:endParaRPr>
          </a:p>
          <a:p>
            <a:pPr fontAlgn="base"/>
            <a:endParaRPr lang="en-US" sz="4600" dirty="0">
              <a:latin typeface="Garamond Premr Pro Med"/>
              <a:cs typeface="Garamond Premr Pro Med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4&quot;/&gt;&lt;/object&gt;&lt;/object&gt;&lt;object type=&quot;8&quot; unique_id=&quot;1000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UD1">
      <a:dk1>
        <a:srgbClr val="003C71"/>
      </a:dk1>
      <a:lt1>
        <a:srgbClr val="FFFFFF"/>
      </a:lt1>
      <a:dk2>
        <a:srgbClr val="003C71"/>
      </a:dk2>
      <a:lt2>
        <a:srgbClr val="818181"/>
      </a:lt2>
      <a:accent1>
        <a:srgbClr val="EEE8C5"/>
      </a:accent1>
      <a:accent2>
        <a:srgbClr val="00539F"/>
      </a:accent2>
      <a:accent3>
        <a:srgbClr val="FFD200"/>
      </a:accent3>
      <a:accent4>
        <a:srgbClr val="002663"/>
      </a:accent4>
      <a:accent5>
        <a:srgbClr val="AAE2CA"/>
      </a:accent5>
      <a:accent6>
        <a:srgbClr val="2C2CB6"/>
      </a:accent6>
      <a:hlink>
        <a:srgbClr val="00A0DF"/>
      </a:hlink>
      <a:folHlink>
        <a:srgbClr val="BDBDBD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874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  <a:txDef>
      <a:spPr bwMode="auto">
        <a:solidFill>
          <a:schemeClr val="bg1"/>
        </a:solidFill>
        <a:ln w="38100">
          <a:solidFill>
            <a:srgbClr val="000000"/>
          </a:solidFill>
          <a:miter lim="800000"/>
          <a:headEnd/>
          <a:tailEnd/>
        </a:ln>
      </a:spPr>
      <a:bodyPr lIns="699201" tIns="699201" rIns="699201" bIns="699201"/>
      <a:lstStyle>
        <a:defPPr algn="just" eaLnBrk="1" hangingPunct="1">
          <a:buFontTx/>
          <a:buChar char="•"/>
          <a:defRPr sz="2400" dirty="0" smtClean="0"/>
        </a:defPPr>
      </a:lstStyle>
    </a:tx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15941</TotalTime>
  <Words>438</Words>
  <Application>Microsoft Macintosh PowerPoint</Application>
  <PresentationFormat>Custom</PresentationFormat>
  <Paragraphs>78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4" baseType="lpstr">
      <vt:lpstr>Arial</vt:lpstr>
      <vt:lpstr>Big Caslon Medium</vt:lpstr>
      <vt:lpstr>Big Caslon Medium</vt:lpstr>
      <vt:lpstr>Britannic Bold</vt:lpstr>
      <vt:lpstr>Calibri</vt:lpstr>
      <vt:lpstr>Garamond Premr Pro Med</vt:lpstr>
      <vt:lpstr>inherit</vt:lpstr>
      <vt:lpstr>Lato</vt:lpstr>
      <vt:lpstr>Lato Black</vt:lpstr>
      <vt:lpstr>Miriam Fixed</vt:lpstr>
      <vt:lpstr>Myriad Pro Semibold</vt:lpstr>
      <vt:lpstr>Times New Roman</vt:lpstr>
      <vt:lpstr>Default Design</vt:lpstr>
      <vt:lpstr>PowerPoint Presentation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Diana Struzinski</dc:creator>
  <cp:lastModifiedBy>Kelly N. Bodwin</cp:lastModifiedBy>
  <cp:revision>211</cp:revision>
  <cp:lastPrinted>2024-06-05T18:39:00Z</cp:lastPrinted>
  <dcterms:created xsi:type="dcterms:W3CDTF">2001-03-07T08:28:47Z</dcterms:created>
  <dcterms:modified xsi:type="dcterms:W3CDTF">2025-09-01T18:17:03Z</dcterms:modified>
</cp:coreProperties>
</file>