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24"/>
  </p:notesMasterIdLst>
  <p:sldIdLst>
    <p:sldId id="293" r:id="rId2"/>
    <p:sldId id="723" r:id="rId3"/>
    <p:sldId id="724" r:id="rId4"/>
    <p:sldId id="725" r:id="rId5"/>
    <p:sldId id="742" r:id="rId6"/>
    <p:sldId id="741" r:id="rId7"/>
    <p:sldId id="727" r:id="rId8"/>
    <p:sldId id="726" r:id="rId9"/>
    <p:sldId id="728" r:id="rId10"/>
    <p:sldId id="732" r:id="rId11"/>
    <p:sldId id="729" r:id="rId12"/>
    <p:sldId id="733" r:id="rId13"/>
    <p:sldId id="743" r:id="rId14"/>
    <p:sldId id="744" r:id="rId15"/>
    <p:sldId id="745" r:id="rId16"/>
    <p:sldId id="730" r:id="rId17"/>
    <p:sldId id="735" r:id="rId18"/>
    <p:sldId id="737" r:id="rId19"/>
    <p:sldId id="738" r:id="rId20"/>
    <p:sldId id="731" r:id="rId21"/>
    <p:sldId id="739" r:id="rId22"/>
    <p:sldId id="740"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CCFF"/>
    <a:srgbClr val="FF66FF"/>
    <a:srgbClr val="CCECFF"/>
    <a:srgbClr val="C5C5CB"/>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97" autoAdjust="0"/>
    <p:restoredTop sz="86325" autoAdjust="0"/>
  </p:normalViewPr>
  <p:slideViewPr>
    <p:cSldViewPr>
      <p:cViewPr varScale="1">
        <p:scale>
          <a:sx n="64" d="100"/>
          <a:sy n="64" d="100"/>
        </p:scale>
        <p:origin x="918" y="90"/>
      </p:cViewPr>
      <p:guideLst>
        <p:guide orient="horz" pos="2160"/>
        <p:guide pos="2880"/>
      </p:guideLst>
    </p:cSldViewPr>
  </p:slideViewPr>
  <p:outlineViewPr>
    <p:cViewPr>
      <p:scale>
        <a:sx n="33" d="100"/>
        <a:sy n="33" d="100"/>
      </p:scale>
      <p:origin x="0" y="1984"/>
    </p:cViewPr>
  </p:outlineViewPr>
  <p:notesTextViewPr>
    <p:cViewPr>
      <p:scale>
        <a:sx n="100" d="100"/>
        <a:sy n="100" d="100"/>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Zou et al. (2015)</c:v>
                </c:pt>
              </c:strCache>
            </c:strRef>
          </c:tx>
          <c:spPr>
            <a:solidFill>
              <a:srgbClr val="92D050"/>
            </a:solidFill>
            <a:ln>
              <a:noFill/>
            </a:ln>
            <a:effectLst/>
          </c:spPr>
          <c:invertIfNegative val="0"/>
          <c:cat>
            <c:strRef>
              <c:f>Sheet1!$A$2:$A$7</c:f>
              <c:strCache>
                <c:ptCount val="6"/>
                <c:pt idx="0">
                  <c:v>financial-Precision</c:v>
                </c:pt>
                <c:pt idx="1">
                  <c:v>financial-Recall</c:v>
                </c:pt>
                <c:pt idx="2">
                  <c:v>financial-F1</c:v>
                </c:pt>
                <c:pt idx="3">
                  <c:v>product-Precision</c:v>
                </c:pt>
                <c:pt idx="4">
                  <c:v>product-Recall</c:v>
                </c:pt>
                <c:pt idx="5">
                  <c:v>product-F1</c:v>
                </c:pt>
              </c:strCache>
            </c:strRef>
          </c:cat>
          <c:val>
            <c:numRef>
              <c:f>Sheet1!$B$2:$B$7</c:f>
              <c:numCache>
                <c:formatCode>General</c:formatCode>
                <c:ptCount val="6"/>
                <c:pt idx="0">
                  <c:v>72.77</c:v>
                </c:pt>
                <c:pt idx="1">
                  <c:v>67.02</c:v>
                </c:pt>
                <c:pt idx="2">
                  <c:v>69.78</c:v>
                </c:pt>
                <c:pt idx="3">
                  <c:v>81.94</c:v>
                </c:pt>
                <c:pt idx="4">
                  <c:v>89.23</c:v>
                </c:pt>
                <c:pt idx="5">
                  <c:v>85.43</c:v>
                </c:pt>
              </c:numCache>
            </c:numRef>
          </c:val>
        </c:ser>
        <c:ser>
          <c:idx val="1"/>
          <c:order val="1"/>
          <c:tx>
            <c:strRef>
              <c:f>Sheet1!$C$1</c:f>
              <c:strCache>
                <c:ptCount val="1"/>
                <c:pt idx="0">
                  <c:v>Baseline-Char</c:v>
                </c:pt>
              </c:strCache>
            </c:strRef>
          </c:tx>
          <c:spPr>
            <a:solidFill>
              <a:srgbClr val="0070C0"/>
            </a:solidFill>
            <a:ln>
              <a:noFill/>
            </a:ln>
            <a:effectLst/>
          </c:spPr>
          <c:invertIfNegative val="0"/>
          <c:cat>
            <c:strRef>
              <c:f>Sheet1!$A$2:$A$7</c:f>
              <c:strCache>
                <c:ptCount val="6"/>
                <c:pt idx="0">
                  <c:v>financial-Precision</c:v>
                </c:pt>
                <c:pt idx="1">
                  <c:v>financial-Recall</c:v>
                </c:pt>
                <c:pt idx="2">
                  <c:v>financial-F1</c:v>
                </c:pt>
                <c:pt idx="3">
                  <c:v>product-Precision</c:v>
                </c:pt>
                <c:pt idx="4">
                  <c:v>product-Recall</c:v>
                </c:pt>
                <c:pt idx="5">
                  <c:v>product-F1</c:v>
                </c:pt>
              </c:strCache>
            </c:strRef>
          </c:cat>
          <c:val>
            <c:numRef>
              <c:f>Sheet1!$C$2:$C$7</c:f>
              <c:numCache>
                <c:formatCode>General</c:formatCode>
                <c:ptCount val="6"/>
                <c:pt idx="0">
                  <c:v>28.66</c:v>
                </c:pt>
                <c:pt idx="1">
                  <c:v>78.11</c:v>
                </c:pt>
                <c:pt idx="2">
                  <c:v>41.94</c:v>
                </c:pt>
                <c:pt idx="3">
                  <c:v>33.409999999999997</c:v>
                </c:pt>
                <c:pt idx="4">
                  <c:v>78.75</c:v>
                </c:pt>
                <c:pt idx="5">
                  <c:v>46.91</c:v>
                </c:pt>
              </c:numCache>
            </c:numRef>
          </c:val>
        </c:ser>
        <c:ser>
          <c:idx val="2"/>
          <c:order val="2"/>
          <c:tx>
            <c:strRef>
              <c:f>Sheet1!$D$1</c:f>
              <c:strCache>
                <c:ptCount val="1"/>
                <c:pt idx="0">
                  <c:v>BiLSTM+Transition</c:v>
                </c:pt>
              </c:strCache>
            </c:strRef>
          </c:tx>
          <c:spPr>
            <a:solidFill>
              <a:srgbClr val="FF0000"/>
            </a:solidFill>
            <a:ln>
              <a:noFill/>
            </a:ln>
            <a:effectLst/>
          </c:spPr>
          <c:invertIfNegative val="0"/>
          <c:cat>
            <c:strRef>
              <c:f>Sheet1!$A$2:$A$7</c:f>
              <c:strCache>
                <c:ptCount val="6"/>
                <c:pt idx="0">
                  <c:v>financial-Precision</c:v>
                </c:pt>
                <c:pt idx="1">
                  <c:v>financial-Recall</c:v>
                </c:pt>
                <c:pt idx="2">
                  <c:v>financial-F1</c:v>
                </c:pt>
                <c:pt idx="3">
                  <c:v>product-Precision</c:v>
                </c:pt>
                <c:pt idx="4">
                  <c:v>product-Recall</c:v>
                </c:pt>
                <c:pt idx="5">
                  <c:v>product-F1</c:v>
                </c:pt>
              </c:strCache>
            </c:strRef>
          </c:cat>
          <c:val>
            <c:numRef>
              <c:f>Sheet1!$D$2:$D$7</c:f>
              <c:numCache>
                <c:formatCode>General</c:formatCode>
                <c:ptCount val="6"/>
                <c:pt idx="0">
                  <c:v>63.08</c:v>
                </c:pt>
                <c:pt idx="1">
                  <c:v>70.39</c:v>
                </c:pt>
                <c:pt idx="2">
                  <c:v>66.53</c:v>
                </c:pt>
                <c:pt idx="3">
                  <c:v>84.56</c:v>
                </c:pt>
                <c:pt idx="4">
                  <c:v>89.72</c:v>
                </c:pt>
                <c:pt idx="5">
                  <c:v>87.07</c:v>
                </c:pt>
              </c:numCache>
            </c:numRef>
          </c:val>
        </c:ser>
        <c:dLbls>
          <c:showLegendKey val="0"/>
          <c:showVal val="0"/>
          <c:showCatName val="0"/>
          <c:showSerName val="0"/>
          <c:showPercent val="0"/>
          <c:showBubbleSize val="0"/>
        </c:dLbls>
        <c:gapWidth val="219"/>
        <c:overlap val="-27"/>
        <c:axId val="328994744"/>
        <c:axId val="328995136"/>
      </c:barChart>
      <c:catAx>
        <c:axId val="328994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28995136"/>
        <c:crosses val="autoZero"/>
        <c:auto val="1"/>
        <c:lblAlgn val="ctr"/>
        <c:lblOffset val="100"/>
        <c:noMultiLvlLbl val="0"/>
      </c:catAx>
      <c:valAx>
        <c:axId val="328995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28994744"/>
        <c:crosses val="autoZero"/>
        <c:crossBetween val="between"/>
      </c:valAx>
      <c:spPr>
        <a:noFill/>
        <a:ln>
          <a:noFill/>
        </a:ln>
        <a:effectLst/>
      </c:spPr>
    </c:plotArea>
    <c:legend>
      <c:legendPos val="b"/>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Zou et al. (2015)</c:v>
                </c:pt>
              </c:strCache>
            </c:strRef>
          </c:tx>
          <c:spPr>
            <a:solidFill>
              <a:srgbClr val="92D050"/>
            </a:solidFill>
            <a:ln>
              <a:noFill/>
            </a:ln>
            <a:effectLst/>
          </c:spPr>
          <c:invertIfNegative val="0"/>
          <c:cat>
            <c:strRef>
              <c:f>Sheet1!$A$2:$A$4</c:f>
              <c:strCache>
                <c:ptCount val="3"/>
                <c:pt idx="0">
                  <c:v>Scientific-Precision</c:v>
                </c:pt>
                <c:pt idx="1">
                  <c:v>Scientific-Recall</c:v>
                </c:pt>
                <c:pt idx="2">
                  <c:v>Scientific-F1</c:v>
                </c:pt>
              </c:strCache>
            </c:strRef>
          </c:cat>
          <c:val>
            <c:numRef>
              <c:f>Sheet1!$B$2:$B$4</c:f>
              <c:numCache>
                <c:formatCode>General</c:formatCode>
                <c:ptCount val="3"/>
                <c:pt idx="0">
                  <c:v>75.17</c:v>
                </c:pt>
                <c:pt idx="1">
                  <c:v>78.91</c:v>
                </c:pt>
                <c:pt idx="2">
                  <c:v>76.989999999999995</c:v>
                </c:pt>
              </c:numCache>
            </c:numRef>
          </c:val>
        </c:ser>
        <c:ser>
          <c:idx val="1"/>
          <c:order val="1"/>
          <c:tx>
            <c:strRef>
              <c:f>Sheet1!$C$1</c:f>
              <c:strCache>
                <c:ptCount val="1"/>
                <c:pt idx="0">
                  <c:v>Baseline-Char</c:v>
                </c:pt>
              </c:strCache>
            </c:strRef>
          </c:tx>
          <c:spPr>
            <a:solidFill>
              <a:srgbClr val="0070C0"/>
            </a:solidFill>
            <a:ln>
              <a:noFill/>
            </a:ln>
            <a:effectLst/>
          </c:spPr>
          <c:invertIfNegative val="0"/>
          <c:cat>
            <c:strRef>
              <c:f>Sheet1!$A$2:$A$4</c:f>
              <c:strCache>
                <c:ptCount val="3"/>
                <c:pt idx="0">
                  <c:v>Scientific-Precision</c:v>
                </c:pt>
                <c:pt idx="1">
                  <c:v>Scientific-Recall</c:v>
                </c:pt>
                <c:pt idx="2">
                  <c:v>Scientific-F1</c:v>
                </c:pt>
              </c:strCache>
            </c:strRef>
          </c:cat>
          <c:val>
            <c:numRef>
              <c:f>Sheet1!$C$2:$C$4</c:f>
              <c:numCache>
                <c:formatCode>General</c:formatCode>
                <c:ptCount val="3"/>
                <c:pt idx="0">
                  <c:v>12.32</c:v>
                </c:pt>
                <c:pt idx="1">
                  <c:v>83.33</c:v>
                </c:pt>
                <c:pt idx="2">
                  <c:v>21.46</c:v>
                </c:pt>
              </c:numCache>
            </c:numRef>
          </c:val>
        </c:ser>
        <c:ser>
          <c:idx val="2"/>
          <c:order val="2"/>
          <c:tx>
            <c:strRef>
              <c:f>Sheet1!$D$1</c:f>
              <c:strCache>
                <c:ptCount val="1"/>
                <c:pt idx="0">
                  <c:v>BiLSTM+Transition</c:v>
                </c:pt>
              </c:strCache>
            </c:strRef>
          </c:tx>
          <c:spPr>
            <a:solidFill>
              <a:srgbClr val="FF0000"/>
            </a:solidFill>
            <a:ln>
              <a:noFill/>
            </a:ln>
            <a:effectLst/>
          </c:spPr>
          <c:invertIfNegative val="0"/>
          <c:cat>
            <c:strRef>
              <c:f>Sheet1!$A$2:$A$4</c:f>
              <c:strCache>
                <c:ptCount val="3"/>
                <c:pt idx="0">
                  <c:v>Scientific-Precision</c:v>
                </c:pt>
                <c:pt idx="1">
                  <c:v>Scientific-Recall</c:v>
                </c:pt>
                <c:pt idx="2">
                  <c:v>Scientific-F1</c:v>
                </c:pt>
              </c:strCache>
            </c:strRef>
          </c:cat>
          <c:val>
            <c:numRef>
              <c:f>Sheet1!$D$2:$D$4</c:f>
              <c:numCache>
                <c:formatCode>General</c:formatCode>
                <c:ptCount val="3"/>
                <c:pt idx="0">
                  <c:v>14.29</c:v>
                </c:pt>
                <c:pt idx="1">
                  <c:v>10</c:v>
                </c:pt>
                <c:pt idx="2">
                  <c:v>11.76</c:v>
                </c:pt>
              </c:numCache>
            </c:numRef>
          </c:val>
        </c:ser>
        <c:dLbls>
          <c:showLegendKey val="0"/>
          <c:showVal val="0"/>
          <c:showCatName val="0"/>
          <c:showSerName val="0"/>
          <c:showPercent val="0"/>
          <c:showBubbleSize val="0"/>
        </c:dLbls>
        <c:gapWidth val="219"/>
        <c:overlap val="-27"/>
        <c:axId val="228663584"/>
        <c:axId val="228663968"/>
      </c:barChart>
      <c:catAx>
        <c:axId val="2286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28663968"/>
        <c:crosses val="autoZero"/>
        <c:auto val="1"/>
        <c:lblAlgn val="ctr"/>
        <c:lblOffset val="100"/>
        <c:noMultiLvlLbl val="0"/>
      </c:catAx>
      <c:valAx>
        <c:axId val="22866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28663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F5DE8E-75DF-4E7C-ABE9-A606B2C94CED}" type="datetimeFigureOut">
              <a:rPr lang="zh-CN" altLang="en-US" smtClean="0"/>
              <a:t>2017/4/4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2942A8-28E9-471E-9B78-C644076100D0}" type="slidenum">
              <a:rPr lang="zh-CN" altLang="en-US" smtClean="0"/>
              <a:t>‹#›</a:t>
            </a:fld>
            <a:endParaRPr lang="zh-CN" altLang="en-US"/>
          </a:p>
        </p:txBody>
      </p:sp>
    </p:spTree>
    <p:extLst>
      <p:ext uri="{BB962C8B-B14F-4D97-AF65-F5344CB8AC3E}">
        <p14:creationId xmlns:p14="http://schemas.microsoft.com/office/powerpoint/2010/main" val="284500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Good afternoon,</a:t>
            </a:r>
            <a:r>
              <a:rPr lang="en-US" altLang="zh-CN" baseline="0" dirty="0" smtClean="0"/>
              <a:t> everyone. I am </a:t>
            </a:r>
            <a:r>
              <a:rPr lang="en-US" altLang="zh-CN" baseline="0" dirty="0" err="1" smtClean="0"/>
              <a:t>Hangfeng</a:t>
            </a:r>
            <a:r>
              <a:rPr lang="en-US" altLang="zh-CN" baseline="0" dirty="0" smtClean="0"/>
              <a:t> He from Peking University. Today I am going to present our work about neural networks for negation cue detection in Chinese. This is joint work with Federico Fancellu and Prof. Bonnie Webber at University of Edinburgh.</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1</a:t>
            </a:fld>
            <a:endParaRPr lang="zh-CN" altLang="en-US"/>
          </a:p>
        </p:txBody>
      </p:sp>
    </p:spTree>
    <p:extLst>
      <p:ext uri="{BB962C8B-B14F-4D97-AF65-F5344CB8AC3E}">
        <p14:creationId xmlns:p14="http://schemas.microsoft.com/office/powerpoint/2010/main" val="156764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Because the predictions made</a:t>
            </a:r>
            <a:r>
              <a:rPr lang="en-US" altLang="zh-CN" baseline="0" dirty="0" smtClean="0"/>
              <a:t> are independent from each other, we add a sequential model on top of </a:t>
            </a:r>
            <a:r>
              <a:rPr lang="en-US" altLang="zh-CN" baseline="0" dirty="0" err="1" smtClean="0"/>
              <a:t>BiLSTM</a:t>
            </a:r>
            <a:r>
              <a:rPr lang="en-US" altLang="zh-CN" baseline="0" dirty="0" smtClean="0"/>
              <a:t> to consider transition probability between tags.</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10</a:t>
            </a:fld>
            <a:endParaRPr lang="zh-CN" altLang="en-US"/>
          </a:p>
        </p:txBody>
      </p:sp>
    </p:spTree>
    <p:extLst>
      <p:ext uri="{BB962C8B-B14F-4D97-AF65-F5344CB8AC3E}">
        <p14:creationId xmlns:p14="http://schemas.microsoft.com/office/powerpoint/2010/main" val="294759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experiments.</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11</a:t>
            </a:fld>
            <a:endParaRPr lang="zh-CN" altLang="en-US"/>
          </a:p>
        </p:txBody>
      </p:sp>
    </p:spTree>
    <p:extLst>
      <p:ext uri="{BB962C8B-B14F-4D97-AF65-F5344CB8AC3E}">
        <p14:creationId xmlns:p14="http://schemas.microsoft.com/office/powerpoint/2010/main" val="3038859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for the dataset, we use</a:t>
            </a:r>
            <a:r>
              <a:rPr lang="en-US" baseline="0" dirty="0" smtClean="0"/>
              <a:t> the same corpus Chinese Negation and Speculation (</a:t>
            </a:r>
            <a:r>
              <a:rPr lang="en-US" baseline="0" dirty="0" err="1" smtClean="0"/>
              <a:t>CNeSp</a:t>
            </a:r>
            <a:r>
              <a:rPr lang="en-US" baseline="0" dirty="0" smtClean="0"/>
              <a:t>) as Zou et al. The corpus is composed of three sub-corpora: Product reviews, Financial Articles and Scientific literature. The details can be found in the Table 1. We need to notice that although </a:t>
            </a:r>
            <a:r>
              <a:rPr lang="en-US" baseline="0" dirty="0" err="1" smtClean="0"/>
              <a:t>zou</a:t>
            </a:r>
            <a:r>
              <a:rPr lang="en-US" baseline="0" dirty="0" smtClean="0"/>
              <a:t> used 10-fold cross-validation, we still used a fixed split to do error analysis in development set.</a:t>
            </a:r>
            <a:endParaRPr lang="en-US" dirty="0"/>
          </a:p>
        </p:txBody>
      </p:sp>
      <p:sp>
        <p:nvSpPr>
          <p:cNvPr id="4" name="Slide Number Placeholder 3"/>
          <p:cNvSpPr>
            <a:spLocks noGrp="1"/>
          </p:cNvSpPr>
          <p:nvPr>
            <p:ph type="sldNum" sz="quarter" idx="10"/>
          </p:nvPr>
        </p:nvSpPr>
        <p:spPr/>
        <p:txBody>
          <a:bodyPr/>
          <a:lstStyle/>
          <a:p>
            <a:fld id="{482942A8-28E9-471E-9B78-C644076100D0}" type="slidenum">
              <a:rPr lang="zh-CN" altLang="en-US" smtClean="0"/>
              <a:t>12</a:t>
            </a:fld>
            <a:endParaRPr lang="zh-CN" altLang="en-US"/>
          </a:p>
        </p:txBody>
      </p:sp>
    </p:spTree>
    <p:extLst>
      <p:ext uri="{BB962C8B-B14F-4D97-AF65-F5344CB8AC3E}">
        <p14:creationId xmlns:p14="http://schemas.microsoft.com/office/powerpoint/2010/main" val="2922661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We have two baselines in our</a:t>
            </a:r>
            <a:r>
              <a:rPr lang="en-US" b="0" baseline="0" dirty="0" smtClean="0"/>
              <a:t> experiments. For both baselines, we first collect the negation cues in training data. Baseline-Char will predict every subsequence in the list of training cues as a negation cue. Baseline-word will segment first and then predict the words that contain cues in training data as a negation cue. For example, in the sentence “influenced by the economic depression”, baseline-char will predict the exact cue “not” as underlined and baseline-word will segment first and then  predict </a:t>
            </a:r>
            <a:r>
              <a:rPr lang="en-US" b="0" baseline="0" dirty="0" smtClean="0"/>
              <a:t>the word </a:t>
            </a:r>
            <a:r>
              <a:rPr lang="en-US" b="0" baseline="0" dirty="0" smtClean="0"/>
              <a:t>that contain negative cue as underlined.</a:t>
            </a:r>
            <a:endParaRPr lang="en-US" b="0" dirty="0"/>
          </a:p>
        </p:txBody>
      </p:sp>
      <p:sp>
        <p:nvSpPr>
          <p:cNvPr id="4" name="Slide Number Placeholder 3"/>
          <p:cNvSpPr>
            <a:spLocks noGrp="1"/>
          </p:cNvSpPr>
          <p:nvPr>
            <p:ph type="sldNum" sz="quarter" idx="10"/>
          </p:nvPr>
        </p:nvSpPr>
        <p:spPr/>
        <p:txBody>
          <a:bodyPr/>
          <a:lstStyle/>
          <a:p>
            <a:fld id="{482942A8-28E9-471E-9B78-C644076100D0}" type="slidenum">
              <a:rPr lang="zh-CN" altLang="en-US" smtClean="0"/>
              <a:t>13</a:t>
            </a:fld>
            <a:endParaRPr lang="zh-CN" altLang="en-US"/>
          </a:p>
        </p:txBody>
      </p:sp>
    </p:spTree>
    <p:extLst>
      <p:ext uri="{BB962C8B-B14F-4D97-AF65-F5344CB8AC3E}">
        <p14:creationId xmlns:p14="http://schemas.microsoft.com/office/powerpoint/2010/main" val="3324515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sz="1800" dirty="0" smtClean="0"/>
              <a:t>In the chart,</a:t>
            </a:r>
            <a:r>
              <a:rPr lang="en-US" altLang="zh-CN" sz="1800" baseline="0" dirty="0" smtClean="0"/>
              <a:t> the green one is previous work, the blue one is a baseline and the red one is our model. we can see: </a:t>
            </a:r>
            <a:r>
              <a:rPr lang="en-US" altLang="zh-CN" sz="1800" dirty="0" smtClean="0"/>
              <a:t>1. </a:t>
            </a:r>
            <a:r>
              <a:rPr lang="en-US" altLang="zh-CN" sz="1800" dirty="0" smtClean="0"/>
              <a:t>The</a:t>
            </a:r>
            <a:r>
              <a:rPr lang="en-US" altLang="zh-CN" sz="1800" baseline="0" dirty="0" smtClean="0"/>
              <a:t> </a:t>
            </a:r>
            <a:r>
              <a:rPr lang="en-US" altLang="zh-CN" sz="1800" dirty="0" smtClean="0"/>
              <a:t>baseline </a:t>
            </a:r>
            <a:r>
              <a:rPr lang="en-US" altLang="zh-CN" sz="1800" dirty="0" smtClean="0"/>
              <a:t>achieves low precision compared to a higher recall =&gt; Challenge lies in not </a:t>
            </a:r>
            <a:r>
              <a:rPr lang="en-US" altLang="zh-CN" sz="1800" dirty="0" err="1" smtClean="0"/>
              <a:t>overpredicting</a:t>
            </a:r>
            <a:r>
              <a:rPr lang="en-US" altLang="zh-CN" sz="1800" dirty="0" smtClean="0"/>
              <a:t> the negation cue span. </a:t>
            </a:r>
            <a:r>
              <a:rPr lang="en-US" altLang="zh-CN" sz="1800" baseline="0" dirty="0" smtClean="0"/>
              <a:t>2.</a:t>
            </a:r>
            <a:r>
              <a:rPr lang="en-US" altLang="zh-CN" sz="1800" dirty="0" smtClean="0"/>
              <a:t>Neural network </a:t>
            </a:r>
            <a:r>
              <a:rPr lang="en-US" altLang="zh-CN" sz="1800" dirty="0" smtClean="0"/>
              <a:t>model </a:t>
            </a:r>
            <a:r>
              <a:rPr lang="en-US" altLang="zh-CN" sz="1800" dirty="0" smtClean="0"/>
              <a:t>with minimal feature engineering perform par on or better than highly-engineered sequential model (Zou et al. 2015). </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14</a:t>
            </a:fld>
            <a:endParaRPr lang="zh-CN" altLang="en-US"/>
          </a:p>
        </p:txBody>
      </p:sp>
    </p:spTree>
    <p:extLst>
      <p:ext uri="{BB962C8B-B14F-4D97-AF65-F5344CB8AC3E}">
        <p14:creationId xmlns:p14="http://schemas.microsoft.com/office/powerpoint/2010/main" val="3639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Poor performance on the </a:t>
            </a:r>
            <a:r>
              <a:rPr lang="en-US" altLang="zh-CN" sz="1200" i="1" dirty="0" smtClean="0"/>
              <a:t>scientific</a:t>
            </a:r>
            <a:r>
              <a:rPr lang="en-US" altLang="zh-CN" sz="1200" dirty="0" smtClean="0"/>
              <a:t> set: there are only 171 cues in 4262 sentences and only 12 in the 463 test sentences.</a:t>
            </a:r>
            <a:r>
              <a:rPr lang="en-US" altLang="zh-CN" sz="1200" baseline="0" dirty="0" smtClean="0"/>
              <a:t>  So the cues are too few.</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15</a:t>
            </a:fld>
            <a:endParaRPr lang="zh-CN" altLang="en-US"/>
          </a:p>
        </p:txBody>
      </p:sp>
    </p:spTree>
    <p:extLst>
      <p:ext uri="{BB962C8B-B14F-4D97-AF65-F5344CB8AC3E}">
        <p14:creationId xmlns:p14="http://schemas.microsoft.com/office/powerpoint/2010/main" val="527880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move</a:t>
            </a:r>
            <a:r>
              <a:rPr lang="en-US" altLang="zh-CN" baseline="0" dirty="0" smtClean="0"/>
              <a:t> to error analysis. We do a detailed error analysis for every sub corpora. Because there are few cues in scientific, we mainly focus on financial and product.</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16</a:t>
            </a:fld>
            <a:endParaRPr lang="zh-CN" altLang="en-US"/>
          </a:p>
        </p:txBody>
      </p:sp>
    </p:spTree>
    <p:extLst>
      <p:ext uri="{BB962C8B-B14F-4D97-AF65-F5344CB8AC3E}">
        <p14:creationId xmlns:p14="http://schemas.microsoft.com/office/powerpoint/2010/main" val="3837469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for financial corpora,</a:t>
            </a:r>
            <a:r>
              <a:rPr lang="en-US" altLang="zh-CN" baseline="0" dirty="0" smtClean="0"/>
              <a:t> we find that most of the errors are under-prediction errors. For example, in the sequence “influenced by the economic depression”, our model predicts the underlined character as the negation cue, while “the red one (depression)” is the gold one.</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17</a:t>
            </a:fld>
            <a:endParaRPr lang="zh-CN" altLang="en-US"/>
          </a:p>
        </p:txBody>
      </p:sp>
    </p:spTree>
    <p:extLst>
      <p:ext uri="{BB962C8B-B14F-4D97-AF65-F5344CB8AC3E}">
        <p14:creationId xmlns:p14="http://schemas.microsoft.com/office/powerpoint/2010/main" val="3528627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alleviate this problem, we design a post process.</a:t>
            </a:r>
            <a:r>
              <a:rPr lang="en-US" baseline="0" dirty="0" smtClean="0"/>
              <a:t> We first segment the sentence and  </a:t>
            </a:r>
            <a:r>
              <a:rPr lang="en-US" baseline="0" dirty="0" smtClean="0"/>
              <a:t>then predict </a:t>
            </a:r>
            <a:r>
              <a:rPr lang="en-US" baseline="0" dirty="0" smtClean="0"/>
              <a:t>the whole word as cue if the detected cue is part of a word. The improvement is shown in Table 4.</a:t>
            </a:r>
            <a:endParaRPr lang="en-US" dirty="0"/>
          </a:p>
        </p:txBody>
      </p:sp>
      <p:sp>
        <p:nvSpPr>
          <p:cNvPr id="4" name="Slide Number Placeholder 3"/>
          <p:cNvSpPr>
            <a:spLocks noGrp="1"/>
          </p:cNvSpPr>
          <p:nvPr>
            <p:ph type="sldNum" sz="quarter" idx="10"/>
          </p:nvPr>
        </p:nvSpPr>
        <p:spPr/>
        <p:txBody>
          <a:bodyPr/>
          <a:lstStyle/>
          <a:p>
            <a:fld id="{482942A8-28E9-471E-9B78-C644076100D0}" type="slidenum">
              <a:rPr lang="zh-CN" altLang="en-US" smtClean="0"/>
              <a:t>18</a:t>
            </a:fld>
            <a:endParaRPr lang="zh-CN" altLang="en-US"/>
          </a:p>
        </p:txBody>
      </p:sp>
    </p:spTree>
    <p:extLst>
      <p:ext uri="{BB962C8B-B14F-4D97-AF65-F5344CB8AC3E}">
        <p14:creationId xmlns:p14="http://schemas.microsoft.com/office/powerpoint/2010/main" val="709781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a:t>
            </a:r>
            <a:r>
              <a:rPr lang="en-US" altLang="zh-CN" baseline="0" dirty="0" smtClean="0"/>
              <a:t> for product review, the results are good enough. But we find that our models predict more negative cues than gold one.  Our predictions are easily biased by frequent negative cues such as ” not”. For example, in the sentence “The room facilities are common and the network not only is slow but also often disconnect”. Our model predicted the “not” as cue while there is no cue in gold annotation. So we may need to use more information to alleviate this problem.</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19</a:t>
            </a:fld>
            <a:endParaRPr lang="zh-CN" altLang="en-US"/>
          </a:p>
        </p:txBody>
      </p:sp>
    </p:spTree>
    <p:extLst>
      <p:ext uri="{BB962C8B-B14F-4D97-AF65-F5344CB8AC3E}">
        <p14:creationId xmlns:p14="http://schemas.microsoft.com/office/powerpoint/2010/main" val="247918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a:t>
            </a:r>
            <a:r>
              <a:rPr lang="en-US" altLang="zh-CN" baseline="0" dirty="0" smtClean="0"/>
              <a:t> at the introduction.</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2</a:t>
            </a:fld>
            <a:endParaRPr lang="zh-CN" altLang="en-US"/>
          </a:p>
        </p:txBody>
      </p:sp>
    </p:spTree>
    <p:extLst>
      <p:ext uri="{BB962C8B-B14F-4D97-AF65-F5344CB8AC3E}">
        <p14:creationId xmlns:p14="http://schemas.microsoft.com/office/powerpoint/2010/main" val="64848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last, we shortly conclude</a:t>
            </a:r>
            <a:r>
              <a:rPr lang="en-US" altLang="zh-CN" baseline="0" dirty="0" smtClean="0"/>
              <a:t> our paper.</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20</a:t>
            </a:fld>
            <a:endParaRPr lang="zh-CN" altLang="en-US"/>
          </a:p>
        </p:txBody>
      </p:sp>
    </p:spTree>
    <p:extLst>
      <p:ext uri="{BB962C8B-B14F-4D97-AF65-F5344CB8AC3E}">
        <p14:creationId xmlns:p14="http://schemas.microsoft.com/office/powerpoint/2010/main" val="2083761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confirm that character-based neural networks are able to achieve on par or better performance than previous highly-engineered sequence classifiers.</a:t>
            </a:r>
          </a:p>
          <a:p>
            <a:r>
              <a:rPr lang="en-US" altLang="zh-CN" dirty="0" smtClean="0"/>
              <a:t>As for future work, we may consider testing our model in other language.</a:t>
            </a:r>
          </a:p>
          <a:p>
            <a:endParaRPr lang="en-US" dirty="0"/>
          </a:p>
        </p:txBody>
      </p:sp>
      <p:sp>
        <p:nvSpPr>
          <p:cNvPr id="4" name="Slide Number Placeholder 3"/>
          <p:cNvSpPr>
            <a:spLocks noGrp="1"/>
          </p:cNvSpPr>
          <p:nvPr>
            <p:ph type="sldNum" sz="quarter" idx="10"/>
          </p:nvPr>
        </p:nvSpPr>
        <p:spPr/>
        <p:txBody>
          <a:bodyPr/>
          <a:lstStyle/>
          <a:p>
            <a:fld id="{482942A8-28E9-471E-9B78-C644076100D0}" type="slidenum">
              <a:rPr lang="zh-CN" altLang="en-US" smtClean="0"/>
              <a:t>21</a:t>
            </a:fld>
            <a:endParaRPr lang="zh-CN" altLang="en-US"/>
          </a:p>
        </p:txBody>
      </p:sp>
    </p:spTree>
    <p:extLst>
      <p:ext uri="{BB962C8B-B14F-4D97-AF65-F5344CB8AC3E}">
        <p14:creationId xmlns:p14="http://schemas.microsoft.com/office/powerpoint/2010/main" val="1095033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for the task, we need to recognize</a:t>
            </a:r>
            <a:r>
              <a:rPr lang="en-US" altLang="zh-CN" baseline="0" dirty="0" smtClean="0"/>
              <a:t> the tokens which can express negation. Negation cue detection is a prerequisite for negation scope detection. For example,  In the sentence “All of guests said that they would not investigate the dereliction of hotel” , we need to recognize the “not” in Chinese.</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3</a:t>
            </a:fld>
            <a:endParaRPr lang="zh-CN" altLang="en-US"/>
          </a:p>
        </p:txBody>
      </p:sp>
    </p:spTree>
    <p:extLst>
      <p:ext uri="{BB962C8B-B14F-4D97-AF65-F5344CB8AC3E}">
        <p14:creationId xmlns:p14="http://schemas.microsoft.com/office/powerpoint/2010/main" val="165787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previous work usually</a:t>
            </a:r>
            <a:r>
              <a:rPr lang="en-US" baseline="0" dirty="0" smtClean="0"/>
              <a:t> uses highly-engineered features. For example, Zou et al adopted a sequential classifier which used many features such as lexical features, syntactic features, morphemic features and even Chinese-to-English word alignment.</a:t>
            </a:r>
            <a:endParaRPr lang="en-US" dirty="0"/>
          </a:p>
        </p:txBody>
      </p:sp>
      <p:sp>
        <p:nvSpPr>
          <p:cNvPr id="4" name="Slide Number Placeholder 3"/>
          <p:cNvSpPr>
            <a:spLocks noGrp="1"/>
          </p:cNvSpPr>
          <p:nvPr>
            <p:ph type="sldNum" sz="quarter" idx="10"/>
          </p:nvPr>
        </p:nvSpPr>
        <p:spPr/>
        <p:txBody>
          <a:bodyPr/>
          <a:lstStyle/>
          <a:p>
            <a:fld id="{482942A8-28E9-471E-9B78-C644076100D0}" type="slidenum">
              <a:rPr lang="zh-CN" altLang="en-US" smtClean="0"/>
              <a:t>4</a:t>
            </a:fld>
            <a:endParaRPr lang="zh-CN" altLang="en-US"/>
          </a:p>
        </p:txBody>
      </p:sp>
    </p:spTree>
    <p:extLst>
      <p:ext uri="{BB962C8B-B14F-4D97-AF65-F5344CB8AC3E}">
        <p14:creationId xmlns:p14="http://schemas.microsoft.com/office/powerpoint/2010/main" val="377342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we</a:t>
            </a:r>
            <a:r>
              <a:rPr lang="en-US" altLang="zh-CN" baseline="0" dirty="0" smtClean="0"/>
              <a:t> are wondering whether we can detect negative cues without highly-engineered features.</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5</a:t>
            </a:fld>
            <a:endParaRPr lang="zh-CN" altLang="en-US"/>
          </a:p>
        </p:txBody>
      </p:sp>
    </p:spTree>
    <p:extLst>
      <p:ext uri="{BB962C8B-B14F-4D97-AF65-F5344CB8AC3E}">
        <p14:creationId xmlns:p14="http://schemas.microsoft.com/office/powerpoint/2010/main" val="38820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Detecting</a:t>
            </a:r>
            <a:r>
              <a:rPr lang="en-US" baseline="0" dirty="0" smtClean="0"/>
              <a:t> negation cues in Chinese texts is difficult. There are many challenges. First, character cues can be homographs of or contained within words not expressing negation. For example, the left one contains negative character ‘not’, but it has a positive meaning. Second, as the example shown, “can’t help” contains negative cue but not correspond to clause-level negation . Finally, negation cues can become integral part with the word they modify. For example, “sufficient” can be modified by “in”. Then it will be a negative cue. The high combinatory power of negation affixes leads to issues of data </a:t>
            </a:r>
            <a:r>
              <a:rPr lang="en-US" baseline="0" dirty="0" err="1" smtClean="0"/>
              <a:t>sparsity</a:t>
            </a:r>
            <a:r>
              <a:rPr lang="en-US" baseline="0" dirty="0" smtClean="0"/>
              <a:t>.</a:t>
            </a:r>
          </a:p>
        </p:txBody>
      </p:sp>
      <p:sp>
        <p:nvSpPr>
          <p:cNvPr id="4" name="Slide Number Placeholder 3"/>
          <p:cNvSpPr>
            <a:spLocks noGrp="1"/>
          </p:cNvSpPr>
          <p:nvPr>
            <p:ph type="sldNum" sz="quarter" idx="10"/>
          </p:nvPr>
        </p:nvSpPr>
        <p:spPr/>
        <p:txBody>
          <a:bodyPr/>
          <a:lstStyle/>
          <a:p>
            <a:fld id="{482942A8-28E9-471E-9B78-C644076100D0}" type="slidenum">
              <a:rPr lang="zh-CN" altLang="en-US" smtClean="0"/>
              <a:t>6</a:t>
            </a:fld>
            <a:endParaRPr lang="zh-CN" altLang="en-US"/>
          </a:p>
        </p:txBody>
      </p:sp>
    </p:spTree>
    <p:extLst>
      <p:ext uri="{BB962C8B-B14F-4D97-AF65-F5344CB8AC3E}">
        <p14:creationId xmlns:p14="http://schemas.microsoft.com/office/powerpoint/2010/main" val="2475612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Let’s look at the model.</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7</a:t>
            </a:fld>
            <a:endParaRPr lang="zh-CN" altLang="en-US"/>
          </a:p>
        </p:txBody>
      </p:sp>
    </p:spTree>
    <p:extLst>
      <p:ext uri="{BB962C8B-B14F-4D97-AF65-F5344CB8AC3E}">
        <p14:creationId xmlns:p14="http://schemas.microsoft.com/office/powerpoint/2010/main" val="3277516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treat negation</a:t>
            </a:r>
            <a:r>
              <a:rPr lang="en-US" baseline="0" dirty="0" smtClean="0"/>
              <a:t> cue detection as a sequence tagging task. For a sequence of character, we need to determine whether a character is part of the cue or otherwise. We use character embedding to represent  every character in our model.</a:t>
            </a:r>
            <a:endParaRPr lang="en-US" dirty="0"/>
          </a:p>
        </p:txBody>
      </p:sp>
      <p:sp>
        <p:nvSpPr>
          <p:cNvPr id="4" name="Slide Number Placeholder 3"/>
          <p:cNvSpPr>
            <a:spLocks noGrp="1"/>
          </p:cNvSpPr>
          <p:nvPr>
            <p:ph type="sldNum" sz="quarter" idx="10"/>
          </p:nvPr>
        </p:nvSpPr>
        <p:spPr/>
        <p:txBody>
          <a:bodyPr/>
          <a:lstStyle/>
          <a:p>
            <a:fld id="{482942A8-28E9-471E-9B78-C644076100D0}" type="slidenum">
              <a:rPr lang="zh-CN" altLang="en-US" smtClean="0"/>
              <a:t>8</a:t>
            </a:fld>
            <a:endParaRPr lang="zh-CN" altLang="en-US"/>
          </a:p>
        </p:txBody>
      </p:sp>
    </p:spTree>
    <p:extLst>
      <p:ext uri="{BB962C8B-B14F-4D97-AF65-F5344CB8AC3E}">
        <p14:creationId xmlns:p14="http://schemas.microsoft.com/office/powerpoint/2010/main" val="2556460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for character based bidirection</a:t>
            </a:r>
            <a:r>
              <a:rPr lang="en-US" altLang="zh-CN" baseline="0" dirty="0" smtClean="0"/>
              <a:t>al LSTM, we concatenate the hidden states of forward and backward pass.</a:t>
            </a:r>
            <a:endParaRPr lang="zh-CN" altLang="en-US" dirty="0"/>
          </a:p>
        </p:txBody>
      </p:sp>
      <p:sp>
        <p:nvSpPr>
          <p:cNvPr id="4" name="灯片编号占位符 3"/>
          <p:cNvSpPr>
            <a:spLocks noGrp="1"/>
          </p:cNvSpPr>
          <p:nvPr>
            <p:ph type="sldNum" sz="quarter" idx="10"/>
          </p:nvPr>
        </p:nvSpPr>
        <p:spPr/>
        <p:txBody>
          <a:bodyPr/>
          <a:lstStyle/>
          <a:p>
            <a:fld id="{482942A8-28E9-471E-9B78-C644076100D0}" type="slidenum">
              <a:rPr lang="zh-CN" altLang="en-US" smtClean="0"/>
              <a:t>9</a:t>
            </a:fld>
            <a:endParaRPr lang="zh-CN" altLang="en-US"/>
          </a:p>
        </p:txBody>
      </p:sp>
    </p:spTree>
    <p:extLst>
      <p:ext uri="{BB962C8B-B14F-4D97-AF65-F5344CB8AC3E}">
        <p14:creationId xmlns:p14="http://schemas.microsoft.com/office/powerpoint/2010/main" val="332780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a:spLocks noChangeArrowheads="1"/>
          </p:cNvSpPr>
          <p:nvPr/>
        </p:nvSpPr>
        <p:spPr bwMode="blackWhite">
          <a:xfrm>
            <a:off x="0" y="1268413"/>
            <a:ext cx="9144000" cy="201612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endParaRPr lang="zh-CN" altLang="en-US" smtClean="0"/>
          </a:p>
        </p:txBody>
      </p:sp>
      <p:sp>
        <p:nvSpPr>
          <p:cNvPr id="5" name="Line 6"/>
          <p:cNvSpPr>
            <a:spLocks noChangeShapeType="1"/>
          </p:cNvSpPr>
          <p:nvPr/>
        </p:nvSpPr>
        <p:spPr bwMode="auto">
          <a:xfrm>
            <a:off x="0" y="3041650"/>
            <a:ext cx="9144000" cy="0"/>
          </a:xfrm>
          <a:prstGeom prst="line">
            <a:avLst/>
          </a:prstGeom>
          <a:noFill/>
          <a:ln w="508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9" name="Rectangle 7"/>
          <p:cNvSpPr>
            <a:spLocks noGrp="1" noChangeArrowheads="1"/>
          </p:cNvSpPr>
          <p:nvPr>
            <p:ph type="ctrTitle"/>
          </p:nvPr>
        </p:nvSpPr>
        <p:spPr>
          <a:xfrm>
            <a:off x="533400" y="1427163"/>
            <a:ext cx="8077200" cy="1609725"/>
          </a:xfrm>
        </p:spPr>
        <p:txBody>
          <a:bodyPr/>
          <a:lstStyle>
            <a:lvl1pPr algn="ctr">
              <a:defRPr sz="4600" b="1">
                <a:latin typeface="微软雅黑" pitchFamily="34" charset="-122"/>
                <a:ea typeface="微软雅黑" pitchFamily="34" charset="-122"/>
              </a:defRPr>
            </a:lvl1pPr>
          </a:lstStyle>
          <a:p>
            <a:pPr lvl="0"/>
            <a:r>
              <a:rPr lang="zh-CN" altLang="en-US" noProof="0" smtClean="0"/>
              <a:t>单击此处编辑母版标题样式</a:t>
            </a:r>
            <a:endParaRPr lang="zh-CN" altLang="en-US" noProof="0" dirty="0" smtClean="0"/>
          </a:p>
        </p:txBody>
      </p:sp>
      <p:sp>
        <p:nvSpPr>
          <p:cNvPr id="33800" name="Rectangle 8"/>
          <p:cNvSpPr>
            <a:spLocks noGrp="1" noChangeArrowheads="1"/>
          </p:cNvSpPr>
          <p:nvPr>
            <p:ph type="subTitle" idx="1"/>
          </p:nvPr>
        </p:nvSpPr>
        <p:spPr>
          <a:xfrm>
            <a:off x="1257300" y="3717032"/>
            <a:ext cx="6629400" cy="1676400"/>
          </a:xfrm>
        </p:spPr>
        <p:txBody>
          <a:bodyPr/>
          <a:lstStyle>
            <a:lvl1pPr marL="0" indent="0" algn="ctr">
              <a:buFont typeface="Wingdings" pitchFamily="2" charset="2"/>
              <a:buNone/>
              <a:defRPr>
                <a:latin typeface="微软雅黑" pitchFamily="34" charset="-122"/>
                <a:ea typeface="微软雅黑" pitchFamily="34" charset="-122"/>
              </a:defRPr>
            </a:lvl1pPr>
          </a:lstStyle>
          <a:p>
            <a:pPr lvl="0"/>
            <a:r>
              <a:rPr lang="zh-CN" altLang="en-US" noProof="0" smtClean="0"/>
              <a:t>单击此处编辑母版副标题样式</a:t>
            </a:r>
            <a:endParaRPr lang="zh-CN" altLang="en-US" noProof="0" dirty="0" smtClean="0"/>
          </a:p>
        </p:txBody>
      </p:sp>
    </p:spTree>
    <p:extLst>
      <p:ext uri="{BB962C8B-B14F-4D97-AF65-F5344CB8AC3E}">
        <p14:creationId xmlns:p14="http://schemas.microsoft.com/office/powerpoint/2010/main" val="27517039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342900" indent="-342900">
              <a:spcAft>
                <a:spcPts val="1200"/>
              </a:spcAft>
              <a:buClr>
                <a:srgbClr val="7030A0"/>
              </a:buClr>
              <a:buFont typeface="Wingdings" pitchFamily="2" charset="2"/>
              <a:buChar char="p"/>
              <a:defRPr sz="2400"/>
            </a:lvl1pPr>
            <a:lvl2pPr marL="742950" indent="-285750">
              <a:spcAft>
                <a:spcPts val="600"/>
              </a:spcAft>
              <a:buClr>
                <a:srgbClr val="00B0F0"/>
              </a:buClr>
              <a:buFont typeface="Wingdings" pitchFamily="2" charset="2"/>
              <a:buChar char="p"/>
              <a:defRPr sz="2000"/>
            </a:lvl2pPr>
            <a:lvl3pPr>
              <a:spcAft>
                <a:spcPts val="400"/>
              </a:spcAft>
              <a:defRPr sz="1800"/>
            </a:lvl3pPr>
            <a:lvl4pPr>
              <a:spcAft>
                <a:spcPts val="200"/>
              </a:spcAft>
              <a:defRPr sz="1600"/>
            </a:lvl4pPr>
            <a:lvl5pP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Rectangle 6"/>
          <p:cNvSpPr>
            <a:spLocks noGrp="1" noChangeArrowheads="1"/>
          </p:cNvSpPr>
          <p:nvPr>
            <p:ph type="title"/>
          </p:nvPr>
        </p:nvSpPr>
        <p:spPr bwMode="auto">
          <a:xfrm>
            <a:off x="-36512" y="44624"/>
            <a:ext cx="8015288" cy="3960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lvl="0"/>
            <a:r>
              <a:rPr lang="zh-CN" altLang="en-US" smtClean="0"/>
              <a:t>单击此处编辑母版标题样式</a:t>
            </a:r>
            <a:endParaRPr lang="zh-CN" altLang="en-US" dirty="0" smtClean="0"/>
          </a:p>
        </p:txBody>
      </p:sp>
      <p:sp>
        <p:nvSpPr>
          <p:cNvPr id="4" name="Rectangle 10"/>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337657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blackWhite">
          <a:xfrm>
            <a:off x="-36513" y="-26988"/>
            <a:ext cx="9180513" cy="647701"/>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endParaRPr lang="zh-CN" altLang="en-US" smtClean="0"/>
          </a:p>
        </p:txBody>
      </p:sp>
      <p:sp>
        <p:nvSpPr>
          <p:cNvPr id="1027" name="Line 5"/>
          <p:cNvSpPr>
            <a:spLocks noChangeShapeType="1"/>
          </p:cNvSpPr>
          <p:nvPr/>
        </p:nvSpPr>
        <p:spPr bwMode="auto">
          <a:xfrm>
            <a:off x="-36513" y="549275"/>
            <a:ext cx="9180513" cy="0"/>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Rectangle 6"/>
          <p:cNvSpPr>
            <a:spLocks noGrp="1" noChangeArrowheads="1"/>
          </p:cNvSpPr>
          <p:nvPr>
            <p:ph type="title"/>
          </p:nvPr>
        </p:nvSpPr>
        <p:spPr bwMode="auto">
          <a:xfrm>
            <a:off x="-36513" y="44450"/>
            <a:ext cx="80152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7"/>
          <p:cNvSpPr>
            <a:spLocks noGrp="1" noChangeArrowheads="1"/>
          </p:cNvSpPr>
          <p:nvPr>
            <p:ph type="body" idx="1"/>
          </p:nvPr>
        </p:nvSpPr>
        <p:spPr bwMode="auto">
          <a:xfrm>
            <a:off x="179388" y="765175"/>
            <a:ext cx="8640762" cy="561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778" name="Rectangle 10"/>
          <p:cNvSpPr>
            <a:spLocks noGrp="1" noChangeArrowheads="1"/>
          </p:cNvSpPr>
          <p:nvPr>
            <p:ph type="sldNum" sz="quarter" idx="4"/>
          </p:nvPr>
        </p:nvSpPr>
        <p:spPr bwMode="auto">
          <a:xfrm>
            <a:off x="7885113" y="6453188"/>
            <a:ext cx="801687" cy="323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宋体" pitchFamily="2" charset="-122"/>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Lst>
  <p:timing>
    <p:tnLst>
      <p:par>
        <p:cTn id="1" dur="indefinite" restart="never" nodeType="tmRoot"/>
      </p:par>
    </p:tnLst>
  </p:timing>
  <p:hf hdr="0" ftr="0" dt="0"/>
  <p:txStyles>
    <p:titleStyle>
      <a:lvl1pPr algn="l" rtl="0" eaLnBrk="1" fontAlgn="base" hangingPunct="1">
        <a:spcBef>
          <a:spcPct val="0"/>
        </a:spcBef>
        <a:spcAft>
          <a:spcPct val="0"/>
        </a:spcAft>
        <a:defRPr sz="2800" b="1">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defRPr sz="2800" b="1">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2800" b="1">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2800" b="1">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2800" b="1">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ts val="1200"/>
        </a:spcAft>
        <a:buClr>
          <a:srgbClr val="FF0000"/>
        </a:buClr>
        <a:buSzPct val="80000"/>
        <a:buFont typeface="Wingdings" pitchFamily="2" charset="2"/>
        <a:buChar char="n"/>
        <a:defRPr sz="2400" b="1">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ts val="600"/>
        </a:spcAft>
        <a:buClr>
          <a:srgbClr val="3333FF"/>
        </a:buClr>
        <a:buSzPct val="70000"/>
        <a:buFont typeface="Wingdings" pitchFamily="2" charset="2"/>
        <a:buChar char="n"/>
        <a:defRPr sz="20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ts val="400"/>
        </a:spcAft>
        <a:buClr>
          <a:srgbClr val="7030A0"/>
        </a:buClr>
        <a:buSzPct val="65000"/>
        <a:buFont typeface="Wingdings" pitchFamily="2" charset="2"/>
        <a:buChar char="n"/>
        <a:defRPr sz="18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ts val="200"/>
        </a:spcAft>
        <a:buClr>
          <a:schemeClr val="hlink"/>
        </a:buClr>
        <a:buSzPct val="60000"/>
        <a:buFont typeface="Wingdings" pitchFamily="2" charset="2"/>
        <a:buChar char="n"/>
        <a:defRPr sz="16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lr>
          <a:schemeClr val="bg2"/>
        </a:buClr>
        <a:buSzPct val="40000"/>
        <a:buFont typeface="Wingdings" pitchFamily="2" charset="2"/>
        <a:buChar char="n"/>
        <a:defRPr sz="14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ngfenghe@pku.edu.cn" TargetMode="External"/><Relationship Id="rId7"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bonnie@inf.ed.ac.uk" TargetMode="External"/><Relationship Id="rId4" Type="http://schemas.openxmlformats.org/officeDocument/2006/relationships/hyperlink" Target="mailto:f.fancellu@sms.ed.ac.u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4200" y="1359000"/>
            <a:ext cx="8610600" cy="1609725"/>
          </a:xfrm>
        </p:spPr>
        <p:txBody>
          <a:bodyPr/>
          <a:lstStyle/>
          <a:p>
            <a:r>
              <a:rPr lang="en-US" altLang="zh-CN" sz="3200" dirty="0" smtClean="0"/>
              <a:t>Neural Networks for </a:t>
            </a:r>
            <a:br>
              <a:rPr lang="en-US" altLang="zh-CN" sz="3200" dirty="0" smtClean="0"/>
            </a:br>
            <a:r>
              <a:rPr lang="en-US" altLang="zh-CN" sz="3200" dirty="0" smtClean="0"/>
              <a:t>Negation Cue Detection in Chinese</a:t>
            </a:r>
            <a:endParaRPr lang="zh-CN" altLang="en-US" sz="3200" dirty="0"/>
          </a:p>
        </p:txBody>
      </p:sp>
      <p:sp>
        <p:nvSpPr>
          <p:cNvPr id="8" name="文本框 7"/>
          <p:cNvSpPr txBox="1"/>
          <p:nvPr/>
        </p:nvSpPr>
        <p:spPr>
          <a:xfrm>
            <a:off x="522000" y="4104000"/>
            <a:ext cx="8332800" cy="1231106"/>
          </a:xfrm>
          <a:prstGeom prst="rect">
            <a:avLst/>
          </a:prstGeom>
          <a:noFill/>
        </p:spPr>
        <p:txBody>
          <a:bodyPr wrap="square" rtlCol="0">
            <a:spAutoFit/>
          </a:bodyPr>
          <a:lstStyle/>
          <a:p>
            <a:pPr algn="ctr"/>
            <a:r>
              <a:rPr lang="en-US" altLang="zh-CN" sz="2000" b="1" dirty="0" err="1" smtClean="0"/>
              <a:t>Hangfeng</a:t>
            </a:r>
            <a:r>
              <a:rPr lang="en-US" altLang="zh-CN" sz="2000" b="1" dirty="0" smtClean="0"/>
              <a:t> He</a:t>
            </a:r>
            <a:r>
              <a:rPr lang="en-US" altLang="zh-CN" sz="2000" b="1" baseline="30000" dirty="0" smtClean="0"/>
              <a:t>1</a:t>
            </a:r>
            <a:r>
              <a:rPr lang="en-US" altLang="zh-CN" sz="2000" b="1" dirty="0" smtClean="0"/>
              <a:t>, Federico Fancellu</a:t>
            </a:r>
            <a:r>
              <a:rPr lang="en-US" altLang="zh-CN" sz="2000" b="1" baseline="30000" dirty="0" smtClean="0"/>
              <a:t>2</a:t>
            </a:r>
            <a:r>
              <a:rPr lang="en-US" altLang="zh-CN" sz="2000" b="1" dirty="0" smtClean="0"/>
              <a:t> and Bonnie Webber</a:t>
            </a:r>
            <a:r>
              <a:rPr lang="en-US" altLang="zh-CN" sz="2000" b="1" baseline="30000" dirty="0" smtClean="0"/>
              <a:t>2</a:t>
            </a:r>
          </a:p>
          <a:p>
            <a:pPr algn="ctr"/>
            <a:r>
              <a:rPr lang="en-US" altLang="zh-CN" baseline="30000" dirty="0"/>
              <a:t>1</a:t>
            </a:r>
            <a:r>
              <a:rPr lang="en-US" altLang="zh-CN" dirty="0" smtClean="0"/>
              <a:t>School of Electronics Engineering and Computer Science, Peking University</a:t>
            </a:r>
          </a:p>
          <a:p>
            <a:pPr algn="ctr"/>
            <a:r>
              <a:rPr lang="en-US" altLang="zh-CN" baseline="30000" dirty="0" smtClean="0"/>
              <a:t>2</a:t>
            </a:r>
            <a:r>
              <a:rPr lang="en-US" altLang="zh-CN" dirty="0" smtClean="0"/>
              <a:t>ILCC, School of Informatics, University of Edinburgh</a:t>
            </a:r>
          </a:p>
          <a:p>
            <a:pPr algn="ctr"/>
            <a:r>
              <a:rPr lang="en-US" altLang="zh-CN" sz="1600" dirty="0" smtClean="0">
                <a:hlinkClick r:id="rId3"/>
              </a:rPr>
              <a:t>hangfenghe@pku.edu.cn</a:t>
            </a:r>
            <a:r>
              <a:rPr lang="en-US" altLang="zh-CN" sz="1600" dirty="0" smtClean="0"/>
              <a:t>, </a:t>
            </a:r>
            <a:r>
              <a:rPr lang="en-US" altLang="zh-CN" sz="1600" dirty="0" smtClean="0">
                <a:hlinkClick r:id="rId4"/>
              </a:rPr>
              <a:t>f.fancellu@sms.ed.ac.uk</a:t>
            </a:r>
            <a:r>
              <a:rPr lang="en-US" altLang="zh-CN" sz="1600" dirty="0" smtClean="0"/>
              <a:t>, </a:t>
            </a:r>
            <a:r>
              <a:rPr lang="en-US" altLang="zh-CN" sz="1600" dirty="0" smtClean="0">
                <a:hlinkClick r:id="rId5"/>
              </a:rPr>
              <a:t>bonnie@inf.ed.ac.uk</a:t>
            </a:r>
            <a:r>
              <a:rPr lang="en-US" altLang="zh-CN" sz="1600" dirty="0" smtClean="0"/>
              <a:t> </a:t>
            </a:r>
            <a:endParaRPr lang="en-US" altLang="zh-CN" sz="1600" baseline="30000" dirty="0" smtClean="0"/>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7000" y="5499000"/>
            <a:ext cx="1008000" cy="1008000"/>
          </a:xfrm>
          <a:prstGeom prst="rect">
            <a:avLst/>
          </a:prstGeom>
        </p:spPr>
      </p:pic>
      <p:pic>
        <p:nvPicPr>
          <p:cNvPr id="10" name="图片 9"/>
          <p:cNvPicPr>
            <a:picLocks/>
          </p:cNvPicPr>
          <p:nvPr/>
        </p:nvPicPr>
        <p:blipFill>
          <a:blip r:embed="rId7">
            <a:extLst>
              <a:ext uri="{28A0092B-C50C-407E-A947-70E740481C1C}">
                <a14:useLocalDpi xmlns:a14="http://schemas.microsoft.com/office/drawing/2010/main" val="0"/>
              </a:ext>
            </a:extLst>
          </a:blip>
          <a:stretch>
            <a:fillRect/>
          </a:stretch>
        </p:blipFill>
        <p:spPr>
          <a:xfrm>
            <a:off x="7047000" y="5499000"/>
            <a:ext cx="1008000" cy="1008000"/>
          </a:xfrm>
          <a:prstGeom prst="rect">
            <a:avLst/>
          </a:prstGeom>
        </p:spPr>
      </p:pic>
    </p:spTree>
    <p:extLst>
      <p:ext uri="{BB962C8B-B14F-4D97-AF65-F5344CB8AC3E}">
        <p14:creationId xmlns:p14="http://schemas.microsoft.com/office/powerpoint/2010/main" val="3596050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b="0" dirty="0" smtClean="0"/>
          </a:p>
          <a:p>
            <a:r>
              <a:rPr lang="en-US" altLang="zh-CN" b="0" dirty="0" smtClean="0"/>
              <a:t>The predictions made are independent from each other</a:t>
            </a:r>
          </a:p>
          <a:p>
            <a:r>
              <a:rPr lang="en-US" altLang="zh-CN" b="0" dirty="0" smtClean="0"/>
              <a:t>A new </a:t>
            </a:r>
            <a:r>
              <a:rPr lang="en-US" altLang="zh-CN" dirty="0" smtClean="0"/>
              <a:t>joint</a:t>
            </a:r>
            <a:r>
              <a:rPr lang="en-US" altLang="zh-CN" b="0" dirty="0" smtClean="0"/>
              <a:t> model</a:t>
            </a:r>
          </a:p>
          <a:p>
            <a:r>
              <a:rPr lang="en-US" altLang="zh-CN" b="0" dirty="0" smtClean="0"/>
              <a:t>Add a 4-parameter transition matrix to create the dependency on the </a:t>
            </a:r>
            <a:r>
              <a:rPr lang="en-US" altLang="zh-CN" b="0" dirty="0" smtClean="0">
                <a:solidFill>
                  <a:srgbClr val="FF0000"/>
                </a:solidFill>
              </a:rPr>
              <a:t>previous input </a:t>
            </a:r>
            <a:r>
              <a:rPr lang="en-US" altLang="zh-CN" b="0" i="1" dirty="0" smtClean="0"/>
              <a:t>s</a:t>
            </a:r>
            <a:r>
              <a:rPr lang="en-US" altLang="zh-CN" b="0" baseline="-25000" dirty="0" smtClean="0"/>
              <a:t>i-1.</a:t>
            </a:r>
            <a:endParaRPr lang="zh-CN" altLang="en-US" b="0" dirty="0"/>
          </a:p>
        </p:txBody>
      </p:sp>
      <p:sp>
        <p:nvSpPr>
          <p:cNvPr id="3" name="标题 2"/>
          <p:cNvSpPr>
            <a:spLocks noGrp="1"/>
          </p:cNvSpPr>
          <p:nvPr>
            <p:ph type="title"/>
          </p:nvPr>
        </p:nvSpPr>
        <p:spPr/>
        <p:txBody>
          <a:bodyPr/>
          <a:lstStyle/>
          <a:p>
            <a:r>
              <a:rPr lang="en-US" altLang="zh-CN" dirty="0" smtClean="0"/>
              <a:t>Transition Probability</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10</a:t>
            </a:fld>
            <a:endParaRPr lang="zh-CN" altLang="en-US"/>
          </a:p>
        </p:txBody>
      </p:sp>
      <p:pic>
        <p:nvPicPr>
          <p:cNvPr id="5" name="图片 4"/>
          <p:cNvPicPr>
            <a:picLocks noChangeAspect="1"/>
          </p:cNvPicPr>
          <p:nvPr/>
        </p:nvPicPr>
        <p:blipFill>
          <a:blip r:embed="rId3"/>
          <a:stretch>
            <a:fillRect/>
          </a:stretch>
        </p:blipFill>
        <p:spPr>
          <a:xfrm>
            <a:off x="2142000" y="3924000"/>
            <a:ext cx="4229100" cy="1028700"/>
          </a:xfrm>
          <a:prstGeom prst="rect">
            <a:avLst/>
          </a:prstGeom>
        </p:spPr>
      </p:pic>
    </p:spTree>
    <p:extLst>
      <p:ext uri="{BB962C8B-B14F-4D97-AF65-F5344CB8AC3E}">
        <p14:creationId xmlns:p14="http://schemas.microsoft.com/office/powerpoint/2010/main" val="2559003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200" dirty="0" smtClean="0"/>
              <a:t>Introduction</a:t>
            </a:r>
          </a:p>
          <a:p>
            <a:r>
              <a:rPr lang="en-US" altLang="zh-CN" sz="3200" dirty="0" smtClean="0"/>
              <a:t>Model</a:t>
            </a:r>
          </a:p>
          <a:p>
            <a:r>
              <a:rPr lang="en-US" altLang="zh-CN" sz="3200" dirty="0" smtClean="0">
                <a:solidFill>
                  <a:srgbClr val="FF0000"/>
                </a:solidFill>
              </a:rPr>
              <a:t>Experiments</a:t>
            </a:r>
          </a:p>
          <a:p>
            <a:r>
              <a:rPr lang="en-US" altLang="zh-CN" sz="3200" dirty="0" smtClean="0"/>
              <a:t>Error Analysis</a:t>
            </a:r>
          </a:p>
          <a:p>
            <a:r>
              <a:rPr lang="en-US" altLang="zh-CN" sz="3200" dirty="0" smtClean="0"/>
              <a:t>Conclusion</a:t>
            </a:r>
            <a:endParaRPr lang="zh-CN" altLang="en-US" sz="3200" dirty="0"/>
          </a:p>
        </p:txBody>
      </p:sp>
      <p:sp>
        <p:nvSpPr>
          <p:cNvPr id="3" name="标题 2"/>
          <p:cNvSpPr>
            <a:spLocks noGrp="1"/>
          </p:cNvSpPr>
          <p:nvPr>
            <p:ph type="title"/>
          </p:nvPr>
        </p:nvSpPr>
        <p:spPr/>
        <p:txBody>
          <a:bodyPr/>
          <a:lstStyle/>
          <a:p>
            <a:r>
              <a:rPr lang="en-US" altLang="zh-CN" sz="3600" dirty="0" smtClean="0"/>
              <a:t>Outline</a:t>
            </a:r>
            <a:endParaRPr lang="zh-CN" altLang="en-US" sz="3200"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103167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Data</a:t>
            </a:r>
          </a:p>
          <a:p>
            <a:pPr lvl="1"/>
            <a:r>
              <a:rPr lang="en-US" altLang="zh-CN" dirty="0" smtClean="0"/>
              <a:t>Chinese Negation and Speculation (</a:t>
            </a:r>
            <a:r>
              <a:rPr lang="en-US" altLang="zh-CN" dirty="0" err="1" smtClean="0"/>
              <a:t>CNeSp</a:t>
            </a:r>
            <a:r>
              <a:rPr lang="en-US" altLang="zh-CN" dirty="0" smtClean="0"/>
              <a:t>) corpus [</a:t>
            </a:r>
            <a:r>
              <a:rPr lang="en-US" altLang="zh-CN" dirty="0" err="1" smtClean="0"/>
              <a:t>Zou</a:t>
            </a:r>
            <a:r>
              <a:rPr lang="en-US" altLang="zh-CN" dirty="0" smtClean="0"/>
              <a:t> et al., 2015</a:t>
            </a:r>
            <a:r>
              <a:rPr lang="en-US" altLang="zh-CN" dirty="0"/>
              <a:t>]</a:t>
            </a:r>
            <a:endParaRPr lang="en-US" altLang="zh-CN" dirty="0" smtClean="0"/>
          </a:p>
          <a:p>
            <a:pPr lvl="1"/>
            <a:r>
              <a:rPr lang="en-US" altLang="zh-CN" dirty="0" err="1" smtClean="0"/>
              <a:t>CNeSp</a:t>
            </a:r>
            <a:r>
              <a:rPr lang="en-US" altLang="zh-CN" dirty="0" smtClean="0"/>
              <a:t> is divided into three sub-corpora: Product reviews (</a:t>
            </a:r>
            <a:r>
              <a:rPr lang="en-US" altLang="zh-CN" i="1" dirty="0" smtClean="0"/>
              <a:t>product</a:t>
            </a:r>
            <a:r>
              <a:rPr lang="en-US" altLang="zh-CN" dirty="0" smtClean="0"/>
              <a:t>), Financial Articles (</a:t>
            </a:r>
            <a:r>
              <a:rPr lang="en-US" altLang="zh-CN" i="1" dirty="0" smtClean="0"/>
              <a:t>financial</a:t>
            </a:r>
            <a:r>
              <a:rPr lang="en-US" altLang="zh-CN" dirty="0" smtClean="0"/>
              <a:t>) and Scientific literature (</a:t>
            </a:r>
            <a:r>
              <a:rPr lang="en-US" altLang="zh-CN" i="1" dirty="0" smtClean="0"/>
              <a:t>scientific</a:t>
            </a:r>
            <a:r>
              <a:rPr lang="en-US" altLang="zh-CN" dirty="0" smtClean="0"/>
              <a:t>).</a:t>
            </a:r>
          </a:p>
          <a:p>
            <a:pPr marL="457200" lvl="1" indent="0">
              <a:buNone/>
            </a:pPr>
            <a:endParaRPr lang="en-US" altLang="zh-CN" dirty="0"/>
          </a:p>
          <a:p>
            <a:pPr lvl="1"/>
            <a:endParaRPr lang="en-US" altLang="zh-CN" dirty="0" smtClean="0"/>
          </a:p>
          <a:p>
            <a:pPr lvl="1"/>
            <a:endParaRPr lang="en-US" altLang="zh-CN" dirty="0"/>
          </a:p>
          <a:p>
            <a:pPr marL="457200" lvl="1" indent="0">
              <a:buNone/>
            </a:pPr>
            <a:endParaRPr lang="en-US" altLang="zh-CN" dirty="0" smtClean="0"/>
          </a:p>
          <a:p>
            <a:pPr marL="457200" lvl="1" indent="0">
              <a:buNone/>
            </a:pPr>
            <a:endParaRPr lang="en-US" altLang="zh-CN" dirty="0" smtClean="0"/>
          </a:p>
          <a:p>
            <a:pPr lvl="1"/>
            <a:r>
              <a:rPr lang="en-US" altLang="zh-CN" dirty="0" smtClean="0"/>
              <a:t>Although [</a:t>
            </a:r>
            <a:r>
              <a:rPr lang="en-US" altLang="zh-CN" dirty="0" err="1" smtClean="0"/>
              <a:t>Zou</a:t>
            </a:r>
            <a:r>
              <a:rPr lang="en-US" altLang="zh-CN" dirty="0" smtClean="0"/>
              <a:t> et al. 2015] used 10-fold cross-validation. We use a fixed 70%/15%/15% split of these in order to define a fixed </a:t>
            </a:r>
            <a:r>
              <a:rPr lang="en-US" altLang="zh-CN" dirty="0" smtClean="0">
                <a:solidFill>
                  <a:srgbClr val="FF0000"/>
                </a:solidFill>
              </a:rPr>
              <a:t>development set for error analysis</a:t>
            </a:r>
            <a:r>
              <a:rPr lang="en-US" altLang="zh-CN" dirty="0" smtClean="0"/>
              <a:t>. </a:t>
            </a: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smtClean="0"/>
              <a:t>Experiments</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12</a:t>
            </a:fld>
            <a:endParaRPr lang="zh-CN" altLang="en-US"/>
          </a:p>
        </p:txBody>
      </p:sp>
      <p:pic>
        <p:nvPicPr>
          <p:cNvPr id="5" name="图片 4"/>
          <p:cNvPicPr>
            <a:picLocks noChangeAspect="1"/>
          </p:cNvPicPr>
          <p:nvPr/>
        </p:nvPicPr>
        <p:blipFill>
          <a:blip r:embed="rId3"/>
          <a:stretch>
            <a:fillRect/>
          </a:stretch>
        </p:blipFill>
        <p:spPr>
          <a:xfrm>
            <a:off x="2187000" y="3069000"/>
            <a:ext cx="4257675" cy="1809750"/>
          </a:xfrm>
          <a:prstGeom prst="rect">
            <a:avLst/>
          </a:prstGeom>
        </p:spPr>
      </p:pic>
    </p:spTree>
    <p:extLst>
      <p:ext uri="{BB962C8B-B14F-4D97-AF65-F5344CB8AC3E}">
        <p14:creationId xmlns:p14="http://schemas.microsoft.com/office/powerpoint/2010/main" val="1865761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Negation cues in training data:</a:t>
            </a:r>
          </a:p>
          <a:p>
            <a:pPr lvl="1"/>
            <a:r>
              <a:rPr lang="en-US" dirty="0" smtClean="0"/>
              <a:t>Such as </a:t>
            </a:r>
            <a:r>
              <a:rPr lang="en-US" dirty="0" smtClean="0">
                <a:solidFill>
                  <a:srgbClr val="FF0000"/>
                </a:solidFill>
              </a:rPr>
              <a:t>“</a:t>
            </a:r>
            <a:r>
              <a:rPr lang="zh-CN" altLang="en-US" dirty="0" smtClean="0">
                <a:solidFill>
                  <a:srgbClr val="FF0000"/>
                </a:solidFill>
                <a:latin typeface="华文楷体" panose="02010600040101010101" pitchFamily="2" charset="-122"/>
                <a:ea typeface="华文楷体" panose="02010600040101010101" pitchFamily="2" charset="-122"/>
              </a:rPr>
              <a:t>不</a:t>
            </a:r>
            <a:r>
              <a:rPr lang="en-US" altLang="zh-CN" dirty="0" smtClean="0">
                <a:solidFill>
                  <a:srgbClr val="FF0000"/>
                </a:solidFill>
              </a:rPr>
              <a:t>(not)”</a:t>
            </a:r>
            <a:r>
              <a:rPr lang="en-US" altLang="zh-CN" dirty="0" smtClean="0"/>
              <a:t>,</a:t>
            </a:r>
            <a:r>
              <a:rPr lang="zh-CN" altLang="en-US" dirty="0" smtClean="0">
                <a:solidFill>
                  <a:srgbClr val="FF0000"/>
                </a:solidFill>
              </a:rPr>
              <a:t>“</a:t>
            </a:r>
            <a:r>
              <a:rPr lang="zh-CN" altLang="en-US" dirty="0" smtClean="0">
                <a:solidFill>
                  <a:srgbClr val="FF0000"/>
                </a:solidFill>
                <a:latin typeface="华文楷体" panose="02010600040101010101" pitchFamily="2" charset="-122"/>
                <a:ea typeface="华文楷体" panose="02010600040101010101" pitchFamily="2" charset="-122"/>
              </a:rPr>
              <a:t>非</a:t>
            </a:r>
            <a:r>
              <a:rPr lang="en-US" altLang="zh-CN" dirty="0" smtClean="0">
                <a:solidFill>
                  <a:srgbClr val="FF0000"/>
                </a:solidFill>
              </a:rPr>
              <a:t>(not)</a:t>
            </a:r>
            <a:r>
              <a:rPr lang="zh-CN" altLang="en-US" dirty="0" smtClean="0">
                <a:solidFill>
                  <a:srgbClr val="FF0000"/>
                </a:solidFill>
              </a:rPr>
              <a:t>”</a:t>
            </a:r>
            <a:r>
              <a:rPr lang="en-US" altLang="zh-CN" dirty="0" smtClean="0"/>
              <a:t>...</a:t>
            </a:r>
          </a:p>
          <a:p>
            <a:r>
              <a:rPr lang="en-US" dirty="0" smtClean="0"/>
              <a:t>An Example</a:t>
            </a:r>
          </a:p>
          <a:p>
            <a:pPr lvl="1"/>
            <a:r>
              <a:rPr lang="en-US" dirty="0" smtClean="0"/>
              <a:t>Ground truth</a:t>
            </a:r>
          </a:p>
          <a:p>
            <a:pPr marL="400050" lvl="1" indent="0">
              <a:buNone/>
            </a:pPr>
            <a:r>
              <a:rPr lang="en-US" altLang="zh-CN" b="0" dirty="0" smtClean="0"/>
              <a:t>     …,</a:t>
            </a:r>
            <a:r>
              <a:rPr lang="zh-CN" altLang="en-US" b="0" dirty="0">
                <a:latin typeface="华文楷体" panose="02010600040101010101" pitchFamily="2" charset="-122"/>
                <a:ea typeface="华文楷体" panose="02010600040101010101" pitchFamily="2" charset="-122"/>
              </a:rPr>
              <a:t>受经济</a:t>
            </a:r>
            <a:r>
              <a:rPr lang="zh-CN" altLang="en-US" b="0" dirty="0">
                <a:solidFill>
                  <a:srgbClr val="FF0000"/>
                </a:solidFill>
                <a:latin typeface="华文楷体" panose="02010600040101010101" pitchFamily="2" charset="-122"/>
                <a:ea typeface="华文楷体" panose="02010600040101010101" pitchFamily="2" charset="-122"/>
              </a:rPr>
              <a:t>不景气</a:t>
            </a:r>
            <a:r>
              <a:rPr lang="zh-CN" altLang="en-US" b="0" dirty="0">
                <a:latin typeface="华文楷体" panose="02010600040101010101" pitchFamily="2" charset="-122"/>
                <a:ea typeface="华文楷体" panose="02010600040101010101" pitchFamily="2" charset="-122"/>
              </a:rPr>
              <a:t>影响</a:t>
            </a:r>
            <a:r>
              <a:rPr lang="en-US" altLang="zh-CN" b="0" dirty="0">
                <a:latin typeface="华文楷体" panose="02010600040101010101" pitchFamily="2" charset="-122"/>
                <a:ea typeface="华文楷体" panose="02010600040101010101" pitchFamily="2" charset="-122"/>
              </a:rPr>
              <a:t> </a:t>
            </a:r>
            <a:r>
              <a:rPr lang="en-US" altLang="zh-CN" b="0" dirty="0"/>
              <a:t>,…</a:t>
            </a:r>
          </a:p>
          <a:p>
            <a:pPr marL="400050" lvl="1" indent="0">
              <a:buNone/>
            </a:pPr>
            <a:r>
              <a:rPr lang="en-US" altLang="zh-CN" b="0" dirty="0"/>
              <a:t>    (…,influenced by the economic </a:t>
            </a:r>
            <a:r>
              <a:rPr lang="en-US" altLang="zh-CN" b="0" dirty="0">
                <a:solidFill>
                  <a:srgbClr val="FF0000"/>
                </a:solidFill>
              </a:rPr>
              <a:t>depression</a:t>
            </a:r>
            <a:r>
              <a:rPr lang="en-US" altLang="zh-CN" b="0" dirty="0" smtClean="0"/>
              <a:t>,…)</a:t>
            </a:r>
            <a:endParaRPr lang="en-US" altLang="zh-CN" dirty="0"/>
          </a:p>
          <a:p>
            <a:pPr lvl="1"/>
            <a:r>
              <a:rPr lang="en-US" dirty="0" smtClean="0"/>
              <a:t>Baseline-Char</a:t>
            </a:r>
          </a:p>
          <a:p>
            <a:pPr marL="400050" lvl="1" indent="0">
              <a:buNone/>
            </a:pPr>
            <a:r>
              <a:rPr lang="en-US" altLang="zh-CN" b="0" dirty="0" smtClean="0"/>
              <a:t> …,</a:t>
            </a:r>
            <a:r>
              <a:rPr lang="zh-CN" altLang="en-US" b="0" dirty="0">
                <a:latin typeface="华文楷体" panose="02010600040101010101" pitchFamily="2" charset="-122"/>
                <a:ea typeface="华文楷体" panose="02010600040101010101" pitchFamily="2" charset="-122"/>
              </a:rPr>
              <a:t>受经济</a:t>
            </a:r>
            <a:r>
              <a:rPr lang="zh-CN" altLang="en-US" b="0" u="sng" dirty="0">
                <a:latin typeface="华文楷体" panose="02010600040101010101" pitchFamily="2" charset="-122"/>
                <a:ea typeface="华文楷体" panose="02010600040101010101" pitchFamily="2" charset="-122"/>
              </a:rPr>
              <a:t>不</a:t>
            </a:r>
            <a:r>
              <a:rPr lang="zh-CN" altLang="en-US" b="0" dirty="0">
                <a:latin typeface="华文楷体" panose="02010600040101010101" pitchFamily="2" charset="-122"/>
                <a:ea typeface="华文楷体" panose="02010600040101010101" pitchFamily="2" charset="-122"/>
              </a:rPr>
              <a:t>景气影响</a:t>
            </a:r>
            <a:r>
              <a:rPr lang="en-US" altLang="zh-CN" b="0" dirty="0">
                <a:latin typeface="华文楷体" panose="02010600040101010101" pitchFamily="2" charset="-122"/>
                <a:ea typeface="华文楷体" panose="02010600040101010101" pitchFamily="2" charset="-122"/>
              </a:rPr>
              <a:t> </a:t>
            </a:r>
            <a:r>
              <a:rPr lang="en-US" altLang="zh-CN" b="0" dirty="0" smtClean="0"/>
              <a:t>,…</a:t>
            </a:r>
          </a:p>
          <a:p>
            <a:pPr lvl="1" indent="-342900"/>
            <a:r>
              <a:rPr lang="en-US" altLang="zh-CN" dirty="0" smtClean="0"/>
              <a:t>Baseline-Word</a:t>
            </a:r>
          </a:p>
          <a:p>
            <a:pPr marL="400050" lvl="1" indent="0">
              <a:buNone/>
            </a:pPr>
            <a:r>
              <a:rPr lang="en-US" altLang="zh-CN" dirty="0"/>
              <a:t> …,</a:t>
            </a:r>
            <a:r>
              <a:rPr lang="zh-CN" altLang="en-US" dirty="0" smtClean="0">
                <a:latin typeface="华文楷体" panose="02010600040101010101" pitchFamily="2" charset="-122"/>
                <a:ea typeface="华文楷体" panose="02010600040101010101" pitchFamily="2" charset="-122"/>
              </a:rPr>
              <a:t>受</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 经济 </a:t>
            </a:r>
            <a:r>
              <a:rPr lang="en-US" altLang="zh-CN" dirty="0" smtClean="0">
                <a:latin typeface="华文楷体" panose="02010600040101010101" pitchFamily="2" charset="-122"/>
                <a:ea typeface="华文楷体" panose="02010600040101010101" pitchFamily="2" charset="-122"/>
              </a:rPr>
              <a:t>  </a:t>
            </a:r>
            <a:r>
              <a:rPr lang="zh-CN" altLang="en-US" u="sng" dirty="0" smtClean="0">
                <a:latin typeface="华文楷体" panose="02010600040101010101" pitchFamily="2" charset="-122"/>
                <a:ea typeface="华文楷体" panose="02010600040101010101" pitchFamily="2" charset="-122"/>
              </a:rPr>
              <a:t>不景气</a:t>
            </a:r>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影响</a:t>
            </a:r>
            <a:r>
              <a:rPr lang="en-US" altLang="zh-CN" dirty="0" smtClean="0">
                <a:latin typeface="华文楷体" panose="02010600040101010101" pitchFamily="2" charset="-122"/>
                <a:ea typeface="华文楷体" panose="02010600040101010101" pitchFamily="2" charset="-122"/>
              </a:rPr>
              <a:t> </a:t>
            </a:r>
            <a:r>
              <a:rPr lang="en-US" altLang="zh-CN" dirty="0" smtClean="0"/>
              <a:t>,… (</a:t>
            </a:r>
            <a:r>
              <a:rPr lang="en-US" altLang="zh-CN" dirty="0" smtClean="0">
                <a:solidFill>
                  <a:srgbClr val="FF0000"/>
                </a:solidFill>
              </a:rPr>
              <a:t>segment</a:t>
            </a:r>
            <a:r>
              <a:rPr lang="en-US" altLang="zh-CN" dirty="0" smtClean="0"/>
              <a:t> first)</a:t>
            </a:r>
            <a:endParaRPr lang="en-US" altLang="zh-CN" dirty="0"/>
          </a:p>
          <a:p>
            <a:pPr marL="400050" lvl="1" indent="0">
              <a:buNone/>
            </a:pPr>
            <a:endParaRPr lang="en-US" altLang="zh-CN" b="0" dirty="0" smtClean="0"/>
          </a:p>
        </p:txBody>
      </p:sp>
      <p:sp>
        <p:nvSpPr>
          <p:cNvPr id="3" name="Title 2"/>
          <p:cNvSpPr>
            <a:spLocks noGrp="1"/>
          </p:cNvSpPr>
          <p:nvPr>
            <p:ph type="title"/>
          </p:nvPr>
        </p:nvSpPr>
        <p:spPr/>
        <p:txBody>
          <a:bodyPr/>
          <a:lstStyle/>
          <a:p>
            <a:r>
              <a:rPr lang="en-US" dirty="0" smtClean="0"/>
              <a:t>Baselines</a:t>
            </a:r>
            <a:endParaRPr lang="en-US" dirty="0"/>
          </a:p>
        </p:txBody>
      </p:sp>
      <p:sp>
        <p:nvSpPr>
          <p:cNvPr id="4" name="Slide Number Placeholder 3"/>
          <p:cNvSpPr>
            <a:spLocks noGrp="1"/>
          </p:cNvSpPr>
          <p:nvPr>
            <p:ph type="sldNum" sz="quarter" idx="10"/>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4008824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内容占位符 10"/>
          <p:cNvGraphicFramePr>
            <a:graphicFrameLocks noGrp="1"/>
          </p:cNvGraphicFramePr>
          <p:nvPr>
            <p:ph idx="1"/>
            <p:extLst>
              <p:ext uri="{D42A27DB-BD31-4B8C-83A1-F6EECF244321}">
                <p14:modId xmlns:p14="http://schemas.microsoft.com/office/powerpoint/2010/main" val="1531101666"/>
              </p:ext>
            </p:extLst>
          </p:nvPr>
        </p:nvGraphicFramePr>
        <p:xfrm>
          <a:off x="179388" y="765175"/>
          <a:ext cx="8640762" cy="5616575"/>
        </p:xfrm>
        <a:graphic>
          <a:graphicData uri="http://schemas.openxmlformats.org/drawingml/2006/chart">
            <c:chart xmlns:c="http://schemas.openxmlformats.org/drawingml/2006/chart" xmlns:r="http://schemas.openxmlformats.org/officeDocument/2006/relationships" r:id="rId3"/>
          </a:graphicData>
        </a:graphic>
      </p:graphicFrame>
      <p:sp>
        <p:nvSpPr>
          <p:cNvPr id="3" name="标题 2"/>
          <p:cNvSpPr>
            <a:spLocks noGrp="1"/>
          </p:cNvSpPr>
          <p:nvPr>
            <p:ph type="title"/>
          </p:nvPr>
        </p:nvSpPr>
        <p:spPr/>
        <p:txBody>
          <a:bodyPr/>
          <a:lstStyle/>
          <a:p>
            <a:r>
              <a:rPr lang="en-US" altLang="zh-CN" dirty="0" smtClean="0"/>
              <a:t>Results</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2510344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2930568814"/>
              </p:ext>
            </p:extLst>
          </p:nvPr>
        </p:nvGraphicFramePr>
        <p:xfrm>
          <a:off x="179388" y="765175"/>
          <a:ext cx="8640762" cy="5616575"/>
        </p:xfrm>
        <a:graphic>
          <a:graphicData uri="http://schemas.openxmlformats.org/drawingml/2006/chart">
            <c:chart xmlns:c="http://schemas.openxmlformats.org/drawingml/2006/chart" xmlns:r="http://schemas.openxmlformats.org/officeDocument/2006/relationships" r:id="rId3"/>
          </a:graphicData>
        </a:graphic>
      </p:graphicFrame>
      <p:sp>
        <p:nvSpPr>
          <p:cNvPr id="3" name="标题 2"/>
          <p:cNvSpPr>
            <a:spLocks noGrp="1"/>
          </p:cNvSpPr>
          <p:nvPr>
            <p:ph type="title"/>
          </p:nvPr>
        </p:nvSpPr>
        <p:spPr/>
        <p:txBody>
          <a:bodyPr/>
          <a:lstStyle/>
          <a:p>
            <a:r>
              <a:rPr lang="en-US" altLang="zh-CN" dirty="0" smtClean="0"/>
              <a:t>Results</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1573608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200" dirty="0" smtClean="0"/>
              <a:t>Introduction</a:t>
            </a:r>
          </a:p>
          <a:p>
            <a:r>
              <a:rPr lang="en-US" altLang="zh-CN" sz="3200" dirty="0" smtClean="0"/>
              <a:t>Model</a:t>
            </a:r>
          </a:p>
          <a:p>
            <a:r>
              <a:rPr lang="en-US" altLang="zh-CN" sz="3200" dirty="0" smtClean="0"/>
              <a:t>Experiments</a:t>
            </a:r>
          </a:p>
          <a:p>
            <a:r>
              <a:rPr lang="en-US" altLang="zh-CN" sz="3200" dirty="0" smtClean="0">
                <a:solidFill>
                  <a:srgbClr val="FF0000"/>
                </a:solidFill>
              </a:rPr>
              <a:t>Error Analysis</a:t>
            </a:r>
          </a:p>
          <a:p>
            <a:r>
              <a:rPr lang="en-US" altLang="zh-CN" sz="3200" dirty="0" smtClean="0"/>
              <a:t>Conclusion</a:t>
            </a:r>
            <a:endParaRPr lang="zh-CN" altLang="en-US" sz="3200" dirty="0"/>
          </a:p>
        </p:txBody>
      </p:sp>
      <p:sp>
        <p:nvSpPr>
          <p:cNvPr id="3" name="标题 2"/>
          <p:cNvSpPr>
            <a:spLocks noGrp="1"/>
          </p:cNvSpPr>
          <p:nvPr>
            <p:ph type="title"/>
          </p:nvPr>
        </p:nvSpPr>
        <p:spPr/>
        <p:txBody>
          <a:bodyPr/>
          <a:lstStyle/>
          <a:p>
            <a:r>
              <a:rPr lang="en-US" altLang="zh-CN" sz="3600" dirty="0" smtClean="0"/>
              <a:t>Outline</a:t>
            </a:r>
            <a:endParaRPr lang="zh-CN" altLang="en-US" sz="3200"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997273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Financial Articles</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17</a:t>
            </a:fld>
            <a:endParaRPr lang="zh-CN" altLang="en-US"/>
          </a:p>
        </p:txBody>
      </p:sp>
      <p:sp>
        <p:nvSpPr>
          <p:cNvPr id="6" name="内容占位符 5"/>
          <p:cNvSpPr>
            <a:spLocks noGrp="1"/>
          </p:cNvSpPr>
          <p:nvPr>
            <p:ph idx="1"/>
          </p:nvPr>
        </p:nvSpPr>
        <p:spPr/>
        <p:txBody>
          <a:bodyPr/>
          <a:lstStyle/>
          <a:p>
            <a:r>
              <a:rPr lang="en-US" altLang="zh-CN" dirty="0" smtClean="0"/>
              <a:t>Error</a:t>
            </a:r>
          </a:p>
          <a:p>
            <a:pPr lvl="1"/>
            <a:r>
              <a:rPr lang="en-US" altLang="zh-CN" dirty="0" smtClean="0"/>
              <a:t>most of the errors are under-prediction errors.</a:t>
            </a:r>
          </a:p>
          <a:p>
            <a:r>
              <a:rPr lang="en-US" altLang="zh-CN" dirty="0" smtClean="0"/>
              <a:t>An Example</a:t>
            </a:r>
          </a:p>
          <a:p>
            <a:pPr marL="0" indent="0">
              <a:buNone/>
            </a:pPr>
            <a:r>
              <a:rPr lang="en-US" altLang="zh-CN" sz="3200" b="0" dirty="0"/>
              <a:t> </a:t>
            </a:r>
            <a:r>
              <a:rPr lang="en-US" altLang="zh-CN" sz="3200" b="0" dirty="0" smtClean="0"/>
              <a:t>             …,</a:t>
            </a:r>
            <a:r>
              <a:rPr lang="zh-CN" altLang="en-US" sz="3200" b="0" dirty="0" smtClean="0">
                <a:latin typeface="华文楷体" panose="02010600040101010101" pitchFamily="2" charset="-122"/>
                <a:ea typeface="华文楷体" panose="02010600040101010101" pitchFamily="2" charset="-122"/>
              </a:rPr>
              <a:t>受经济</a:t>
            </a:r>
            <a:r>
              <a:rPr lang="zh-CN" altLang="en-US" sz="3200" b="0" u="sng" dirty="0" smtClean="0">
                <a:solidFill>
                  <a:srgbClr val="FF0000"/>
                </a:solidFill>
                <a:latin typeface="华文楷体" panose="02010600040101010101" pitchFamily="2" charset="-122"/>
                <a:ea typeface="华文楷体" panose="02010600040101010101" pitchFamily="2" charset="-122"/>
              </a:rPr>
              <a:t>不景</a:t>
            </a:r>
            <a:r>
              <a:rPr lang="zh-CN" altLang="en-US" sz="3200" b="0" dirty="0" smtClean="0">
                <a:solidFill>
                  <a:srgbClr val="FF0000"/>
                </a:solidFill>
                <a:latin typeface="华文楷体" panose="02010600040101010101" pitchFamily="2" charset="-122"/>
                <a:ea typeface="华文楷体" panose="02010600040101010101" pitchFamily="2" charset="-122"/>
              </a:rPr>
              <a:t>气</a:t>
            </a:r>
            <a:r>
              <a:rPr lang="zh-CN" altLang="en-US" sz="3200" b="0" dirty="0" smtClean="0">
                <a:latin typeface="华文楷体" panose="02010600040101010101" pitchFamily="2" charset="-122"/>
                <a:ea typeface="华文楷体" panose="02010600040101010101" pitchFamily="2" charset="-122"/>
              </a:rPr>
              <a:t>影响</a:t>
            </a:r>
            <a:r>
              <a:rPr lang="en-US" altLang="zh-CN" sz="3200" b="0" dirty="0" smtClean="0">
                <a:latin typeface="华文楷体" panose="02010600040101010101" pitchFamily="2" charset="-122"/>
                <a:ea typeface="华文楷体" panose="02010600040101010101" pitchFamily="2" charset="-122"/>
              </a:rPr>
              <a:t> </a:t>
            </a:r>
            <a:r>
              <a:rPr lang="en-US" altLang="zh-CN" sz="3200" b="0" dirty="0" smtClean="0"/>
              <a:t>,…</a:t>
            </a:r>
          </a:p>
          <a:p>
            <a:pPr marL="0" indent="0">
              <a:buNone/>
            </a:pPr>
            <a:r>
              <a:rPr lang="en-US" altLang="zh-CN" b="0" dirty="0" smtClean="0"/>
              <a:t>    (…,influenced by the economic </a:t>
            </a:r>
            <a:r>
              <a:rPr lang="en-US" altLang="zh-CN" b="0" dirty="0" smtClean="0">
                <a:solidFill>
                  <a:srgbClr val="FF0000"/>
                </a:solidFill>
              </a:rPr>
              <a:t>depression</a:t>
            </a:r>
            <a:r>
              <a:rPr lang="en-US" altLang="zh-CN" b="0" dirty="0" smtClean="0"/>
              <a:t>,…)</a:t>
            </a:r>
          </a:p>
        </p:txBody>
      </p:sp>
    </p:spTree>
    <p:extLst>
      <p:ext uri="{BB962C8B-B14F-4D97-AF65-F5344CB8AC3E}">
        <p14:creationId xmlns:p14="http://schemas.microsoft.com/office/powerpoint/2010/main" val="2209393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Method</a:t>
            </a:r>
          </a:p>
          <a:p>
            <a:pPr lvl="1"/>
            <a:r>
              <a:rPr lang="en-US" altLang="zh-CN" dirty="0"/>
              <a:t>We first used the NLPIR toolkit to segment the sentence and if the detected cue is part of a word, then the whole word is considered as cue</a:t>
            </a:r>
            <a:r>
              <a:rPr lang="en-US" altLang="zh-CN" dirty="0" smtClean="0"/>
              <a:t>.</a:t>
            </a:r>
          </a:p>
          <a:p>
            <a:r>
              <a:rPr lang="en-US" altLang="zh-CN" dirty="0" smtClean="0"/>
              <a:t>Improvement</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Financial Articles</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18</a:t>
            </a:fld>
            <a:endParaRPr lang="zh-CN" altLang="en-US"/>
          </a:p>
        </p:txBody>
      </p:sp>
      <p:pic>
        <p:nvPicPr>
          <p:cNvPr id="5" name="图片 4"/>
          <p:cNvPicPr>
            <a:picLocks noChangeAspect="1"/>
          </p:cNvPicPr>
          <p:nvPr/>
        </p:nvPicPr>
        <p:blipFill>
          <a:blip r:embed="rId3"/>
          <a:stretch>
            <a:fillRect/>
          </a:stretch>
        </p:blipFill>
        <p:spPr>
          <a:xfrm>
            <a:off x="1332000" y="3114000"/>
            <a:ext cx="5924302" cy="2295000"/>
          </a:xfrm>
          <a:prstGeom prst="rect">
            <a:avLst/>
          </a:prstGeom>
        </p:spPr>
      </p:pic>
    </p:spTree>
    <p:extLst>
      <p:ext uri="{BB962C8B-B14F-4D97-AF65-F5344CB8AC3E}">
        <p14:creationId xmlns:p14="http://schemas.microsoft.com/office/powerpoint/2010/main" val="1589491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Error</a:t>
            </a:r>
          </a:p>
          <a:p>
            <a:pPr lvl="1"/>
            <a:r>
              <a:rPr lang="en-US" altLang="zh-CN" dirty="0" smtClean="0"/>
              <a:t>Our models predict more negative cues than gold one. These errors concern the most frequent negative cues such as “</a:t>
            </a:r>
            <a:r>
              <a:rPr lang="zh-CN" altLang="en-US" dirty="0" smtClean="0">
                <a:latin typeface="华文楷体" panose="02010600040101010101" pitchFamily="2" charset="-122"/>
                <a:ea typeface="华文楷体" panose="02010600040101010101" pitchFamily="2" charset="-122"/>
              </a:rPr>
              <a:t>不</a:t>
            </a:r>
            <a:r>
              <a:rPr lang="en-US" altLang="zh-CN" dirty="0" smtClean="0"/>
              <a:t>(not)”and “</a:t>
            </a:r>
            <a:r>
              <a:rPr lang="zh-CN" altLang="en-US" dirty="0">
                <a:latin typeface="华文楷体" panose="02010600040101010101" pitchFamily="2" charset="-122"/>
                <a:ea typeface="华文楷体" panose="02010600040101010101" pitchFamily="2" charset="-122"/>
              </a:rPr>
              <a:t>没</a:t>
            </a:r>
            <a:r>
              <a:rPr lang="en-US" altLang="zh-CN" dirty="0" smtClean="0"/>
              <a:t>(not)”.</a:t>
            </a:r>
          </a:p>
          <a:p>
            <a:r>
              <a:rPr lang="en-US" altLang="zh-CN" dirty="0" smtClean="0"/>
              <a:t>An Example</a:t>
            </a:r>
          </a:p>
          <a:p>
            <a:pPr marL="457200" lvl="1" indent="0" algn="ctr">
              <a:buNone/>
            </a:pPr>
            <a:r>
              <a:rPr lang="zh-CN" altLang="en-US" sz="3000" b="0" dirty="0" smtClean="0">
                <a:latin typeface="华文楷体" panose="02010600040101010101" pitchFamily="2" charset="-122"/>
                <a:ea typeface="华文楷体" panose="02010600040101010101" pitchFamily="2" charset="-122"/>
              </a:rPr>
              <a:t>房间设施一般，网速</a:t>
            </a:r>
            <a:r>
              <a:rPr lang="zh-CN" altLang="en-US" sz="3000" b="1" i="1" u="sng" dirty="0" smtClean="0">
                <a:solidFill>
                  <a:srgbClr val="000000"/>
                </a:solidFill>
                <a:latin typeface="华文楷体" panose="02010600040101010101" pitchFamily="2" charset="-122"/>
                <a:ea typeface="华文楷体" panose="02010600040101010101" pitchFamily="2" charset="-122"/>
              </a:rPr>
              <a:t>不</a:t>
            </a:r>
            <a:r>
              <a:rPr lang="zh-CN" altLang="en-US" sz="3000" b="1" i="1" dirty="0" smtClean="0">
                <a:latin typeface="华文楷体" panose="02010600040101010101" pitchFamily="2" charset="-122"/>
                <a:ea typeface="华文楷体" panose="02010600040101010101" pitchFamily="2" charset="-122"/>
              </a:rPr>
              <a:t>仅</a:t>
            </a:r>
            <a:r>
              <a:rPr lang="zh-CN" altLang="en-US" sz="3000" b="0" dirty="0" smtClean="0">
                <a:latin typeface="华文楷体" panose="02010600040101010101" pitchFamily="2" charset="-122"/>
                <a:ea typeface="华文楷体" panose="02010600040101010101" pitchFamily="2" charset="-122"/>
              </a:rPr>
              <a:t>慢还经常断网。</a:t>
            </a:r>
            <a:endParaRPr lang="en-US" altLang="zh-CN" sz="3000" b="0" dirty="0" smtClean="0">
              <a:latin typeface="华文楷体" panose="02010600040101010101" pitchFamily="2" charset="-122"/>
              <a:ea typeface="华文楷体" panose="02010600040101010101" pitchFamily="2" charset="-122"/>
            </a:endParaRPr>
          </a:p>
          <a:p>
            <a:pPr marL="0" indent="0" algn="ctr">
              <a:buNone/>
            </a:pPr>
            <a:r>
              <a:rPr lang="en-US" altLang="zh-CN" b="0" dirty="0" smtClean="0"/>
              <a:t>    (The room facilities are common and the network </a:t>
            </a:r>
            <a:r>
              <a:rPr lang="en-US" altLang="zh-CN" i="1" u="sng" dirty="0" smtClean="0">
                <a:solidFill>
                  <a:srgbClr val="000000"/>
                </a:solidFill>
              </a:rPr>
              <a:t>not </a:t>
            </a:r>
            <a:r>
              <a:rPr lang="en-US" altLang="zh-CN" i="1" dirty="0" smtClean="0">
                <a:solidFill>
                  <a:srgbClr val="000000"/>
                </a:solidFill>
              </a:rPr>
              <a:t>only </a:t>
            </a:r>
            <a:r>
              <a:rPr lang="en-US" altLang="zh-CN" b="0" dirty="0" smtClean="0"/>
              <a:t>is slow but also often disconnect.)</a:t>
            </a:r>
          </a:p>
        </p:txBody>
      </p:sp>
      <p:sp>
        <p:nvSpPr>
          <p:cNvPr id="3" name="标题 2"/>
          <p:cNvSpPr>
            <a:spLocks noGrp="1"/>
          </p:cNvSpPr>
          <p:nvPr>
            <p:ph type="title"/>
          </p:nvPr>
        </p:nvSpPr>
        <p:spPr/>
        <p:txBody>
          <a:bodyPr/>
          <a:lstStyle/>
          <a:p>
            <a:r>
              <a:rPr lang="en-US" altLang="zh-CN" dirty="0" smtClean="0"/>
              <a:t>Product Reviews</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2883191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200" dirty="0" smtClean="0">
                <a:solidFill>
                  <a:srgbClr val="FF0000"/>
                </a:solidFill>
              </a:rPr>
              <a:t>Introduction</a:t>
            </a:r>
          </a:p>
          <a:p>
            <a:r>
              <a:rPr lang="en-US" altLang="zh-CN" sz="3200" dirty="0" smtClean="0"/>
              <a:t>Model</a:t>
            </a:r>
          </a:p>
          <a:p>
            <a:r>
              <a:rPr lang="en-US" altLang="zh-CN" sz="3200" dirty="0" smtClean="0"/>
              <a:t>Experiments</a:t>
            </a:r>
          </a:p>
          <a:p>
            <a:r>
              <a:rPr lang="en-US" altLang="zh-CN" sz="3200" dirty="0" smtClean="0"/>
              <a:t>Error Analysis</a:t>
            </a:r>
          </a:p>
          <a:p>
            <a:r>
              <a:rPr lang="en-US" altLang="zh-CN" sz="3200" dirty="0" smtClean="0"/>
              <a:t>Conclusion</a:t>
            </a:r>
            <a:endParaRPr lang="zh-CN" altLang="en-US" sz="3200" dirty="0"/>
          </a:p>
        </p:txBody>
      </p:sp>
      <p:sp>
        <p:nvSpPr>
          <p:cNvPr id="3" name="标题 2"/>
          <p:cNvSpPr>
            <a:spLocks noGrp="1"/>
          </p:cNvSpPr>
          <p:nvPr>
            <p:ph type="title"/>
          </p:nvPr>
        </p:nvSpPr>
        <p:spPr/>
        <p:txBody>
          <a:bodyPr/>
          <a:lstStyle/>
          <a:p>
            <a:r>
              <a:rPr lang="en-US" altLang="zh-CN" sz="3600" dirty="0" smtClean="0"/>
              <a:t>Outline</a:t>
            </a:r>
            <a:endParaRPr lang="zh-CN" altLang="en-US" sz="3200"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1420255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200" dirty="0" smtClean="0"/>
              <a:t>Introduction</a:t>
            </a:r>
          </a:p>
          <a:p>
            <a:r>
              <a:rPr lang="en-US" altLang="zh-CN" sz="3200" dirty="0" smtClean="0"/>
              <a:t>Model</a:t>
            </a:r>
          </a:p>
          <a:p>
            <a:r>
              <a:rPr lang="en-US" altLang="zh-CN" sz="3200" dirty="0" smtClean="0"/>
              <a:t>Experiments</a:t>
            </a:r>
          </a:p>
          <a:p>
            <a:r>
              <a:rPr lang="en-US" altLang="zh-CN" sz="3200" dirty="0" smtClean="0"/>
              <a:t>Error Analysis</a:t>
            </a:r>
          </a:p>
          <a:p>
            <a:r>
              <a:rPr lang="en-US" altLang="zh-CN" sz="3200" dirty="0" smtClean="0">
                <a:solidFill>
                  <a:srgbClr val="FF0000"/>
                </a:solidFill>
              </a:rPr>
              <a:t>Conclusion</a:t>
            </a:r>
            <a:endParaRPr lang="zh-CN" altLang="en-US" sz="3200" dirty="0">
              <a:solidFill>
                <a:srgbClr val="FF0000"/>
              </a:solidFill>
            </a:endParaRPr>
          </a:p>
        </p:txBody>
      </p:sp>
      <p:sp>
        <p:nvSpPr>
          <p:cNvPr id="3" name="标题 2"/>
          <p:cNvSpPr>
            <a:spLocks noGrp="1"/>
          </p:cNvSpPr>
          <p:nvPr>
            <p:ph type="title"/>
          </p:nvPr>
        </p:nvSpPr>
        <p:spPr/>
        <p:txBody>
          <a:bodyPr/>
          <a:lstStyle/>
          <a:p>
            <a:r>
              <a:rPr lang="en-US" altLang="zh-CN" sz="3600" dirty="0" smtClean="0"/>
              <a:t>Outline</a:t>
            </a:r>
            <a:endParaRPr lang="zh-CN" altLang="en-US" sz="3200"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1233041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r>
              <a:rPr lang="en-US" altLang="zh-CN" dirty="0" smtClean="0"/>
              <a:t>We confirm that character-based neural networks are able to achieve on par or better performance than previous highly-engineered sequence classifiers.</a:t>
            </a:r>
          </a:p>
          <a:p>
            <a:r>
              <a:rPr lang="en-US" altLang="zh-CN" dirty="0" smtClean="0"/>
              <a:t>Future Work</a:t>
            </a:r>
          </a:p>
          <a:p>
            <a:pPr lvl="1"/>
            <a:r>
              <a:rPr lang="en-US" altLang="zh-CN" dirty="0" smtClean="0"/>
              <a:t>Given the positive results obtained for Chinese, future work should focus on testing the method in </a:t>
            </a:r>
            <a:r>
              <a:rPr lang="en-US" altLang="zh-CN" dirty="0" smtClean="0">
                <a:solidFill>
                  <a:srgbClr val="FF0000"/>
                </a:solidFill>
              </a:rPr>
              <a:t>other </a:t>
            </a:r>
            <a:r>
              <a:rPr lang="en-US" altLang="zh-CN" dirty="0" smtClean="0">
                <a:solidFill>
                  <a:srgbClr val="FF0000"/>
                </a:solidFill>
              </a:rPr>
              <a:t>language</a:t>
            </a:r>
            <a:r>
              <a:rPr lang="en-US" altLang="zh-CN" dirty="0" smtClean="0"/>
              <a:t> </a:t>
            </a:r>
            <a:r>
              <a:rPr lang="en-US" altLang="zh-CN" dirty="0" smtClean="0"/>
              <a:t>as well.</a:t>
            </a:r>
            <a:endParaRPr lang="zh-CN" altLang="en-US" dirty="0"/>
          </a:p>
        </p:txBody>
      </p:sp>
      <p:sp>
        <p:nvSpPr>
          <p:cNvPr id="3" name="标题 2"/>
          <p:cNvSpPr>
            <a:spLocks noGrp="1"/>
          </p:cNvSpPr>
          <p:nvPr>
            <p:ph type="title"/>
          </p:nvPr>
        </p:nvSpPr>
        <p:spPr/>
        <p:txBody>
          <a:bodyPr/>
          <a:lstStyle/>
          <a:p>
            <a:r>
              <a:rPr lang="en-US" altLang="zh-CN" dirty="0" smtClean="0"/>
              <a:t>Conclusions</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3958165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C913308-F349-4B6D-A68A-DD1791B4A57B}" type="slidenum">
              <a:rPr lang="zh-CN" altLang="en-US" smtClean="0"/>
              <a:pPr/>
              <a:t>22</a:t>
            </a:fld>
            <a:endParaRPr lang="zh-CN" altLang="en-US"/>
          </a:p>
        </p:txBody>
      </p:sp>
      <p:sp>
        <p:nvSpPr>
          <p:cNvPr id="5" name="文本框 4"/>
          <p:cNvSpPr txBox="1"/>
          <p:nvPr/>
        </p:nvSpPr>
        <p:spPr>
          <a:xfrm>
            <a:off x="2502000" y="2349000"/>
            <a:ext cx="3853113" cy="2154436"/>
          </a:xfrm>
          <a:prstGeom prst="rect">
            <a:avLst/>
          </a:prstGeom>
          <a:noFill/>
        </p:spPr>
        <p:txBody>
          <a:bodyPr wrap="square" rtlCol="0">
            <a:spAutoFit/>
          </a:bodyPr>
          <a:lstStyle/>
          <a:p>
            <a:pPr algn="ctr"/>
            <a:r>
              <a:rPr lang="en-US" altLang="zh-CN" sz="4000" b="1" dirty="0" smtClean="0">
                <a:solidFill>
                  <a:srgbClr val="FF0000"/>
                </a:solidFill>
              </a:rPr>
              <a:t>Thank you!</a:t>
            </a:r>
          </a:p>
          <a:p>
            <a:pPr algn="ctr"/>
            <a:endParaRPr lang="en-US" altLang="zh-CN" dirty="0"/>
          </a:p>
          <a:p>
            <a:pPr algn="ctr"/>
            <a:endParaRPr lang="en-US" altLang="zh-CN" dirty="0" smtClean="0"/>
          </a:p>
          <a:p>
            <a:pPr algn="ctr"/>
            <a:endParaRPr lang="en-US" altLang="zh-CN" dirty="0" smtClean="0"/>
          </a:p>
          <a:p>
            <a:pPr algn="ctr"/>
            <a:r>
              <a:rPr lang="en-US" altLang="zh-CN" sz="4000" b="1" dirty="0" smtClean="0">
                <a:solidFill>
                  <a:srgbClr val="FF0000"/>
                </a:solidFill>
              </a:rPr>
              <a:t>Any question?</a:t>
            </a:r>
            <a:endParaRPr lang="zh-CN" altLang="en-US" sz="4000" b="1" dirty="0">
              <a:solidFill>
                <a:srgbClr val="FF0000"/>
              </a:solidFill>
            </a:endParaRPr>
          </a:p>
        </p:txBody>
      </p:sp>
    </p:spTree>
    <p:extLst>
      <p:ext uri="{BB962C8B-B14F-4D97-AF65-F5344CB8AC3E}">
        <p14:creationId xmlns:p14="http://schemas.microsoft.com/office/powerpoint/2010/main" val="87710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smtClean="0"/>
              <a:t>Negation Cue Detection</a:t>
            </a:r>
          </a:p>
          <a:p>
            <a:pPr lvl="1"/>
            <a:r>
              <a:rPr lang="en-US" altLang="zh-CN" dirty="0" smtClean="0"/>
              <a:t>Recognize the tokens (words, multi-word units or morphemes) inherently expressing negation</a:t>
            </a:r>
          </a:p>
          <a:p>
            <a:pPr lvl="1"/>
            <a:r>
              <a:rPr lang="en-US" altLang="zh-CN" dirty="0" smtClean="0"/>
              <a:t>A prerequisite for detecting negation scope</a:t>
            </a:r>
          </a:p>
          <a:p>
            <a:r>
              <a:rPr lang="en-US" altLang="zh-CN" sz="2800" dirty="0" smtClean="0"/>
              <a:t>An Example</a:t>
            </a:r>
          </a:p>
          <a:p>
            <a:pPr marL="0" indent="0">
              <a:buNone/>
            </a:pPr>
            <a:r>
              <a:rPr lang="zh-CN" altLang="en-US" b="0" dirty="0" smtClean="0">
                <a:latin typeface="华文楷体" panose="02010600040101010101" pitchFamily="2" charset="-122"/>
                <a:ea typeface="华文楷体" panose="02010600040101010101" pitchFamily="2" charset="-122"/>
              </a:rPr>
              <a:t>    所有住客均表示</a:t>
            </a:r>
            <a:r>
              <a:rPr lang="zh-CN" altLang="en-US" dirty="0" smtClean="0">
                <a:solidFill>
                  <a:srgbClr val="FF0000"/>
                </a:solidFill>
                <a:latin typeface="华文楷体" panose="02010600040101010101" pitchFamily="2" charset="-122"/>
                <a:ea typeface="华文楷体" panose="02010600040101010101" pitchFamily="2" charset="-122"/>
              </a:rPr>
              <a:t>不</a:t>
            </a:r>
            <a:r>
              <a:rPr lang="zh-CN" altLang="en-US" b="0" dirty="0" smtClean="0">
                <a:latin typeface="华文楷体" panose="02010600040101010101" pitchFamily="2" charset="-122"/>
                <a:ea typeface="华文楷体" panose="02010600040101010101" pitchFamily="2" charset="-122"/>
              </a:rPr>
              <a:t>会追究酒店的这次管理失职</a:t>
            </a:r>
            <a:r>
              <a:rPr lang="zh-CN" altLang="en-US" b="0" dirty="0">
                <a:latin typeface="华文楷体" panose="02010600040101010101" pitchFamily="2" charset="-122"/>
                <a:ea typeface="华文楷体" panose="02010600040101010101" pitchFamily="2" charset="-122"/>
              </a:rPr>
              <a:t>。</a:t>
            </a:r>
            <a:endParaRPr lang="en-US" altLang="zh-CN" b="0" dirty="0" smtClean="0">
              <a:latin typeface="华文楷体" panose="02010600040101010101" pitchFamily="2" charset="-122"/>
              <a:ea typeface="华文楷体" panose="02010600040101010101" pitchFamily="2" charset="-122"/>
            </a:endParaRPr>
          </a:p>
          <a:p>
            <a:pPr marL="0" indent="0">
              <a:buNone/>
            </a:pPr>
            <a:r>
              <a:rPr lang="en-US" altLang="zh-CN" b="0" dirty="0" smtClean="0"/>
              <a:t>    (All of guests said that they would </a:t>
            </a:r>
            <a:r>
              <a:rPr lang="en-US" altLang="zh-CN" dirty="0" smtClean="0">
                <a:solidFill>
                  <a:srgbClr val="FF0000"/>
                </a:solidFill>
              </a:rPr>
              <a:t>not</a:t>
            </a:r>
            <a:r>
              <a:rPr lang="en-US" altLang="zh-CN" b="0" dirty="0" smtClean="0"/>
              <a:t> investigate the       dereliction of hotel.)</a:t>
            </a:r>
          </a:p>
          <a:p>
            <a:pPr marL="0" indent="0">
              <a:buNone/>
            </a:pPr>
            <a:endParaRPr lang="en-US" altLang="zh-CN" b="0" dirty="0"/>
          </a:p>
          <a:p>
            <a:pPr marL="0" indent="0">
              <a:buNone/>
            </a:pPr>
            <a:endParaRPr lang="en-US" altLang="zh-CN" b="0" dirty="0" smtClean="0"/>
          </a:p>
          <a:p>
            <a:pPr marL="0" indent="0">
              <a:buNone/>
            </a:pPr>
            <a:endParaRPr lang="en-US" altLang="zh-CN" b="0" dirty="0"/>
          </a:p>
          <a:p>
            <a:pPr marL="0" indent="0">
              <a:buNone/>
            </a:pPr>
            <a:endParaRPr lang="en-US" altLang="zh-CN" b="0" dirty="0" smtClean="0"/>
          </a:p>
        </p:txBody>
      </p:sp>
      <p:sp>
        <p:nvSpPr>
          <p:cNvPr id="3" name="标题 2"/>
          <p:cNvSpPr>
            <a:spLocks noGrp="1"/>
          </p:cNvSpPr>
          <p:nvPr>
            <p:ph type="title"/>
          </p:nvPr>
        </p:nvSpPr>
        <p:spPr/>
        <p:txBody>
          <a:bodyPr/>
          <a:lstStyle/>
          <a:p>
            <a:r>
              <a:rPr lang="en-US" altLang="zh-CN" dirty="0" smtClean="0"/>
              <a:t>The task</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3</a:t>
            </a:fld>
            <a:endParaRPr lang="zh-CN" altLang="en-US"/>
          </a:p>
        </p:txBody>
      </p:sp>
      <p:sp>
        <p:nvSpPr>
          <p:cNvPr id="5" name="文本框 4"/>
          <p:cNvSpPr txBox="1"/>
          <p:nvPr/>
        </p:nvSpPr>
        <p:spPr>
          <a:xfrm>
            <a:off x="2637000" y="5004000"/>
            <a:ext cx="43200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solidFill>
                  <a:srgbClr val="FF0000"/>
                </a:solidFill>
              </a:rPr>
              <a:t>Negation Cue “</a:t>
            </a:r>
            <a:r>
              <a:rPr lang="zh-CN" altLang="en-US" sz="2400" dirty="0" smtClean="0">
                <a:solidFill>
                  <a:srgbClr val="FF0000"/>
                </a:solidFill>
                <a:latin typeface="华文楷体" panose="02010600040101010101" pitchFamily="2" charset="-122"/>
                <a:ea typeface="华文楷体" panose="02010600040101010101" pitchFamily="2" charset="-122"/>
              </a:rPr>
              <a:t>不</a:t>
            </a:r>
            <a:r>
              <a:rPr lang="en-US" altLang="zh-CN" sz="2400" dirty="0" smtClean="0">
                <a:solidFill>
                  <a:srgbClr val="FF0000"/>
                </a:solidFill>
              </a:rPr>
              <a:t>(not)”</a:t>
            </a:r>
            <a:r>
              <a:rPr lang="en-US" altLang="zh-CN" sz="2400" dirty="0" smtClean="0"/>
              <a:t>:</a:t>
            </a:r>
          </a:p>
          <a:p>
            <a:r>
              <a:rPr lang="en-US" altLang="zh-CN" sz="2400" dirty="0" smtClean="0"/>
              <a:t>Indicate the clause is negative</a:t>
            </a:r>
            <a:endParaRPr lang="zh-CN" altLang="en-US" sz="2400" dirty="0"/>
          </a:p>
        </p:txBody>
      </p:sp>
      <p:cxnSp>
        <p:nvCxnSpPr>
          <p:cNvPr id="7" name="直接箭头连接符 6"/>
          <p:cNvCxnSpPr/>
          <p:nvPr/>
        </p:nvCxnSpPr>
        <p:spPr>
          <a:xfrm>
            <a:off x="2933850" y="3609000"/>
            <a:ext cx="855000" cy="130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5652000" y="4235062"/>
            <a:ext cx="270000" cy="67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555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endParaRPr lang="en-US" altLang="zh-CN" dirty="0"/>
          </a:p>
          <a:p>
            <a:r>
              <a:rPr lang="en-US" altLang="zh-CN" dirty="0" smtClean="0"/>
              <a:t>Previous Work</a:t>
            </a:r>
          </a:p>
          <a:p>
            <a:pPr lvl="1"/>
            <a:r>
              <a:rPr lang="en-US" altLang="zh-CN" dirty="0" smtClean="0"/>
              <a:t>[</a:t>
            </a:r>
            <a:r>
              <a:rPr lang="en-US" altLang="zh-CN" dirty="0" err="1" smtClean="0"/>
              <a:t>Zou</a:t>
            </a:r>
            <a:r>
              <a:rPr lang="en-US" altLang="zh-CN" dirty="0" smtClean="0"/>
              <a:t> et al. 2015]</a:t>
            </a:r>
          </a:p>
          <a:p>
            <a:pPr lvl="2"/>
            <a:r>
              <a:rPr lang="en-US" altLang="zh-CN" sz="2000" dirty="0" smtClean="0"/>
              <a:t>sequential classifier</a:t>
            </a:r>
          </a:p>
          <a:p>
            <a:pPr lvl="2"/>
            <a:r>
              <a:rPr lang="en-US" altLang="zh-CN" sz="2000" dirty="0" smtClean="0"/>
              <a:t>Lexical features (word n-grams)</a:t>
            </a:r>
            <a:endParaRPr lang="en-US" altLang="zh-CN" sz="2000" dirty="0"/>
          </a:p>
          <a:p>
            <a:pPr lvl="2"/>
            <a:r>
              <a:rPr lang="en-US" altLang="zh-CN" sz="2000" dirty="0" smtClean="0"/>
              <a:t>Syntactic features (</a:t>
            </a:r>
            <a:r>
              <a:rPr lang="en-US" altLang="zh-CN" sz="2000" dirty="0" err="1" smtClean="0"/>
              <a:t>PoS</a:t>
            </a:r>
            <a:r>
              <a:rPr lang="en-US" altLang="zh-CN" sz="2000" dirty="0" smtClean="0"/>
              <a:t> n-grams)</a:t>
            </a:r>
          </a:p>
          <a:p>
            <a:pPr lvl="2"/>
            <a:r>
              <a:rPr lang="en-US" altLang="zh-CN" sz="2000" dirty="0" smtClean="0"/>
              <a:t>Morphemic features (whether a character has appeared in training data as part of a cue)</a:t>
            </a:r>
          </a:p>
          <a:p>
            <a:pPr lvl="2"/>
            <a:r>
              <a:rPr lang="en-US" altLang="zh-CN" sz="2000" dirty="0" smtClean="0"/>
              <a:t>Chinese-to-English word-alignment.</a:t>
            </a:r>
          </a:p>
          <a:p>
            <a:pPr marL="0" indent="0">
              <a:buNone/>
            </a:pPr>
            <a:endParaRPr lang="zh-CN" altLang="en-US" dirty="0"/>
          </a:p>
        </p:txBody>
      </p:sp>
      <p:sp>
        <p:nvSpPr>
          <p:cNvPr id="3" name="标题 2"/>
          <p:cNvSpPr>
            <a:spLocks noGrp="1"/>
          </p:cNvSpPr>
          <p:nvPr>
            <p:ph type="title"/>
          </p:nvPr>
        </p:nvSpPr>
        <p:spPr/>
        <p:txBody>
          <a:bodyPr/>
          <a:lstStyle/>
          <a:p>
            <a:r>
              <a:rPr lang="en-US" altLang="zh-CN" dirty="0" smtClean="0"/>
              <a:t>Goal</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2609870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marL="0" indent="0">
              <a:buNone/>
            </a:pPr>
            <a:endParaRPr lang="en-US" dirty="0" smtClean="0"/>
          </a:p>
          <a:p>
            <a:endParaRPr lang="en-US" dirty="0"/>
          </a:p>
          <a:p>
            <a:r>
              <a:rPr lang="en-US" altLang="zh-CN" dirty="0" smtClean="0"/>
              <a:t>Question:</a:t>
            </a:r>
            <a:endParaRPr lang="en-US" altLang="zh-CN" dirty="0"/>
          </a:p>
          <a:p>
            <a:pPr lvl="1"/>
            <a:r>
              <a:rPr lang="en-US" altLang="zh-CN" sz="2200" dirty="0" smtClean="0"/>
              <a:t>Can we detect </a:t>
            </a:r>
            <a:r>
              <a:rPr lang="en-US" altLang="zh-CN" sz="2200" dirty="0"/>
              <a:t>negative cues </a:t>
            </a:r>
            <a:r>
              <a:rPr lang="en-US" altLang="zh-CN" sz="2200" dirty="0">
                <a:solidFill>
                  <a:srgbClr val="FF0000"/>
                </a:solidFill>
              </a:rPr>
              <a:t>without highly-engineered </a:t>
            </a:r>
            <a:r>
              <a:rPr lang="en-US" altLang="zh-CN" sz="2200" dirty="0" smtClean="0">
                <a:solidFill>
                  <a:srgbClr val="FF0000"/>
                </a:solidFill>
              </a:rPr>
              <a:t>features </a:t>
            </a:r>
            <a:r>
              <a:rPr lang="en-US" altLang="zh-CN" sz="2200" dirty="0" smtClean="0"/>
              <a:t>?</a:t>
            </a:r>
            <a:endParaRPr lang="en-US" sz="2200" dirty="0"/>
          </a:p>
        </p:txBody>
      </p:sp>
      <p:sp>
        <p:nvSpPr>
          <p:cNvPr id="3" name="Title 2"/>
          <p:cNvSpPr>
            <a:spLocks noGrp="1"/>
          </p:cNvSpPr>
          <p:nvPr>
            <p:ph type="title"/>
          </p:nvPr>
        </p:nvSpPr>
        <p:spPr/>
        <p:txBody>
          <a:bodyPr/>
          <a:lstStyle/>
          <a:p>
            <a:r>
              <a:rPr lang="en-US" dirty="0" smtClean="0"/>
              <a:t>This work</a:t>
            </a:r>
            <a:endParaRPr lang="en-US" dirty="0"/>
          </a:p>
        </p:txBody>
      </p:sp>
      <p:sp>
        <p:nvSpPr>
          <p:cNvPr id="4" name="Slide Number Placeholder 3"/>
          <p:cNvSpPr>
            <a:spLocks noGrp="1"/>
          </p:cNvSpPr>
          <p:nvPr>
            <p:ph type="sldNum" sz="quarter" idx="10"/>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3509219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a:p>
          <a:p>
            <a:r>
              <a:rPr lang="en-US" altLang="zh-CN" dirty="0" smtClean="0"/>
              <a:t>Challenges</a:t>
            </a:r>
          </a:p>
          <a:p>
            <a:pPr lvl="1"/>
            <a:r>
              <a:rPr lang="en-US" altLang="zh-CN" dirty="0" smtClean="0"/>
              <a:t>Homographs (e.g. </a:t>
            </a:r>
            <a:r>
              <a:rPr lang="en-US" altLang="zh-CN" dirty="0" smtClean="0">
                <a:solidFill>
                  <a:srgbClr val="FF0000"/>
                </a:solidFill>
              </a:rPr>
              <a:t>“</a:t>
            </a:r>
            <a:r>
              <a:rPr lang="zh-CN" altLang="en-US" dirty="0" smtClean="0">
                <a:solidFill>
                  <a:srgbClr val="FF0000"/>
                </a:solidFill>
                <a:latin typeface="华文楷体" panose="02010600040101010101" pitchFamily="2" charset="-122"/>
                <a:ea typeface="华文楷体" panose="02010600040101010101" pitchFamily="2" charset="-122"/>
              </a:rPr>
              <a:t>非常</a:t>
            </a:r>
            <a:r>
              <a:rPr lang="en-US" altLang="zh-CN" dirty="0" smtClean="0">
                <a:solidFill>
                  <a:srgbClr val="FF0000"/>
                </a:solidFill>
              </a:rPr>
              <a:t>(very)”  </a:t>
            </a:r>
            <a:r>
              <a:rPr lang="en-US" altLang="zh-CN" dirty="0" smtClean="0">
                <a:solidFill>
                  <a:srgbClr val="FF0000"/>
                </a:solidFill>
                <a:sym typeface="Wingdings"/>
              </a:rPr>
              <a:t></a:t>
            </a:r>
            <a:r>
              <a:rPr lang="en-US" altLang="zh-CN" dirty="0" smtClean="0"/>
              <a:t> </a:t>
            </a:r>
            <a:r>
              <a:rPr lang="en-US" altLang="zh-CN" dirty="0" smtClean="0">
                <a:solidFill>
                  <a:srgbClr val="FF0000"/>
                </a:solidFill>
              </a:rPr>
              <a:t>“</a:t>
            </a:r>
            <a:r>
              <a:rPr lang="zh-CN" altLang="en-US" dirty="0" smtClean="0">
                <a:solidFill>
                  <a:srgbClr val="FF0000"/>
                </a:solidFill>
                <a:latin typeface="华文楷体" panose="02010600040101010101" pitchFamily="2" charset="-122"/>
                <a:ea typeface="华文楷体" panose="02010600040101010101" pitchFamily="2" charset="-122"/>
              </a:rPr>
              <a:t>非</a:t>
            </a:r>
            <a:r>
              <a:rPr lang="en-US" altLang="zh-CN" dirty="0" smtClean="0">
                <a:solidFill>
                  <a:srgbClr val="FF0000"/>
                </a:solidFill>
              </a:rPr>
              <a:t>(not)”</a:t>
            </a:r>
            <a:r>
              <a:rPr lang="en-US" altLang="zh-CN" dirty="0" smtClean="0"/>
              <a:t>).</a:t>
            </a:r>
          </a:p>
          <a:p>
            <a:pPr lvl="1"/>
            <a:r>
              <a:rPr lang="en-US" altLang="zh-CN" i="1" dirty="0" smtClean="0"/>
              <a:t>False</a:t>
            </a:r>
            <a:r>
              <a:rPr lang="en-US" altLang="zh-CN" dirty="0" smtClean="0"/>
              <a:t> negation cue (e.g.</a:t>
            </a:r>
            <a:r>
              <a:rPr lang="en-US" altLang="zh-CN" dirty="0" smtClean="0">
                <a:solidFill>
                  <a:srgbClr val="FF0000"/>
                </a:solidFill>
              </a:rPr>
              <a:t>“</a:t>
            </a:r>
            <a:r>
              <a:rPr lang="zh-CN" altLang="en-US" dirty="0" smtClean="0">
                <a:solidFill>
                  <a:srgbClr val="FF0000"/>
                </a:solidFill>
                <a:latin typeface="华文楷体" panose="02010600040101010101" pitchFamily="2" charset="-122"/>
                <a:ea typeface="华文楷体" panose="02010600040101010101" pitchFamily="2" charset="-122"/>
              </a:rPr>
              <a:t>非要</a:t>
            </a:r>
            <a:r>
              <a:rPr lang="en-US" altLang="zh-CN" dirty="0" smtClean="0">
                <a:solidFill>
                  <a:srgbClr val="FF0000"/>
                </a:solidFill>
              </a:rPr>
              <a:t>(can’t help)” -&gt;</a:t>
            </a:r>
            <a:r>
              <a:rPr lang="en-US" altLang="zh-CN" dirty="0" smtClean="0"/>
              <a:t> </a:t>
            </a:r>
            <a:r>
              <a:rPr lang="en-US" altLang="zh-CN" dirty="0" smtClean="0">
                <a:solidFill>
                  <a:srgbClr val="FF0000"/>
                </a:solidFill>
              </a:rPr>
              <a:t>“</a:t>
            </a:r>
            <a:r>
              <a:rPr lang="zh-CN" altLang="en-US" dirty="0" smtClean="0">
                <a:solidFill>
                  <a:srgbClr val="FF0000"/>
                </a:solidFill>
                <a:latin typeface="华文楷体" panose="02010600040101010101" pitchFamily="2" charset="-122"/>
                <a:ea typeface="华文楷体" panose="02010600040101010101" pitchFamily="2" charset="-122"/>
              </a:rPr>
              <a:t>非</a:t>
            </a:r>
            <a:r>
              <a:rPr lang="en-US" altLang="zh-CN" dirty="0" smtClean="0">
                <a:solidFill>
                  <a:srgbClr val="FF0000"/>
                </a:solidFill>
              </a:rPr>
              <a:t>(not)”</a:t>
            </a:r>
            <a:r>
              <a:rPr lang="en-US" altLang="zh-CN" dirty="0" smtClean="0"/>
              <a:t>).</a:t>
            </a:r>
          </a:p>
          <a:p>
            <a:pPr lvl="1"/>
            <a:r>
              <a:rPr lang="en-US" altLang="zh-CN" dirty="0" smtClean="0"/>
              <a:t>High combinatory power of negation affixes</a:t>
            </a:r>
          </a:p>
          <a:p>
            <a:pPr marL="914400" lvl="2" indent="0">
              <a:buNone/>
            </a:pPr>
            <a:r>
              <a:rPr lang="en-US" altLang="zh-CN" dirty="0" smtClean="0"/>
              <a:t>(e.g. </a:t>
            </a:r>
            <a:r>
              <a:rPr lang="en-US" altLang="zh-CN" dirty="0" smtClean="0">
                <a:solidFill>
                  <a:srgbClr val="FF0000"/>
                </a:solidFill>
              </a:rPr>
              <a:t>“</a:t>
            </a:r>
            <a:r>
              <a:rPr lang="zh-CN" altLang="en-US" dirty="0" smtClean="0">
                <a:solidFill>
                  <a:srgbClr val="FF0000"/>
                </a:solidFill>
                <a:latin typeface="华文楷体" panose="02010600040101010101" pitchFamily="2" charset="-122"/>
                <a:ea typeface="华文楷体" panose="02010600040101010101" pitchFamily="2" charset="-122"/>
              </a:rPr>
              <a:t>够</a:t>
            </a:r>
            <a:r>
              <a:rPr lang="en-US" altLang="zh-CN" dirty="0" smtClean="0">
                <a:solidFill>
                  <a:srgbClr val="FF0000"/>
                </a:solidFill>
              </a:rPr>
              <a:t>(sufficient)”-&gt; “</a:t>
            </a:r>
            <a:r>
              <a:rPr lang="zh-CN" altLang="en-US" dirty="0" smtClean="0">
                <a:solidFill>
                  <a:srgbClr val="FF0000"/>
                </a:solidFill>
                <a:latin typeface="华文楷体" panose="02010600040101010101" pitchFamily="2" charset="-122"/>
                <a:ea typeface="华文楷体" panose="02010600040101010101" pitchFamily="2" charset="-122"/>
              </a:rPr>
              <a:t>不够</a:t>
            </a:r>
            <a:r>
              <a:rPr lang="en-US" altLang="zh-CN" dirty="0" smtClean="0">
                <a:solidFill>
                  <a:srgbClr val="FF0000"/>
                </a:solidFill>
              </a:rPr>
              <a:t>(insufficient)”</a:t>
            </a:r>
            <a:r>
              <a:rPr lang="en-US" altLang="zh-CN" dirty="0" smtClean="0"/>
              <a:t>).</a:t>
            </a:r>
          </a:p>
          <a:p>
            <a:pPr marL="0" indent="0">
              <a:buNone/>
            </a:pPr>
            <a:endParaRPr lang="zh-CN" altLang="en-US" dirty="0"/>
          </a:p>
        </p:txBody>
      </p:sp>
      <p:sp>
        <p:nvSpPr>
          <p:cNvPr id="3" name="标题 2"/>
          <p:cNvSpPr>
            <a:spLocks noGrp="1"/>
          </p:cNvSpPr>
          <p:nvPr>
            <p:ph type="title"/>
          </p:nvPr>
        </p:nvSpPr>
        <p:spPr/>
        <p:txBody>
          <a:bodyPr/>
          <a:lstStyle/>
          <a:p>
            <a:r>
              <a:rPr lang="en-US" altLang="zh-CN" dirty="0" smtClean="0"/>
              <a:t>Challenges</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1121709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200" dirty="0" smtClean="0"/>
              <a:t>Introduction</a:t>
            </a:r>
          </a:p>
          <a:p>
            <a:r>
              <a:rPr lang="en-US" altLang="zh-CN" sz="3200" dirty="0" smtClean="0">
                <a:solidFill>
                  <a:srgbClr val="FF0000"/>
                </a:solidFill>
              </a:rPr>
              <a:t>Model</a:t>
            </a:r>
          </a:p>
          <a:p>
            <a:r>
              <a:rPr lang="en-US" altLang="zh-CN" sz="3200" dirty="0" smtClean="0"/>
              <a:t>Experiments</a:t>
            </a:r>
          </a:p>
          <a:p>
            <a:r>
              <a:rPr lang="en-US" altLang="zh-CN" sz="3200" dirty="0" smtClean="0"/>
              <a:t>Error Analysis</a:t>
            </a:r>
          </a:p>
          <a:p>
            <a:r>
              <a:rPr lang="en-US" altLang="zh-CN" sz="3200" dirty="0" smtClean="0"/>
              <a:t>Conclusion</a:t>
            </a:r>
            <a:endParaRPr lang="zh-CN" altLang="en-US" sz="3200" dirty="0"/>
          </a:p>
        </p:txBody>
      </p:sp>
      <p:sp>
        <p:nvSpPr>
          <p:cNvPr id="3" name="标题 2"/>
          <p:cNvSpPr>
            <a:spLocks noGrp="1"/>
          </p:cNvSpPr>
          <p:nvPr>
            <p:ph type="title"/>
          </p:nvPr>
        </p:nvSpPr>
        <p:spPr/>
        <p:txBody>
          <a:bodyPr/>
          <a:lstStyle/>
          <a:p>
            <a:r>
              <a:rPr lang="en-US" altLang="zh-CN" sz="3600" dirty="0" smtClean="0"/>
              <a:t>Outline</a:t>
            </a:r>
            <a:endParaRPr lang="zh-CN" altLang="en-US" sz="3200"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160680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a:p>
          <a:p>
            <a:r>
              <a:rPr lang="en-US" altLang="zh-CN" dirty="0" smtClean="0"/>
              <a:t>Sequence Tagging</a:t>
            </a:r>
          </a:p>
          <a:p>
            <a:pPr lvl="1"/>
            <a:r>
              <a:rPr lang="en-US" altLang="zh-CN" dirty="0" smtClean="0"/>
              <a:t>Given a sentence </a:t>
            </a:r>
            <a:r>
              <a:rPr lang="en-US" altLang="zh-CN" i="1" dirty="0" err="1" smtClean="0"/>
              <a:t>ch</a:t>
            </a:r>
            <a:r>
              <a:rPr lang="en-US" altLang="zh-CN" dirty="0" smtClean="0"/>
              <a:t> = </a:t>
            </a:r>
            <a:r>
              <a:rPr lang="en-US" altLang="zh-CN" i="1" dirty="0" smtClean="0"/>
              <a:t>ch</a:t>
            </a:r>
            <a:r>
              <a:rPr lang="en-US" altLang="zh-CN" baseline="-25000" dirty="0" smtClean="0"/>
              <a:t>1</a:t>
            </a:r>
            <a:r>
              <a:rPr lang="en-US" altLang="zh-CN" dirty="0" smtClean="0"/>
              <a:t>…</a:t>
            </a:r>
            <a:r>
              <a:rPr lang="en-US" altLang="zh-CN" i="1" dirty="0" err="1" smtClean="0"/>
              <a:t>ch</a:t>
            </a:r>
            <a:r>
              <a:rPr lang="en-US" altLang="zh-CN" baseline="-25000" dirty="0" err="1" smtClean="0"/>
              <a:t>|c</a:t>
            </a:r>
            <a:r>
              <a:rPr lang="en-US" altLang="zh-CN" baseline="-25000" dirty="0" smtClean="0"/>
              <a:t>|</a:t>
            </a:r>
            <a:r>
              <a:rPr lang="en-US" altLang="zh-CN" dirty="0" smtClean="0"/>
              <a:t>. (We do not do segmentation and the input </a:t>
            </a:r>
            <a:r>
              <a:rPr lang="en-US" altLang="zh-CN" dirty="0" smtClean="0">
                <a:solidFill>
                  <a:srgbClr val="FF0000"/>
                </a:solidFill>
              </a:rPr>
              <a:t>is a sequence of character</a:t>
            </a:r>
            <a:r>
              <a:rPr lang="en-US" altLang="zh-CN" dirty="0" smtClean="0"/>
              <a:t>.)</a:t>
            </a:r>
          </a:p>
          <a:p>
            <a:pPr lvl="1"/>
            <a:r>
              <a:rPr lang="en-US" altLang="zh-CN" dirty="0"/>
              <a:t>We represent each character </a:t>
            </a:r>
            <a:r>
              <a:rPr lang="en-US" altLang="zh-CN" i="1" dirty="0" err="1"/>
              <a:t>ch</a:t>
            </a:r>
            <a:r>
              <a:rPr lang="en-US" altLang="zh-CN" baseline="-25000" dirty="0" err="1"/>
              <a:t>i</a:t>
            </a:r>
            <a:r>
              <a:rPr lang="en-US" altLang="zh-CN" dirty="0" err="1"/>
              <a:t>∈</a:t>
            </a:r>
            <a:r>
              <a:rPr lang="en-US" altLang="zh-CN" i="1" dirty="0" err="1"/>
              <a:t>ch</a:t>
            </a:r>
            <a:r>
              <a:rPr lang="en-US" altLang="zh-CN" dirty="0"/>
              <a:t> as a </a:t>
            </a:r>
            <a:r>
              <a:rPr lang="en-US" altLang="zh-CN" i="1" dirty="0"/>
              <a:t>d</a:t>
            </a:r>
            <a:r>
              <a:rPr lang="en-US" altLang="zh-CN" dirty="0"/>
              <a:t>-dimensional character </a:t>
            </a:r>
            <a:r>
              <a:rPr lang="en-US" altLang="zh-CN" dirty="0" smtClean="0"/>
              <a:t>embedding</a:t>
            </a:r>
            <a:endParaRPr lang="en-US" altLang="zh-CN" dirty="0" smtClean="0"/>
          </a:p>
          <a:p>
            <a:pPr lvl="1"/>
            <a:r>
              <a:rPr lang="en-US" altLang="zh-CN" dirty="0" smtClean="0"/>
              <a:t>The goal of automatic cue detection is to predict </a:t>
            </a:r>
            <a:r>
              <a:rPr lang="en-US" altLang="zh-CN" dirty="0"/>
              <a:t>a vector </a:t>
            </a:r>
          </a:p>
          <a:p>
            <a:pPr marL="457200" lvl="1" indent="0">
              <a:buNone/>
            </a:pPr>
            <a:r>
              <a:rPr lang="en-US" altLang="zh-CN" i="1" dirty="0" smtClean="0"/>
              <a:t>s</a:t>
            </a:r>
            <a:r>
              <a:rPr lang="en-US" altLang="zh-CN" dirty="0" smtClean="0"/>
              <a:t> ∈ {O,I}</a:t>
            </a:r>
            <a:r>
              <a:rPr lang="en-US" altLang="zh-CN" baseline="30000" dirty="0" smtClean="0"/>
              <a:t>|n| </a:t>
            </a:r>
            <a:r>
              <a:rPr lang="en-US" altLang="zh-CN" dirty="0" err="1" smtClean="0"/>
              <a:t>s.t.</a:t>
            </a:r>
            <a:r>
              <a:rPr lang="en-US" altLang="zh-CN" dirty="0" smtClean="0"/>
              <a:t> </a:t>
            </a:r>
            <a:r>
              <a:rPr lang="en-US" altLang="zh-CN" i="1" dirty="0" err="1" smtClean="0"/>
              <a:t>s</a:t>
            </a:r>
            <a:r>
              <a:rPr lang="en-US" altLang="zh-CN" baseline="-25000" dirty="0" err="1" smtClean="0"/>
              <a:t>i</a:t>
            </a:r>
            <a:r>
              <a:rPr lang="en-US" altLang="zh-CN" dirty="0" smtClean="0"/>
              <a:t> = I if </a:t>
            </a:r>
            <a:r>
              <a:rPr lang="en-US" altLang="zh-CN" i="1" dirty="0" smtClean="0"/>
              <a:t>ch</a:t>
            </a:r>
            <a:r>
              <a:rPr lang="en-US" altLang="zh-CN" baseline="-25000" dirty="0" smtClean="0"/>
              <a:t>i</a:t>
            </a:r>
            <a:r>
              <a:rPr lang="en-US" altLang="zh-CN" dirty="0" smtClean="0"/>
              <a:t> is </a:t>
            </a:r>
            <a:r>
              <a:rPr lang="en-US" altLang="zh-CN" dirty="0" smtClean="0">
                <a:solidFill>
                  <a:srgbClr val="FF0000"/>
                </a:solidFill>
              </a:rPr>
              <a:t>part of </a:t>
            </a:r>
            <a:r>
              <a:rPr lang="en-US" altLang="zh-CN" dirty="0" smtClean="0"/>
              <a:t>the cue or otherwise.</a:t>
            </a:r>
          </a:p>
        </p:txBody>
      </p:sp>
      <p:sp>
        <p:nvSpPr>
          <p:cNvPr id="3" name="标题 2"/>
          <p:cNvSpPr>
            <a:spLocks noGrp="1"/>
          </p:cNvSpPr>
          <p:nvPr>
            <p:ph type="title"/>
          </p:nvPr>
        </p:nvSpPr>
        <p:spPr/>
        <p:txBody>
          <a:bodyPr/>
          <a:lstStyle/>
          <a:p>
            <a:r>
              <a:rPr lang="en-US" altLang="zh-CN" dirty="0" smtClean="0"/>
              <a:t>Model</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568817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7000" y="2079000"/>
            <a:ext cx="6466425" cy="2966250"/>
          </a:xfrm>
        </p:spPr>
      </p:pic>
      <p:sp>
        <p:nvSpPr>
          <p:cNvPr id="3" name="标题 2"/>
          <p:cNvSpPr>
            <a:spLocks noGrp="1"/>
          </p:cNvSpPr>
          <p:nvPr>
            <p:ph type="title"/>
          </p:nvPr>
        </p:nvSpPr>
        <p:spPr/>
        <p:txBody>
          <a:bodyPr/>
          <a:lstStyle/>
          <a:p>
            <a:r>
              <a:rPr lang="en-US" altLang="zh-CN" dirty="0" smtClean="0"/>
              <a:t>Character Based </a:t>
            </a:r>
            <a:r>
              <a:rPr lang="en-US" altLang="zh-CN" dirty="0" err="1" smtClean="0"/>
              <a:t>BiLSTM</a:t>
            </a:r>
            <a:r>
              <a:rPr lang="en-US" altLang="zh-CN" dirty="0" smtClean="0"/>
              <a:t> Neural Network</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470240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设计的模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blackWhite">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a:spPr>
      <a:bodyPr/>
      <a:lstStyle>
        <a:defPPr>
          <a:defRPr/>
        </a:defPPr>
      </a:lstStyle>
    </a:sp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孙栩模板</Template>
  <TotalTime>13225</TotalTime>
  <Words>1651</Words>
  <Application>Microsoft Office PowerPoint</Application>
  <PresentationFormat>全屏显示(4:3)</PresentationFormat>
  <Paragraphs>197</Paragraphs>
  <Slides>22</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华文楷体</vt:lpstr>
      <vt:lpstr>宋体</vt:lpstr>
      <vt:lpstr>微软雅黑</vt:lpstr>
      <vt:lpstr>Arial</vt:lpstr>
      <vt:lpstr>Arial Black</vt:lpstr>
      <vt:lpstr>Calibri</vt:lpstr>
      <vt:lpstr>Wingdings</vt:lpstr>
      <vt:lpstr>设计的模板</vt:lpstr>
      <vt:lpstr>Neural Networks for  Negation Cue Detection in Chinese</vt:lpstr>
      <vt:lpstr>Outline</vt:lpstr>
      <vt:lpstr>The task</vt:lpstr>
      <vt:lpstr>Goal</vt:lpstr>
      <vt:lpstr>This work</vt:lpstr>
      <vt:lpstr>Challenges</vt:lpstr>
      <vt:lpstr>Outline</vt:lpstr>
      <vt:lpstr>Model</vt:lpstr>
      <vt:lpstr>Character Based BiLSTM Neural Network</vt:lpstr>
      <vt:lpstr>Transition Probability</vt:lpstr>
      <vt:lpstr>Outline</vt:lpstr>
      <vt:lpstr>Experiments</vt:lpstr>
      <vt:lpstr>Baselines</vt:lpstr>
      <vt:lpstr>Results</vt:lpstr>
      <vt:lpstr>Results</vt:lpstr>
      <vt:lpstr>Outline</vt:lpstr>
      <vt:lpstr>Financial Articles</vt:lpstr>
      <vt:lpstr>Financial Articles</vt:lpstr>
      <vt:lpstr>Product Reviews</vt:lpstr>
      <vt:lpstr>Outline</vt:lpstr>
      <vt:lpstr>Conclusions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HE</dc:creator>
  <cp:lastModifiedBy>dell</cp:lastModifiedBy>
  <cp:revision>793</cp:revision>
  <dcterms:created xsi:type="dcterms:W3CDTF">2013-02-23T15:08:20Z</dcterms:created>
  <dcterms:modified xsi:type="dcterms:W3CDTF">2017-04-04T13:58:48Z</dcterms:modified>
</cp:coreProperties>
</file>