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262" r:id="rId5"/>
    <p:sldId id="284" r:id="rId6"/>
    <p:sldId id="268" r:id="rId7"/>
    <p:sldId id="265" r:id="rId8"/>
    <p:sldId id="280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2014" y="1480617"/>
            <a:ext cx="690397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24B4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1">
                <a:solidFill>
                  <a:srgbClr val="524B4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1">
                <a:solidFill>
                  <a:srgbClr val="524B4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1">
                <a:solidFill>
                  <a:srgbClr val="524B4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058209"/>
            <a:ext cx="18288000" cy="6229350"/>
          </a:xfrm>
          <a:custGeom>
            <a:avLst/>
            <a:gdLst/>
            <a:ahLst/>
            <a:cxnLst/>
            <a:rect l="l" t="t" r="r" b="b"/>
            <a:pathLst>
              <a:path w="18288000" h="6229350">
                <a:moveTo>
                  <a:pt x="18287998" y="6229349"/>
                </a:moveTo>
                <a:lnTo>
                  <a:pt x="0" y="62293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229349"/>
                </a:lnTo>
                <a:close/>
              </a:path>
            </a:pathLst>
          </a:custGeom>
          <a:solidFill>
            <a:srgbClr val="FA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9219" y="1640633"/>
            <a:ext cx="1200150" cy="1200150"/>
          </a:xfrm>
          <a:custGeom>
            <a:avLst/>
            <a:gdLst/>
            <a:ahLst/>
            <a:cxnLst/>
            <a:rect l="l" t="t" r="r" b="b"/>
            <a:pathLst>
              <a:path w="1200150" h="1200150">
                <a:moveTo>
                  <a:pt x="1200149" y="1200149"/>
                </a:moveTo>
                <a:lnTo>
                  <a:pt x="0" y="1200149"/>
                </a:lnTo>
                <a:lnTo>
                  <a:pt x="0" y="0"/>
                </a:lnTo>
                <a:lnTo>
                  <a:pt x="1200149" y="0"/>
                </a:lnTo>
                <a:lnTo>
                  <a:pt x="1200149" y="1200149"/>
                </a:lnTo>
                <a:close/>
              </a:path>
            </a:pathLst>
          </a:custGeom>
          <a:solidFill>
            <a:srgbClr val="FA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12946" y="1640633"/>
            <a:ext cx="1200150" cy="1200150"/>
          </a:xfrm>
          <a:custGeom>
            <a:avLst/>
            <a:gdLst/>
            <a:ahLst/>
            <a:cxnLst/>
            <a:rect l="l" t="t" r="r" b="b"/>
            <a:pathLst>
              <a:path w="1200150" h="1200150">
                <a:moveTo>
                  <a:pt x="1200149" y="1200149"/>
                </a:moveTo>
                <a:lnTo>
                  <a:pt x="0" y="1200149"/>
                </a:lnTo>
                <a:lnTo>
                  <a:pt x="0" y="0"/>
                </a:lnTo>
                <a:lnTo>
                  <a:pt x="1200149" y="0"/>
                </a:lnTo>
                <a:lnTo>
                  <a:pt x="1200149" y="1200149"/>
                </a:lnTo>
                <a:close/>
              </a:path>
            </a:pathLst>
          </a:custGeom>
          <a:solidFill>
            <a:srgbClr val="FA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809" y="2240220"/>
            <a:ext cx="4219574" cy="423862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256772" y="1640633"/>
            <a:ext cx="1200150" cy="1200150"/>
          </a:xfrm>
          <a:custGeom>
            <a:avLst/>
            <a:gdLst/>
            <a:ahLst/>
            <a:cxnLst/>
            <a:rect l="l" t="t" r="r" b="b"/>
            <a:pathLst>
              <a:path w="1200150" h="1200150">
                <a:moveTo>
                  <a:pt x="1200149" y="1200149"/>
                </a:moveTo>
                <a:lnTo>
                  <a:pt x="0" y="1200149"/>
                </a:lnTo>
                <a:lnTo>
                  <a:pt x="0" y="0"/>
                </a:lnTo>
                <a:lnTo>
                  <a:pt x="1200149" y="0"/>
                </a:lnTo>
                <a:lnTo>
                  <a:pt x="1200149" y="1200149"/>
                </a:lnTo>
                <a:close/>
              </a:path>
            </a:pathLst>
          </a:custGeom>
          <a:solidFill>
            <a:srgbClr val="FA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6362" y="2240220"/>
            <a:ext cx="4219574" cy="423862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2536" y="2240220"/>
            <a:ext cx="4219574" cy="4238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1354" y="1329392"/>
            <a:ext cx="4193540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1">
                <a:solidFill>
                  <a:srgbClr val="524B4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1022" y="3329570"/>
            <a:ext cx="15785954" cy="210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5125" y="1028700"/>
            <a:ext cx="5722620" cy="8227695"/>
            <a:chOff x="3425125" y="1028700"/>
            <a:chExt cx="5722620" cy="8227695"/>
          </a:xfrm>
        </p:grpSpPr>
        <p:sp>
          <p:nvSpPr>
            <p:cNvPr id="3" name="object 3"/>
            <p:cNvSpPr/>
            <p:nvPr/>
          </p:nvSpPr>
          <p:spPr>
            <a:xfrm>
              <a:off x="4070479" y="1674054"/>
              <a:ext cx="5076825" cy="7581900"/>
            </a:xfrm>
            <a:custGeom>
              <a:avLst/>
              <a:gdLst/>
              <a:ahLst/>
              <a:cxnLst/>
              <a:rect l="l" t="t" r="r" b="b"/>
              <a:pathLst>
                <a:path w="5076825" h="7581900">
                  <a:moveTo>
                    <a:pt x="5076824" y="7581899"/>
                  </a:moveTo>
                  <a:lnTo>
                    <a:pt x="0" y="7581899"/>
                  </a:lnTo>
                  <a:lnTo>
                    <a:pt x="0" y="0"/>
                  </a:lnTo>
                  <a:lnTo>
                    <a:pt x="5076824" y="0"/>
                  </a:lnTo>
                  <a:lnTo>
                    <a:pt x="5076824" y="7581899"/>
                  </a:lnTo>
                  <a:close/>
                </a:path>
              </a:pathLst>
            </a:custGeom>
            <a:solidFill>
              <a:srgbClr val="B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479" y="1674054"/>
              <a:ext cx="4438649" cy="6934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25125" y="10287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3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1295399"/>
                  </a:lnTo>
                  <a:close/>
                </a:path>
              </a:pathLst>
            </a:custGeom>
            <a:solidFill>
              <a:srgbClr val="B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696581" y="1028700"/>
            <a:ext cx="38100" cy="8229600"/>
          </a:xfrm>
          <a:custGeom>
            <a:avLst/>
            <a:gdLst/>
            <a:ahLst/>
            <a:cxnLst/>
            <a:rect l="l" t="t" r="r" b="b"/>
            <a:pathLst>
              <a:path w="38100" h="8229600">
                <a:moveTo>
                  <a:pt x="380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38099" y="0"/>
                </a:lnTo>
                <a:lnTo>
                  <a:pt x="38099" y="8229599"/>
                </a:lnTo>
                <a:close/>
              </a:path>
            </a:pathLst>
          </a:custGeom>
          <a:solidFill>
            <a:srgbClr val="52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41604" y="1799197"/>
            <a:ext cx="6123940" cy="373948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 marR="5080">
              <a:lnSpc>
                <a:spcPts val="12300"/>
              </a:lnSpc>
              <a:spcBef>
                <a:spcPts val="2260"/>
              </a:spcBef>
            </a:pPr>
            <a:r>
              <a:rPr lang="en-US" sz="12000" spc="170" dirty="0" smtClean="0">
                <a:solidFill>
                  <a:srgbClr val="524B4B"/>
                </a:solidFill>
                <a:latin typeface="Georgia"/>
                <a:cs typeface="Georgia"/>
              </a:rPr>
              <a:t>Swift</a:t>
            </a:r>
            <a:endParaRPr lang="en-US" sz="12000" spc="170" dirty="0" smtClean="0">
              <a:solidFill>
                <a:srgbClr val="524B4B"/>
              </a:solidFill>
              <a:latin typeface="Georgia"/>
              <a:cs typeface="Georgia"/>
            </a:endParaRPr>
          </a:p>
          <a:p>
            <a:pPr marL="12700" marR="5080">
              <a:lnSpc>
                <a:spcPts val="12300"/>
              </a:lnSpc>
              <a:spcBef>
                <a:spcPts val="2260"/>
              </a:spcBef>
            </a:pPr>
            <a:r>
              <a:rPr lang="en-US" sz="12000" spc="170" dirty="0" smtClean="0">
                <a:solidFill>
                  <a:srgbClr val="524B4B"/>
                </a:solidFill>
                <a:latin typeface="Georgia"/>
                <a:cs typeface="Georgia"/>
              </a:rPr>
              <a:t>Travel</a:t>
            </a:r>
            <a:endParaRPr sz="120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41604" y="7283866"/>
            <a:ext cx="58635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spc="-30" dirty="0" smtClean="0">
                <a:solidFill>
                  <a:srgbClr val="524B4B"/>
                </a:solidFill>
                <a:latin typeface="Georgia"/>
                <a:cs typeface="Georgia"/>
              </a:rPr>
              <a:t>An assistant</a:t>
            </a:r>
            <a:r>
              <a:rPr sz="2800" i="1" spc="70" dirty="0" smtClean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i="1" spc="-20" dirty="0">
                <a:solidFill>
                  <a:srgbClr val="524B4B"/>
                </a:solidFill>
                <a:latin typeface="Georgia"/>
                <a:cs typeface="Georgia"/>
              </a:rPr>
              <a:t>for</a:t>
            </a:r>
            <a:r>
              <a:rPr sz="2800" i="1" spc="7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i="1" spc="35" dirty="0">
                <a:solidFill>
                  <a:srgbClr val="524B4B"/>
                </a:solidFill>
                <a:latin typeface="Georgia"/>
                <a:cs typeface="Georgia"/>
              </a:rPr>
              <a:t>the</a:t>
            </a:r>
            <a:r>
              <a:rPr sz="2800" i="1" spc="75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i="1" spc="20" dirty="0">
                <a:solidFill>
                  <a:srgbClr val="524B4B"/>
                </a:solidFill>
                <a:latin typeface="Georgia"/>
                <a:cs typeface="Georgia"/>
              </a:rPr>
              <a:t>discerning</a:t>
            </a:r>
            <a:r>
              <a:rPr sz="2800" i="1" spc="7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i="1" dirty="0">
                <a:solidFill>
                  <a:srgbClr val="524B4B"/>
                </a:solidFill>
                <a:latin typeface="Georgia"/>
                <a:cs typeface="Georgia"/>
              </a:rPr>
              <a:t>traveler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54304" y="8376632"/>
            <a:ext cx="5772150" cy="38100"/>
          </a:xfrm>
          <a:custGeom>
            <a:avLst/>
            <a:gdLst/>
            <a:ahLst/>
            <a:cxnLst/>
            <a:rect l="l" t="t" r="r" b="b"/>
            <a:pathLst>
              <a:path w="5772150" h="38100">
                <a:moveTo>
                  <a:pt x="5772149" y="38099"/>
                </a:moveTo>
                <a:lnTo>
                  <a:pt x="0" y="38099"/>
                </a:lnTo>
                <a:lnTo>
                  <a:pt x="0" y="0"/>
                </a:lnTo>
                <a:lnTo>
                  <a:pt x="5772149" y="0"/>
                </a:lnTo>
                <a:lnTo>
                  <a:pt x="5772149" y="38099"/>
                </a:lnTo>
                <a:close/>
              </a:path>
            </a:pathLst>
          </a:custGeom>
          <a:solidFill>
            <a:srgbClr val="52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4151" y="6180300"/>
            <a:ext cx="430887" cy="246443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5" dirty="0">
                <a:solidFill>
                  <a:srgbClr val="524B4B"/>
                </a:solidFill>
                <a:latin typeface="Georgia"/>
                <a:cs typeface="Georgia"/>
              </a:rPr>
              <a:t>T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135" dirty="0">
                <a:solidFill>
                  <a:srgbClr val="524B4B"/>
                </a:solidFill>
                <a:latin typeface="Georgia"/>
                <a:cs typeface="Georgia"/>
              </a:rPr>
              <a:t>O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524B4B"/>
                </a:solidFill>
                <a:latin typeface="Georgia"/>
                <a:cs typeface="Georgia"/>
              </a:rPr>
              <a:t>U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210" dirty="0">
                <a:solidFill>
                  <a:srgbClr val="524B4B"/>
                </a:solidFill>
                <a:latin typeface="Georgia"/>
                <a:cs typeface="Georgia"/>
              </a:rPr>
              <a:t>R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155" dirty="0">
                <a:solidFill>
                  <a:srgbClr val="524B4B"/>
                </a:solidFill>
                <a:latin typeface="Georgia"/>
                <a:cs typeface="Georgia"/>
              </a:rPr>
              <a:t>I</a:t>
            </a:r>
            <a:r>
              <a:rPr sz="2800" spc="65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524B4B"/>
                </a:solidFill>
                <a:latin typeface="Georgia"/>
                <a:cs typeface="Georgia"/>
              </a:rPr>
              <a:t>S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55" dirty="0">
                <a:solidFill>
                  <a:srgbClr val="524B4B"/>
                </a:solidFill>
                <a:latin typeface="Georgia"/>
                <a:cs typeface="Georgia"/>
              </a:rPr>
              <a:t>T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lang="en-US" sz="2800" spc="-130" dirty="0">
                <a:solidFill>
                  <a:srgbClr val="524B4B"/>
                </a:solidFill>
                <a:latin typeface="Georgia"/>
                <a:cs typeface="Georgia"/>
              </a:rPr>
              <a:t>&amp;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151" y="3155495"/>
            <a:ext cx="480695" cy="276669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55" dirty="0">
                <a:solidFill>
                  <a:srgbClr val="524B4B"/>
                </a:solidFill>
                <a:latin typeface="Georgia"/>
                <a:cs typeface="Georgia"/>
              </a:rPr>
              <a:t>T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210" dirty="0">
                <a:solidFill>
                  <a:srgbClr val="524B4B"/>
                </a:solidFill>
                <a:latin typeface="Georgia"/>
                <a:cs typeface="Georgia"/>
              </a:rPr>
              <a:t>R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130" dirty="0">
                <a:solidFill>
                  <a:srgbClr val="524B4B"/>
                </a:solidFill>
                <a:latin typeface="Georgia"/>
                <a:cs typeface="Georgia"/>
              </a:rPr>
              <a:t>A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40" dirty="0">
                <a:solidFill>
                  <a:srgbClr val="524B4B"/>
                </a:solidFill>
                <a:latin typeface="Georgia"/>
                <a:cs typeface="Georgia"/>
              </a:rPr>
              <a:t>V</a:t>
            </a:r>
            <a:r>
              <a:rPr sz="2800" spc="65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90" dirty="0">
                <a:solidFill>
                  <a:srgbClr val="524B4B"/>
                </a:solidFill>
                <a:latin typeface="Georgia"/>
                <a:cs typeface="Georgia"/>
              </a:rPr>
              <a:t>E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75" dirty="0">
                <a:solidFill>
                  <a:srgbClr val="524B4B"/>
                </a:solidFill>
                <a:latin typeface="Georgia"/>
                <a:cs typeface="Georgia"/>
              </a:rPr>
              <a:t>L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90" dirty="0">
                <a:solidFill>
                  <a:srgbClr val="524B4B"/>
                </a:solidFill>
                <a:latin typeface="Georgia"/>
                <a:cs typeface="Georgia"/>
              </a:rPr>
              <a:t>E</a:t>
            </a:r>
            <a:r>
              <a:rPr sz="2800" spc="6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-210" dirty="0">
                <a:solidFill>
                  <a:srgbClr val="524B4B"/>
                </a:solidFill>
                <a:latin typeface="Georgia"/>
                <a:cs typeface="Georgia"/>
              </a:rPr>
              <a:t>R</a:t>
            </a:r>
            <a:r>
              <a:rPr sz="2800" spc="65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524B4B"/>
                </a:solidFill>
                <a:latin typeface="Georgia"/>
                <a:cs typeface="Georgia"/>
              </a:rPr>
              <a:t>S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4151" y="1333501"/>
            <a:ext cx="430887" cy="1563538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155" dirty="0">
                <a:solidFill>
                  <a:srgbClr val="524B4B"/>
                </a:solidFill>
                <a:latin typeface="Georgia"/>
                <a:cs typeface="Georgia"/>
              </a:rPr>
              <a:t>C</a:t>
            </a:r>
            <a:r>
              <a:rPr sz="2800" spc="40" dirty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lang="en-US" sz="2800" spc="-75" dirty="0" smtClean="0">
                <a:solidFill>
                  <a:srgbClr val="524B4B"/>
                </a:solidFill>
                <a:latin typeface="Georgia"/>
                <a:cs typeface="Georgia"/>
              </a:rPr>
              <a:t>HOICE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57200" y="-63541"/>
            <a:ext cx="185928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1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26" y="4305300"/>
            <a:ext cx="3305174" cy="3305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4332173"/>
            <a:ext cx="3467099" cy="30973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602" y="4332173"/>
            <a:ext cx="2203449" cy="33051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78811"/>
            <a:ext cx="94113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dirty="0" smtClean="0">
                <a:latin typeface="Georgia"/>
                <a:cs typeface="Georgia"/>
              </a:rPr>
              <a:t>Team Members</a:t>
            </a:r>
            <a:endParaRPr sz="75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2454358"/>
            <a:ext cx="6242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010" algn="l"/>
                <a:tab pos="1065530" algn="l"/>
                <a:tab pos="2395855" algn="l"/>
                <a:tab pos="3552190" algn="l"/>
              </a:tabLst>
            </a:pPr>
            <a:r>
              <a:rPr lang="en-US" sz="2400" spc="335" dirty="0" smtClean="0">
                <a:solidFill>
                  <a:srgbClr val="524B4B"/>
                </a:solidFill>
                <a:latin typeface="Georgia"/>
                <a:cs typeface="Georgia"/>
              </a:rPr>
              <a:t>DBMS project</a:t>
            </a:r>
            <a:r>
              <a:rPr sz="2400" spc="-350" dirty="0" smtClean="0">
                <a:solidFill>
                  <a:srgbClr val="524B4B"/>
                </a:solidFill>
                <a:latin typeface="Georgia"/>
                <a:cs typeface="Georgia"/>
              </a:rPr>
              <a:t>|</a:t>
            </a:r>
            <a:r>
              <a:rPr lang="en-US" sz="2400" spc="-350" dirty="0" smtClean="0">
                <a:solidFill>
                  <a:srgbClr val="524B4B"/>
                </a:solidFill>
                <a:latin typeface="Georgia"/>
                <a:cs typeface="Georgia"/>
              </a:rPr>
              <a:t>   </a:t>
            </a:r>
            <a:r>
              <a:rPr lang="en-US" sz="2400" spc="220" dirty="0" smtClean="0">
                <a:solidFill>
                  <a:srgbClr val="524B4B"/>
                </a:solidFill>
                <a:latin typeface="Georgia"/>
                <a:cs typeface="Georgia"/>
              </a:rPr>
              <a:t>Swift</a:t>
            </a:r>
            <a:r>
              <a:rPr sz="2400" dirty="0" smtClean="0">
                <a:solidFill>
                  <a:srgbClr val="524B4B"/>
                </a:solidFill>
                <a:latin typeface="Georgia"/>
                <a:cs typeface="Georgia"/>
              </a:rPr>
              <a:t>	</a:t>
            </a:r>
            <a:r>
              <a:rPr lang="en-US" sz="2400" dirty="0" smtClean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lang="en-US" sz="2400" spc="204" dirty="0" smtClean="0">
                <a:solidFill>
                  <a:srgbClr val="524B4B"/>
                </a:solidFill>
                <a:latin typeface="Georgia"/>
                <a:cs typeface="Georgia"/>
              </a:rPr>
              <a:t>Travel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681" y="4150756"/>
            <a:ext cx="38100" cy="6136640"/>
          </a:xfrm>
          <a:custGeom>
            <a:avLst/>
            <a:gdLst/>
            <a:ahLst/>
            <a:cxnLst/>
            <a:rect l="l" t="t" r="r" b="b"/>
            <a:pathLst>
              <a:path w="38100" h="6136640">
                <a:moveTo>
                  <a:pt x="38099" y="0"/>
                </a:moveTo>
                <a:lnTo>
                  <a:pt x="38099" y="6136243"/>
                </a:lnTo>
                <a:lnTo>
                  <a:pt x="0" y="6136243"/>
                </a:lnTo>
                <a:lnTo>
                  <a:pt x="0" y="0"/>
                </a:lnTo>
                <a:lnTo>
                  <a:pt x="38099" y="0"/>
                </a:lnTo>
                <a:close/>
              </a:path>
            </a:pathLst>
          </a:custGeom>
          <a:solidFill>
            <a:srgbClr val="52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4664" y="8046435"/>
            <a:ext cx="3467099" cy="12058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US" sz="3400" i="1" dirty="0" err="1" smtClean="0">
                <a:solidFill>
                  <a:srgbClr val="524B4B"/>
                </a:solidFill>
                <a:latin typeface="Georgia"/>
                <a:cs typeface="Georgia"/>
              </a:rPr>
              <a:t>Tasmin</a:t>
            </a:r>
            <a:r>
              <a:rPr lang="en-US" sz="3400" i="1" dirty="0" smtClean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lang="en-US" sz="3400" i="1" dirty="0" err="1" smtClean="0">
                <a:solidFill>
                  <a:srgbClr val="524B4B"/>
                </a:solidFill>
                <a:latin typeface="Georgia"/>
                <a:cs typeface="Georgia"/>
              </a:rPr>
              <a:t>Sanjida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3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4501" y="8046435"/>
            <a:ext cx="3467099" cy="120586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US" sz="3400" i="1" spc="-100" dirty="0" err="1" smtClean="0">
                <a:solidFill>
                  <a:srgbClr val="524B4B"/>
                </a:solidFill>
                <a:latin typeface="Georgia"/>
                <a:cs typeface="Georgia"/>
              </a:rPr>
              <a:t>Ayeasha</a:t>
            </a:r>
            <a:r>
              <a:rPr lang="en-US" sz="3400" i="1" spc="-100" dirty="0" smtClean="0">
                <a:solidFill>
                  <a:srgbClr val="524B4B"/>
                </a:solidFill>
                <a:latin typeface="Georgia"/>
                <a:cs typeface="Georgia"/>
              </a:rPr>
              <a:t> </a:t>
            </a:r>
            <a:r>
              <a:rPr lang="en-US" sz="3400" i="1" spc="-100" dirty="0" err="1" smtClean="0">
                <a:solidFill>
                  <a:srgbClr val="524B4B"/>
                </a:solidFill>
                <a:latin typeface="Georgia"/>
                <a:cs typeface="Georgia"/>
              </a:rPr>
              <a:t>Akter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3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0777" y="8046435"/>
            <a:ext cx="7315286" cy="1861407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US" sz="3400" i="1" spc="-45" dirty="0" smtClean="0">
                <a:solidFill>
                  <a:srgbClr val="524B4B"/>
                </a:solidFill>
                <a:latin typeface="Georgia"/>
                <a:cs typeface="Georgia"/>
              </a:rPr>
              <a:t>Doha Khan                   </a:t>
            </a:r>
            <a:r>
              <a:rPr lang="en-US" sz="3400" i="1" spc="-45" dirty="0" err="1" smtClean="0">
                <a:solidFill>
                  <a:srgbClr val="524B4B"/>
                </a:solidFill>
                <a:latin typeface="Georgia"/>
                <a:cs typeface="Georgia"/>
              </a:rPr>
              <a:t>Md.Hedayetur</a:t>
            </a:r>
            <a:r>
              <a:rPr lang="en-US" sz="3400" i="1" spc="-45" dirty="0" smtClean="0">
                <a:solidFill>
                  <a:srgbClr val="524B4B"/>
                </a:solidFill>
                <a:latin typeface="Georgia"/>
                <a:cs typeface="Georgi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US" sz="3400" i="1" spc="-45" dirty="0" err="1" smtClean="0">
                <a:solidFill>
                  <a:srgbClr val="524B4B"/>
                </a:solidFill>
                <a:latin typeface="Georgia"/>
                <a:cs typeface="Georgia"/>
              </a:rPr>
              <a:t>Mazlish</a:t>
            </a:r>
            <a:r>
              <a:rPr lang="en-US" sz="3400" i="1" spc="-45" dirty="0" smtClean="0">
                <a:solidFill>
                  <a:srgbClr val="524B4B"/>
                </a:solidFill>
                <a:latin typeface="Georgia"/>
                <a:cs typeface="Georgia"/>
              </a:rPr>
              <a:t>                          </a:t>
            </a:r>
            <a:r>
              <a:rPr lang="en-US" sz="3400" i="1" spc="-45" dirty="0" err="1" smtClean="0">
                <a:solidFill>
                  <a:srgbClr val="524B4B"/>
                </a:solidFill>
                <a:latin typeface="Georgia"/>
                <a:cs typeface="Georgia"/>
              </a:rPr>
              <a:t>Rahman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3000" dirty="0">
              <a:latin typeface="Tahoma"/>
              <a:cs typeface="Tahoma"/>
            </a:endParaRPr>
          </a:p>
        </p:txBody>
      </p:sp>
      <p:pic>
        <p:nvPicPr>
          <p:cNvPr id="12" name="object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926" y="4332173"/>
            <a:ext cx="3305174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66801" y="1485900"/>
            <a:ext cx="15733594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500" i="1" spc="415" dirty="0" smtClean="0">
                <a:solidFill>
                  <a:srgbClr val="524B4B"/>
                </a:solidFill>
                <a:latin typeface="Cambria"/>
                <a:cs typeface="Cambria"/>
              </a:rPr>
              <a:t>Swift</a:t>
            </a:r>
            <a:r>
              <a:rPr lang="en-US" sz="6500" i="1" spc="415" dirty="0" smtClean="0">
                <a:solidFill>
                  <a:srgbClr val="524B4B"/>
                </a:solidFill>
                <a:latin typeface="Cambria"/>
                <a:cs typeface="Cambria"/>
              </a:rPr>
              <a:t> Travel</a:t>
            </a:r>
            <a:endParaRPr lang="en-US" sz="6500" i="1" spc="260" dirty="0" smtClean="0">
              <a:solidFill>
                <a:srgbClr val="524B4B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65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1" y="2971752"/>
            <a:ext cx="15825012" cy="4970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0" algn="l"/>
              </a:tabLst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Travel is the only thing you buy that makes you richer” –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Anonymous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0" algn="l"/>
              </a:tabLst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0" algn="l"/>
              </a:tabLst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Trebuchet MS"/>
              </a:rPr>
              <a:t>Going on a trip is always exciting ! Isn’t it?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Trebuchet MS"/>
              </a:rPr>
              <a:t>B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Trebuchet MS"/>
              </a:rPr>
              <a:t>ut with that excitements comes a little trouble of deciding the destination, finding a suitable place to stay, ticket booking, what to do and many things… And, sometimes you might have even cancel the trip just about thinking all these problems!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0" algn="l"/>
              </a:tabLst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0" algn="l"/>
              </a:tabLst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cs typeface="Trebuchet MS"/>
              </a:rPr>
              <a:t>That’s why we have come with “Swift Travel’’ that will work as your own tour manager and makes you tour successful while reducing all the hazards.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0" algn="l"/>
              </a:tabLst>
            </a:pPr>
            <a:endParaRPr sz="30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2213" y="8191500"/>
            <a:ext cx="8229600" cy="38100"/>
          </a:xfrm>
          <a:custGeom>
            <a:avLst/>
            <a:gdLst/>
            <a:ahLst/>
            <a:cxnLst/>
            <a:rect l="l" t="t" r="r" b="b"/>
            <a:pathLst>
              <a:path w="8229600" h="38100">
                <a:moveTo>
                  <a:pt x="0" y="38099"/>
                </a:moveTo>
                <a:lnTo>
                  <a:pt x="0" y="0"/>
                </a:lnTo>
                <a:lnTo>
                  <a:pt x="8229599" y="0"/>
                </a:lnTo>
                <a:lnTo>
                  <a:pt x="82295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524B4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68591" y="1028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3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295399" y="0"/>
                </a:lnTo>
                <a:lnTo>
                  <a:pt x="1295399" y="1295399"/>
                </a:lnTo>
                <a:close/>
              </a:path>
            </a:pathLst>
          </a:custGeom>
          <a:solidFill>
            <a:srgbClr val="BF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4200" y="1180692"/>
            <a:ext cx="61317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i="0" spc="125" dirty="0" smtClean="0">
                <a:latin typeface="Georgia"/>
                <a:cs typeface="Georgia"/>
              </a:rPr>
              <a:t>Features</a:t>
            </a:r>
            <a:r>
              <a:rPr sz="7500" i="0" spc="85" dirty="0" smtClean="0">
                <a:latin typeface="Georgia"/>
                <a:cs typeface="Georgia"/>
              </a:rPr>
              <a:t> </a:t>
            </a:r>
            <a:r>
              <a:rPr lang="en-US" sz="7500" i="0" spc="10" dirty="0" smtClean="0">
                <a:latin typeface="Georgia"/>
                <a:cs typeface="Georgia"/>
              </a:rPr>
              <a:t>of</a:t>
            </a:r>
            <a:endParaRPr sz="75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4800" y="2221890"/>
            <a:ext cx="5791201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spc="120" dirty="0" smtClean="0">
                <a:solidFill>
                  <a:srgbClr val="524B4B"/>
                </a:solidFill>
                <a:latin typeface="Georgia"/>
                <a:cs typeface="Georgia"/>
              </a:rPr>
              <a:t>Swift Travel</a:t>
            </a:r>
            <a:endParaRPr sz="7500" dirty="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9583" y="1486032"/>
            <a:ext cx="1295400" cy="8229600"/>
            <a:chOff x="1028700" y="1028700"/>
            <a:chExt cx="1295400" cy="8229600"/>
          </a:xfrm>
        </p:grpSpPr>
        <p:sp>
          <p:nvSpPr>
            <p:cNvPr id="6" name="object 6"/>
            <p:cNvSpPr/>
            <p:nvPr/>
          </p:nvSpPr>
          <p:spPr>
            <a:xfrm>
              <a:off x="1028700" y="1834128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3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1295399"/>
                  </a:lnTo>
                  <a:close/>
                </a:path>
              </a:pathLst>
            </a:custGeom>
            <a:solidFill>
              <a:srgbClr val="B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9183" y="1028700"/>
              <a:ext cx="38100" cy="8229600"/>
            </a:xfrm>
            <a:custGeom>
              <a:avLst/>
              <a:gdLst/>
              <a:ahLst/>
              <a:cxnLst/>
              <a:rect l="l" t="t" r="r" b="b"/>
              <a:pathLst>
                <a:path w="38100" h="8229600">
                  <a:moveTo>
                    <a:pt x="380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229599"/>
                  </a:lnTo>
                  <a:close/>
                </a:path>
              </a:pathLst>
            </a:custGeom>
            <a:solidFill>
              <a:srgbClr val="52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1169" y="2827604"/>
            <a:ext cx="6591934" cy="6919201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lang="en-US" sz="3400" i="1" spc="-15" dirty="0" smtClean="0">
                <a:solidFill>
                  <a:srgbClr val="524B4B"/>
                </a:solidFill>
                <a:latin typeface="Georgia"/>
                <a:cs typeface="Georgia"/>
              </a:rPr>
              <a:t>Profile Creation</a:t>
            </a: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endParaRPr lang="en-US" sz="3400" i="1" spc="-15" dirty="0" smtClean="0">
              <a:solidFill>
                <a:srgbClr val="524B4B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lang="en-US" sz="3400" i="1" spc="-15" dirty="0" smtClean="0">
                <a:solidFill>
                  <a:srgbClr val="524B4B"/>
                </a:solidFill>
                <a:latin typeface="Georgia"/>
                <a:cs typeface="Georgia"/>
              </a:rPr>
              <a:t>Tourist Spot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Description, Specification &amp; Pictures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3400" i="1" spc="45" dirty="0" smtClean="0">
                <a:solidFill>
                  <a:srgbClr val="524B4B"/>
                </a:solidFill>
                <a:latin typeface="Georgia"/>
                <a:cs typeface="Georgia"/>
              </a:rPr>
              <a:t>Hotel Management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Room booking accordingly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3400" i="1" spc="45" dirty="0" smtClean="0">
                <a:solidFill>
                  <a:srgbClr val="524B4B"/>
                </a:solidFill>
                <a:latin typeface="Georgia"/>
                <a:cs typeface="Georgia"/>
              </a:rPr>
              <a:t>Ticket Booking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Book the ticket accordin</a:t>
            </a: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gly</a:t>
            </a:r>
            <a:r>
              <a:rPr sz="3000" spc="-15" dirty="0" smtClean="0">
                <a:solidFill>
                  <a:srgbClr val="524B4B"/>
                </a:solidFill>
                <a:latin typeface="Tahoma"/>
                <a:cs typeface="Tahoma"/>
              </a:rPr>
              <a:t>.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20404" y="7015391"/>
            <a:ext cx="369332" cy="92583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2010" algn="l"/>
              </a:tabLst>
            </a:pPr>
            <a:r>
              <a:rPr lang="en-US" sz="2400" spc="285" dirty="0" smtClean="0">
                <a:solidFill>
                  <a:srgbClr val="524B4B"/>
                </a:solidFill>
                <a:latin typeface="Georgia"/>
                <a:cs typeface="Georgia"/>
              </a:rPr>
              <a:t>Swift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20404" y="8068511"/>
            <a:ext cx="369332" cy="120269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spc="285" dirty="0" smtClean="0">
                <a:solidFill>
                  <a:srgbClr val="524B4B"/>
                </a:solidFill>
                <a:latin typeface="Georgia"/>
                <a:cs typeface="Georgia"/>
              </a:rPr>
              <a:t>Travel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68591" y="10287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3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1295399" y="0"/>
                </a:lnTo>
                <a:lnTo>
                  <a:pt x="1295399" y="1295399"/>
                </a:lnTo>
                <a:close/>
              </a:path>
            </a:pathLst>
          </a:custGeom>
          <a:solidFill>
            <a:srgbClr val="BF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44200" y="1180692"/>
            <a:ext cx="61317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i="0" spc="125" dirty="0" smtClean="0">
                <a:latin typeface="Georgia"/>
                <a:cs typeface="Georgia"/>
              </a:rPr>
              <a:t>Features</a:t>
            </a:r>
            <a:r>
              <a:rPr sz="7500" i="0" spc="85" dirty="0" smtClean="0">
                <a:latin typeface="Georgia"/>
                <a:cs typeface="Georgia"/>
              </a:rPr>
              <a:t> </a:t>
            </a:r>
            <a:r>
              <a:rPr lang="en-US" sz="7500" i="0" spc="10" dirty="0" smtClean="0">
                <a:latin typeface="Georgia"/>
                <a:cs typeface="Georgia"/>
              </a:rPr>
              <a:t>of</a:t>
            </a:r>
            <a:endParaRPr sz="75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4800" y="2221890"/>
            <a:ext cx="5791201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spc="120" dirty="0" smtClean="0">
                <a:solidFill>
                  <a:srgbClr val="524B4B"/>
                </a:solidFill>
                <a:latin typeface="Georgia"/>
                <a:cs typeface="Georgia"/>
              </a:rPr>
              <a:t>Swift Travel</a:t>
            </a:r>
            <a:endParaRPr sz="7500" dirty="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9583" y="1333500"/>
            <a:ext cx="1295400" cy="8610600"/>
            <a:chOff x="1028700" y="1028700"/>
            <a:chExt cx="1295400" cy="8229600"/>
          </a:xfrm>
        </p:grpSpPr>
        <p:sp>
          <p:nvSpPr>
            <p:cNvPr id="6" name="object 6"/>
            <p:cNvSpPr/>
            <p:nvPr/>
          </p:nvSpPr>
          <p:spPr>
            <a:xfrm>
              <a:off x="1028700" y="1834128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3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1295399"/>
                  </a:lnTo>
                  <a:close/>
                </a:path>
              </a:pathLst>
            </a:custGeom>
            <a:solidFill>
              <a:srgbClr val="B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9183" y="1028700"/>
              <a:ext cx="38100" cy="8229600"/>
            </a:xfrm>
            <a:custGeom>
              <a:avLst/>
              <a:gdLst/>
              <a:ahLst/>
              <a:cxnLst/>
              <a:rect l="l" t="t" r="r" b="b"/>
              <a:pathLst>
                <a:path w="38100" h="8229600">
                  <a:moveTo>
                    <a:pt x="380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229599"/>
                  </a:lnTo>
                  <a:close/>
                </a:path>
              </a:pathLst>
            </a:custGeom>
            <a:solidFill>
              <a:srgbClr val="52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67000" y="2323402"/>
            <a:ext cx="9469431" cy="9383978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lang="en-US" sz="3400" i="1" spc="-15" dirty="0" smtClean="0">
                <a:solidFill>
                  <a:srgbClr val="524B4B"/>
                </a:solidFill>
                <a:latin typeface="Georgia"/>
                <a:cs typeface="Georgia"/>
              </a:rPr>
              <a:t>Rental Car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Rent a car if you asked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3400" i="1" spc="45" dirty="0" smtClean="0">
                <a:solidFill>
                  <a:srgbClr val="524B4B"/>
                </a:solidFill>
                <a:latin typeface="Georgia"/>
                <a:cs typeface="Georgia"/>
              </a:rPr>
              <a:t>Things To Do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A list of things you can do on that specific place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3400" i="1" spc="45" dirty="0" smtClean="0">
                <a:solidFill>
                  <a:srgbClr val="524B4B"/>
                </a:solidFill>
                <a:latin typeface="Georgia"/>
                <a:cs typeface="Georgia"/>
              </a:rPr>
              <a:t>Guide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To help you and make your trip more memorable</a:t>
            </a:r>
          </a:p>
          <a:p>
            <a:pPr marL="12700">
              <a:spcBef>
                <a:spcPts val="1425"/>
              </a:spcBef>
            </a:pPr>
            <a:endParaRPr lang="en-US" sz="3200" i="1" spc="45" dirty="0" smtClean="0">
              <a:solidFill>
                <a:srgbClr val="524B4B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lang="en-US" sz="3400" i="1" spc="-15" dirty="0" smtClean="0">
                <a:solidFill>
                  <a:srgbClr val="524B4B"/>
                </a:solidFill>
                <a:latin typeface="Georgia"/>
                <a:cs typeface="Georgia"/>
              </a:rPr>
              <a:t>Packing Tips</a:t>
            </a:r>
            <a:endParaRPr lang="en-US" sz="3400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Get the packing tips accordingly</a:t>
            </a:r>
            <a:endParaRPr lang="en-US" sz="30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endParaRPr lang="en-US" sz="3000" spc="-15" dirty="0">
              <a:solidFill>
                <a:srgbClr val="524B4B"/>
              </a:solidFill>
              <a:latin typeface="Tahoma"/>
              <a:cs typeface="Tahoma"/>
            </a:endParaRPr>
          </a:p>
          <a:p>
            <a:pPr marL="12700">
              <a:spcBef>
                <a:spcPts val="1425"/>
              </a:spcBef>
            </a:pPr>
            <a:endParaRPr lang="en-US" sz="2800" i="1" spc="45" dirty="0" smtClean="0">
              <a:solidFill>
                <a:srgbClr val="524B4B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endParaRPr sz="3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20404" y="7015391"/>
            <a:ext cx="369332" cy="92583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2010" algn="l"/>
              </a:tabLst>
            </a:pPr>
            <a:r>
              <a:rPr lang="en-US" sz="2400" spc="285" dirty="0" smtClean="0">
                <a:solidFill>
                  <a:srgbClr val="524B4B"/>
                </a:solidFill>
                <a:latin typeface="Georgia"/>
                <a:cs typeface="Georgia"/>
              </a:rPr>
              <a:t>Swift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20404" y="8068511"/>
            <a:ext cx="369332" cy="120269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spc="285" dirty="0" smtClean="0">
                <a:solidFill>
                  <a:srgbClr val="524B4B"/>
                </a:solidFill>
                <a:latin typeface="Georgia"/>
                <a:cs typeface="Georgia"/>
              </a:rPr>
              <a:t>Travel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6820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262" y="1394398"/>
            <a:ext cx="14426771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i="0" spc="210" dirty="0" smtClean="0">
                <a:latin typeface="Georgia"/>
                <a:cs typeface="Georgia"/>
              </a:rPr>
              <a:t>Unique features of Swift Travel</a:t>
            </a:r>
            <a:endParaRPr sz="75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3414821"/>
            <a:ext cx="8610600" cy="5193087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lang="en-US" sz="3400" i="1" spc="5" dirty="0" smtClean="0">
                <a:solidFill>
                  <a:srgbClr val="524B4B"/>
                </a:solidFill>
                <a:latin typeface="Georgia"/>
                <a:cs typeface="Georgia"/>
              </a:rPr>
              <a:t>Trip Designer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  Exclusively design a trip according to your choice</a:t>
            </a:r>
            <a:r>
              <a:rPr sz="3000" spc="-15" dirty="0" smtClean="0">
                <a:solidFill>
                  <a:srgbClr val="524B4B"/>
                </a:solidFill>
                <a:latin typeface="Tahoma"/>
                <a:cs typeface="Tahoma"/>
              </a:rPr>
              <a:t>.</a:t>
            </a:r>
            <a:endParaRPr sz="30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lang="en-US" sz="3400" i="1" spc="5" dirty="0" smtClean="0">
                <a:solidFill>
                  <a:srgbClr val="524B4B"/>
                </a:solidFill>
                <a:latin typeface="Georgia"/>
                <a:cs typeface="Georgia"/>
              </a:rPr>
              <a:t>Travel Insurance</a:t>
            </a:r>
            <a:endParaRPr lang="en-US" sz="3400" dirty="0" smtClean="0">
              <a:latin typeface="Georgia"/>
              <a:cs typeface="Georgia"/>
            </a:endParaRPr>
          </a:p>
          <a:p>
            <a:pPr marL="12700"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       Get refund accordingly… so NO worries!</a:t>
            </a:r>
            <a:endParaRPr lang="en-US" sz="30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lang="en-US" sz="3400" i="1" spc="65" dirty="0" smtClean="0">
                <a:solidFill>
                  <a:srgbClr val="524B4B"/>
                </a:solidFill>
                <a:latin typeface="Georgia"/>
                <a:cs typeface="Georgia"/>
              </a:rPr>
              <a:t>Estimated Bills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      Get to know about estimated bills accordingly</a:t>
            </a:r>
            <a:endParaRPr sz="3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326050" y="-393"/>
            <a:ext cx="3008418" cy="2815590"/>
            <a:chOff x="0" y="0"/>
            <a:chExt cx="3008630" cy="2815590"/>
          </a:xfrm>
        </p:grpSpPr>
        <p:sp>
          <p:nvSpPr>
            <p:cNvPr id="5" name="object 5"/>
            <p:cNvSpPr/>
            <p:nvPr/>
          </p:nvSpPr>
          <p:spPr>
            <a:xfrm>
              <a:off x="1713124" y="1519797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3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1295399"/>
                  </a:lnTo>
                  <a:close/>
                </a:path>
              </a:pathLst>
            </a:custGeom>
            <a:solidFill>
              <a:srgbClr val="B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56485" cy="2164715"/>
            </a:xfrm>
            <a:custGeom>
              <a:avLst/>
              <a:gdLst/>
              <a:ahLst/>
              <a:cxnLst/>
              <a:rect l="l" t="t" r="r" b="b"/>
              <a:pathLst>
                <a:path w="2356485" h="2164715">
                  <a:moveTo>
                    <a:pt x="2356383" y="0"/>
                  </a:moveTo>
                  <a:lnTo>
                    <a:pt x="2310612" y="0"/>
                  </a:lnTo>
                  <a:lnTo>
                    <a:pt x="2310612" y="2118842"/>
                  </a:lnTo>
                  <a:lnTo>
                    <a:pt x="0" y="2118842"/>
                  </a:lnTo>
                  <a:lnTo>
                    <a:pt x="0" y="2164562"/>
                  </a:lnTo>
                  <a:lnTo>
                    <a:pt x="2356383" y="2164562"/>
                  </a:lnTo>
                  <a:lnTo>
                    <a:pt x="2356383" y="2118842"/>
                  </a:lnTo>
                  <a:lnTo>
                    <a:pt x="2356383" y="0"/>
                  </a:lnTo>
                  <a:close/>
                </a:path>
              </a:pathLst>
            </a:custGeom>
            <a:solidFill>
              <a:srgbClr val="52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284166" y="7322236"/>
            <a:ext cx="3004185" cy="2965450"/>
            <a:chOff x="15284166" y="7322236"/>
            <a:chExt cx="3004185" cy="2965450"/>
          </a:xfrm>
        </p:grpSpPr>
        <p:sp>
          <p:nvSpPr>
            <p:cNvPr id="8" name="object 8"/>
            <p:cNvSpPr/>
            <p:nvPr/>
          </p:nvSpPr>
          <p:spPr>
            <a:xfrm>
              <a:off x="15284166" y="7322236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3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1295399"/>
                  </a:lnTo>
                  <a:close/>
                </a:path>
              </a:pathLst>
            </a:custGeom>
            <a:solidFill>
              <a:srgbClr val="B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29521" y="7967661"/>
              <a:ext cx="2359025" cy="2319655"/>
            </a:xfrm>
            <a:custGeom>
              <a:avLst/>
              <a:gdLst/>
              <a:ahLst/>
              <a:cxnLst/>
              <a:rect l="l" t="t" r="r" b="b"/>
              <a:pathLst>
                <a:path w="2359025" h="2319654">
                  <a:moveTo>
                    <a:pt x="2358466" y="0"/>
                  </a:moveTo>
                  <a:lnTo>
                    <a:pt x="0" y="0"/>
                  </a:lnTo>
                  <a:lnTo>
                    <a:pt x="0" y="44462"/>
                  </a:lnTo>
                  <a:lnTo>
                    <a:pt x="0" y="2319553"/>
                  </a:lnTo>
                  <a:lnTo>
                    <a:pt x="44818" y="2319553"/>
                  </a:lnTo>
                  <a:lnTo>
                    <a:pt x="44818" y="44462"/>
                  </a:lnTo>
                  <a:lnTo>
                    <a:pt x="2358466" y="44462"/>
                  </a:lnTo>
                  <a:lnTo>
                    <a:pt x="2358466" y="0"/>
                  </a:lnTo>
                  <a:close/>
                </a:path>
              </a:pathLst>
            </a:custGeom>
            <a:solidFill>
              <a:srgbClr val="52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63960" y="625"/>
            <a:ext cx="4024629" cy="3752215"/>
            <a:chOff x="14263960" y="625"/>
            <a:chExt cx="4024629" cy="3752215"/>
          </a:xfrm>
        </p:grpSpPr>
        <p:sp>
          <p:nvSpPr>
            <p:cNvPr id="3" name="object 3"/>
            <p:cNvSpPr/>
            <p:nvPr/>
          </p:nvSpPr>
          <p:spPr>
            <a:xfrm>
              <a:off x="14263960" y="2457384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3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1295399" y="0"/>
                  </a:lnTo>
                  <a:lnTo>
                    <a:pt x="1295399" y="1295399"/>
                  </a:lnTo>
                  <a:close/>
                </a:path>
              </a:pathLst>
            </a:custGeom>
            <a:solidFill>
              <a:srgbClr val="BF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09305" y="634"/>
              <a:ext cx="3378835" cy="3099435"/>
            </a:xfrm>
            <a:custGeom>
              <a:avLst/>
              <a:gdLst/>
              <a:ahLst/>
              <a:cxnLst/>
              <a:rect l="l" t="t" r="r" b="b"/>
              <a:pathLst>
                <a:path w="3378834" h="3099435">
                  <a:moveTo>
                    <a:pt x="3378695" y="3053689"/>
                  </a:moveTo>
                  <a:lnTo>
                    <a:pt x="44856" y="3053689"/>
                  </a:lnTo>
                  <a:lnTo>
                    <a:pt x="44856" y="0"/>
                  </a:lnTo>
                  <a:lnTo>
                    <a:pt x="0" y="0"/>
                  </a:lnTo>
                  <a:lnTo>
                    <a:pt x="0" y="3053689"/>
                  </a:lnTo>
                  <a:lnTo>
                    <a:pt x="0" y="3099397"/>
                  </a:lnTo>
                  <a:lnTo>
                    <a:pt x="3378695" y="3099397"/>
                  </a:lnTo>
                  <a:lnTo>
                    <a:pt x="3378695" y="3053689"/>
                  </a:lnTo>
                  <a:close/>
                </a:path>
              </a:pathLst>
            </a:custGeom>
            <a:solidFill>
              <a:srgbClr val="52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78816"/>
            <a:ext cx="1239520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500" dirty="0" smtClean="0">
                <a:latin typeface="Georgia"/>
                <a:cs typeface="Georgia"/>
              </a:rPr>
              <a:t>Working Schedule</a:t>
            </a:r>
            <a:endParaRPr sz="75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2214823"/>
            <a:ext cx="12395200" cy="8483733"/>
          </a:xfrm>
          <a:prstGeom prst="rect">
            <a:avLst/>
          </a:prstGeom>
        </p:spPr>
        <p:txBody>
          <a:bodyPr vert="horz" wrap="square" lIns="0" tIns="217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lang="en-US" sz="3400" i="1" spc="5" dirty="0" smtClean="0">
                <a:solidFill>
                  <a:srgbClr val="524B4B"/>
                </a:solidFill>
                <a:latin typeface="Georgia"/>
                <a:cs typeface="Georgia"/>
              </a:rPr>
              <a:t>1</a:t>
            </a:r>
            <a:r>
              <a:rPr lang="en-US" sz="3400" i="1" spc="5" baseline="30000" dirty="0" smtClean="0">
                <a:solidFill>
                  <a:srgbClr val="524B4B"/>
                </a:solidFill>
                <a:latin typeface="Georgia"/>
                <a:cs typeface="Georgia"/>
              </a:rPr>
              <a:t>st</a:t>
            </a:r>
            <a:r>
              <a:rPr lang="en-US" sz="3400" i="1" spc="5" dirty="0" smtClean="0">
                <a:solidFill>
                  <a:srgbClr val="524B4B"/>
                </a:solidFill>
                <a:latin typeface="Georgia"/>
                <a:cs typeface="Georgia"/>
              </a:rPr>
              <a:t> week: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User profile, Tourist spot, Things to do, Hotel management 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3400" i="1" spc="15" dirty="0" smtClean="0">
                <a:solidFill>
                  <a:srgbClr val="524B4B"/>
                </a:solidFill>
                <a:latin typeface="Georgia"/>
                <a:cs typeface="Georgia"/>
              </a:rPr>
              <a:t>2ns week: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Ticket booking, </a:t>
            </a:r>
            <a:r>
              <a:rPr lang="en-US" sz="3000" spc="-15" dirty="0">
                <a:solidFill>
                  <a:srgbClr val="524B4B"/>
                </a:solidFill>
                <a:latin typeface="Tahoma"/>
                <a:cs typeface="Tahoma"/>
              </a:rPr>
              <a:t>R</a:t>
            </a: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ental car, Estimated bills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3400" i="1" spc="65" dirty="0" smtClean="0">
                <a:solidFill>
                  <a:srgbClr val="524B4B"/>
                </a:solidFill>
                <a:latin typeface="Georgia"/>
                <a:cs typeface="Georgia"/>
              </a:rPr>
              <a:t>3</a:t>
            </a:r>
            <a:r>
              <a:rPr lang="en-US" sz="3400" i="1" spc="65" baseline="30000" dirty="0" smtClean="0">
                <a:solidFill>
                  <a:srgbClr val="524B4B"/>
                </a:solidFill>
                <a:latin typeface="Georgia"/>
                <a:cs typeface="Georgia"/>
              </a:rPr>
              <a:t>rd</a:t>
            </a:r>
            <a:r>
              <a:rPr lang="en-US" sz="3400" i="1" spc="65" dirty="0" smtClean="0">
                <a:solidFill>
                  <a:srgbClr val="524B4B"/>
                </a:solidFill>
                <a:latin typeface="Georgia"/>
                <a:cs typeface="Georgia"/>
              </a:rPr>
              <a:t> week: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Travel insurance, Trip designer, packing tips </a:t>
            </a: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endParaRPr lang="en-US" sz="3000" spc="-15" dirty="0">
              <a:solidFill>
                <a:srgbClr val="524B4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Frontend work: </a:t>
            </a:r>
            <a:r>
              <a:rPr lang="en-US" sz="3000" spc="-15" dirty="0" err="1" smtClean="0">
                <a:solidFill>
                  <a:srgbClr val="524B4B"/>
                </a:solidFill>
                <a:latin typeface="Tahoma"/>
                <a:cs typeface="Tahoma"/>
              </a:rPr>
              <a:t>Ayeasha</a:t>
            </a: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 </a:t>
            </a:r>
            <a:r>
              <a:rPr lang="en-US" sz="3000" spc="-15" dirty="0" err="1">
                <a:solidFill>
                  <a:srgbClr val="524B4B"/>
                </a:solidFill>
                <a:latin typeface="Tahoma"/>
                <a:cs typeface="Tahoma"/>
              </a:rPr>
              <a:t>A</a:t>
            </a:r>
            <a:r>
              <a:rPr lang="en-US" sz="3000" spc="-15" dirty="0" err="1" smtClean="0">
                <a:solidFill>
                  <a:srgbClr val="524B4B"/>
                </a:solidFill>
                <a:latin typeface="Tahoma"/>
                <a:cs typeface="Tahoma"/>
              </a:rPr>
              <a:t>kter</a:t>
            </a: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, Md. </a:t>
            </a:r>
            <a:r>
              <a:rPr lang="en-US" sz="3000" spc="-15" dirty="0" err="1" smtClean="0">
                <a:solidFill>
                  <a:srgbClr val="524B4B"/>
                </a:solidFill>
                <a:latin typeface="Tahoma"/>
                <a:cs typeface="Tahoma"/>
              </a:rPr>
              <a:t>Hedayetur</a:t>
            </a: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 </a:t>
            </a:r>
            <a:r>
              <a:rPr lang="en-US" sz="3000" spc="-15" dirty="0" err="1" smtClean="0">
                <a:solidFill>
                  <a:srgbClr val="524B4B"/>
                </a:solidFill>
                <a:latin typeface="Tahoma"/>
                <a:cs typeface="Tahoma"/>
              </a:rPr>
              <a:t>Rahman</a:t>
            </a:r>
            <a:endParaRPr lang="en-US" sz="3000" spc="-15" dirty="0" smtClean="0">
              <a:solidFill>
                <a:srgbClr val="524B4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Backend work: </a:t>
            </a:r>
            <a:r>
              <a:rPr lang="en-US" sz="3000" spc="-15" dirty="0" err="1" smtClean="0">
                <a:solidFill>
                  <a:srgbClr val="524B4B"/>
                </a:solidFill>
                <a:latin typeface="Tahoma"/>
                <a:cs typeface="Tahoma"/>
              </a:rPr>
              <a:t>Tasmin</a:t>
            </a: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 </a:t>
            </a:r>
            <a:r>
              <a:rPr lang="en-US" sz="3000" spc="-15" dirty="0" err="1" smtClean="0">
                <a:solidFill>
                  <a:srgbClr val="524B4B"/>
                </a:solidFill>
                <a:latin typeface="Tahoma"/>
                <a:cs typeface="Tahoma"/>
              </a:rPr>
              <a:t>Sanjida</a:t>
            </a:r>
            <a:r>
              <a:rPr lang="en-US" sz="3000" spc="-15" dirty="0" smtClean="0">
                <a:solidFill>
                  <a:srgbClr val="524B4B"/>
                </a:solidFill>
                <a:latin typeface="Tahoma"/>
                <a:cs typeface="Tahoma"/>
              </a:rPr>
              <a:t>, Doha khan </a:t>
            </a:r>
            <a:r>
              <a:rPr lang="en-US" sz="3000" spc="-15" dirty="0" err="1" smtClean="0">
                <a:solidFill>
                  <a:srgbClr val="524B4B"/>
                </a:solidFill>
                <a:latin typeface="Tahoma"/>
                <a:cs typeface="Tahoma"/>
              </a:rPr>
              <a:t>Mazhlish</a:t>
            </a:r>
            <a:endParaRPr lang="en-US" sz="3000" spc="-15" dirty="0" smtClean="0">
              <a:solidFill>
                <a:srgbClr val="524B4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endParaRPr lang="en-US" sz="3000" spc="-15" dirty="0" smtClean="0">
              <a:solidFill>
                <a:srgbClr val="524B4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endParaRPr lang="en-US" sz="3000" spc="-15" dirty="0">
              <a:solidFill>
                <a:srgbClr val="524B4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endParaRPr sz="3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0406" y="6743700"/>
            <a:ext cx="369332" cy="92583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2010" algn="l"/>
              </a:tabLst>
            </a:pPr>
            <a:r>
              <a:rPr lang="en-US" sz="2400" dirty="0" smtClean="0">
                <a:solidFill>
                  <a:srgbClr val="524B4B"/>
                </a:solidFill>
                <a:latin typeface="Georgia"/>
                <a:cs typeface="Georgia"/>
              </a:rPr>
              <a:t>Swift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20404" y="7669530"/>
            <a:ext cx="369332" cy="1601677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spc="285" dirty="0" smtClean="0">
                <a:solidFill>
                  <a:srgbClr val="524B4B"/>
                </a:solidFill>
                <a:latin typeface="Georgia"/>
                <a:cs typeface="Georgia"/>
              </a:rPr>
              <a:t>Travel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40054" y="1028703"/>
            <a:ext cx="1238250" cy="8229600"/>
            <a:chOff x="1240054" y="1028703"/>
            <a:chExt cx="1238250" cy="8229600"/>
          </a:xfrm>
        </p:grpSpPr>
        <p:sp>
          <p:nvSpPr>
            <p:cNvPr id="4" name="object 4"/>
            <p:cNvSpPr/>
            <p:nvPr/>
          </p:nvSpPr>
          <p:spPr>
            <a:xfrm>
              <a:off x="1240054" y="1593175"/>
              <a:ext cx="1238250" cy="1104900"/>
            </a:xfrm>
            <a:custGeom>
              <a:avLst/>
              <a:gdLst/>
              <a:ahLst/>
              <a:cxnLst/>
              <a:rect l="l" t="t" r="r" b="b"/>
              <a:pathLst>
                <a:path w="1238250" h="1104900">
                  <a:moveTo>
                    <a:pt x="123824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38249" y="0"/>
                  </a:lnTo>
                  <a:lnTo>
                    <a:pt x="1238249" y="1104899"/>
                  </a:lnTo>
                  <a:close/>
                </a:path>
              </a:pathLst>
            </a:custGeom>
            <a:solidFill>
              <a:srgbClr val="FA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3883" y="1028703"/>
              <a:ext cx="38100" cy="8229600"/>
            </a:xfrm>
            <a:custGeom>
              <a:avLst/>
              <a:gdLst/>
              <a:ahLst/>
              <a:cxnLst/>
              <a:rect l="l" t="t" r="r" b="b"/>
              <a:pathLst>
                <a:path w="38100" h="8229600">
                  <a:moveTo>
                    <a:pt x="38099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229599"/>
                  </a:lnTo>
                  <a:close/>
                </a:path>
              </a:pathLst>
            </a:custGeom>
            <a:solidFill>
              <a:srgbClr val="52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1588" y="1028703"/>
            <a:ext cx="5600699" cy="82295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83502" y="3329570"/>
            <a:ext cx="8753475" cy="2105025"/>
          </a:xfrm>
          <a:prstGeom prst="rect">
            <a:avLst/>
          </a:prstGeom>
          <a:solidFill>
            <a:srgbClr val="FAF7F7"/>
          </a:solidFill>
        </p:spPr>
        <p:txBody>
          <a:bodyPr vert="horz" wrap="square" lIns="0" tIns="448309" rIns="0" bIns="0" rtlCol="0">
            <a:spAutoFit/>
          </a:bodyPr>
          <a:lstStyle/>
          <a:p>
            <a:pPr marR="1528445" algn="ctr">
              <a:lnSpc>
                <a:spcPct val="100000"/>
              </a:lnSpc>
              <a:spcBef>
                <a:spcPts val="3529"/>
              </a:spcBef>
            </a:pPr>
            <a:r>
              <a:rPr sz="7500" i="0" spc="270" dirty="0">
                <a:latin typeface="Cambria"/>
                <a:cs typeface="Cambria"/>
              </a:rPr>
              <a:t>Thank</a:t>
            </a:r>
            <a:r>
              <a:rPr sz="7500" i="0" spc="275" dirty="0">
                <a:latin typeface="Cambria"/>
                <a:cs typeface="Cambria"/>
              </a:rPr>
              <a:t> </a:t>
            </a:r>
            <a:r>
              <a:rPr sz="7500" i="0" spc="190" dirty="0">
                <a:latin typeface="Cambria"/>
                <a:cs typeface="Cambria"/>
              </a:rPr>
              <a:t>you!</a:t>
            </a:r>
            <a:endParaRPr sz="75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2704" y="5871898"/>
            <a:ext cx="55892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i="1" spc="165" dirty="0" err="1" smtClean="0">
                <a:solidFill>
                  <a:srgbClr val="524B4B"/>
                </a:solidFill>
                <a:latin typeface="Cambria"/>
                <a:cs typeface="Cambria"/>
              </a:rPr>
              <a:t>Assalamualaikum</a:t>
            </a:r>
            <a:endParaRPr sz="3400" dirty="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45404" y="6919328"/>
            <a:ext cx="7105650" cy="38100"/>
          </a:xfrm>
          <a:custGeom>
            <a:avLst/>
            <a:gdLst/>
            <a:ahLst/>
            <a:cxnLst/>
            <a:rect l="l" t="t" r="r" b="b"/>
            <a:pathLst>
              <a:path w="7105650" h="38100">
                <a:moveTo>
                  <a:pt x="7105649" y="38099"/>
                </a:moveTo>
                <a:lnTo>
                  <a:pt x="0" y="38099"/>
                </a:lnTo>
                <a:lnTo>
                  <a:pt x="0" y="0"/>
                </a:lnTo>
                <a:lnTo>
                  <a:pt x="7105649" y="0"/>
                </a:lnTo>
                <a:lnTo>
                  <a:pt x="7105649" y="38099"/>
                </a:lnTo>
                <a:close/>
              </a:path>
            </a:pathLst>
          </a:custGeom>
          <a:solidFill>
            <a:srgbClr val="524B4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4B4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320</Words>
  <Application>Microsoft Office PowerPoint</Application>
  <PresentationFormat>Custom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Team Members</vt:lpstr>
      <vt:lpstr>PowerPoint Presentation</vt:lpstr>
      <vt:lpstr>Features of</vt:lpstr>
      <vt:lpstr>Features of</vt:lpstr>
      <vt:lpstr>Unique features of Swift Travel</vt:lpstr>
      <vt:lpstr>Working Schedule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Places to Travel Presentation</dc:title>
  <dc:creator>mohsina jameel</dc:creator>
  <cp:keywords>DAEpBhhC2LU,BAEnJYThkHA</cp:keywords>
  <cp:lastModifiedBy>USER</cp:lastModifiedBy>
  <cp:revision>20</cp:revision>
  <dcterms:created xsi:type="dcterms:W3CDTF">2021-09-04T06:34:23Z</dcterms:created>
  <dcterms:modified xsi:type="dcterms:W3CDTF">2021-09-04T14:17:28Z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2021-09-04T00:00:00Z</vt:filetime>
  </property>
  <property fmtid="{D5CDD505-2E9C-101B-9397-08002B2CF9AE}" pid="3" name="Creator">
    <vt:lpwstr>Canva</vt:lpwstr>
  </property>
  <property fmtid="{D5CDD505-2E9C-101B-9397-08002B2CF9AE}" pid="4" name="LastSaved">
    <vt:filetime>2021-09-04T00:00:00Z</vt:filetime>
  </property>
</Properties>
</file>