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57" r:id="rId2"/>
    <p:sldId id="260" r:id="rId3"/>
    <p:sldId id="259" r:id="rId4"/>
    <p:sldId id="261" r:id="rId5"/>
    <p:sldId id="263" r:id="rId6"/>
    <p:sldId id="264" r:id="rId7"/>
    <p:sldId id="262" r:id="rId8"/>
    <p:sldId id="265" r:id="rId9"/>
    <p:sldId id="267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76" r:id="rId18"/>
    <p:sldId id="274" r:id="rId19"/>
    <p:sldId id="275" r:id="rId20"/>
    <p:sldId id="268" r:id="rId21"/>
    <p:sldId id="269" r:id="rId22"/>
    <p:sldId id="270" r:id="rId23"/>
    <p:sldId id="271" r:id="rId24"/>
    <p:sldId id="272" r:id="rId25"/>
    <p:sldId id="273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036"/>
    <a:srgbClr val="0F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9" autoAdjust="0"/>
    <p:restoredTop sz="96400" autoAdjust="0"/>
  </p:normalViewPr>
  <p:slideViewPr>
    <p:cSldViewPr snapToGrid="0" snapToObjects="1">
      <p:cViewPr varScale="1">
        <p:scale>
          <a:sx n="111" d="100"/>
          <a:sy n="111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B52D-A434-4B44-BB57-D5306EFA6E66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F723B-1894-4DD9-AF26-AD1A09638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5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3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0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6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0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5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0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F723B-1894-4DD9-AF26-AD1A0963846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9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9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CD02-0926-4724-A31F-E0AE6833269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8807-A0C6-4D9F-9152-2E2C14C9E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pang.com/np/safety/complian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protein.co.kr/login.j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22467"/>
            <a:ext cx="11944350" cy="6247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25" y="66688"/>
            <a:ext cx="2143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사이트맵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495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3751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배송지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관리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</a:t>
            </a:r>
            <a:endParaRPr lang="ko-KR" altLang="en-US" sz="1500" i="1" dirty="0"/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MyPage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1200" y="147355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09850" y="1951065"/>
            <a:ext cx="4408991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김봉만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경기도 김포시 </a:t>
            </a:r>
            <a:r>
              <a:rPr lang="ko-KR" altLang="en-US" dirty="0" err="1" smtClean="0"/>
              <a:t>풍무로</a:t>
            </a:r>
            <a:endParaRPr lang="en-US" altLang="ko-KR" dirty="0" smtClean="0"/>
          </a:p>
          <a:p>
            <a:r>
              <a:rPr lang="en-US" altLang="ko-KR" dirty="0" smtClean="0"/>
              <a:t>010-1234-5678</a:t>
            </a:r>
          </a:p>
          <a:p>
            <a:r>
              <a:rPr lang="ko-KR" altLang="en-US" dirty="0" smtClean="0"/>
              <a:t>문 앞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647193" y="2311598"/>
            <a:ext cx="838957" cy="19715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기본배송지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5920" y="3378965"/>
            <a:ext cx="580262" cy="2756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09849" y="3845333"/>
            <a:ext cx="4408991" cy="4365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+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300" dirty="0" smtClean="0">
                <a:solidFill>
                  <a:schemeClr val="tx1"/>
                </a:solidFill>
              </a:rPr>
              <a:t> 추가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10397" y="17898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510397" y="337834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64247" y="37601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정보란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179510" y="890274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정보 수정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760542" y="890274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760542" y="1414960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179510" y="194592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추가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760542" y="194592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60542" y="247061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추가 입력란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0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3751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배송지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관리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배송지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수정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</a:t>
            </a:r>
            <a:endParaRPr lang="ko-KR" altLang="en-US" sz="1500" i="1" dirty="0"/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MyPage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1200" y="147355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2618409" y="3889563"/>
            <a:ext cx="4408991" cy="436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</a:rPr>
              <a:t>저장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00872" y="19041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정보 수정란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760542" y="88216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수정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179510" y="1421916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정보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저장버튼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760542" y="1421916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60542" y="1946602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배송지가 저장 및 수정된다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77700"/>
              </p:ext>
            </p:extLst>
          </p:nvPr>
        </p:nvGraphicFramePr>
        <p:xfrm>
          <a:off x="2618410" y="2096535"/>
          <a:ext cx="440899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07">
                  <a:extLst>
                    <a:ext uri="{9D8B030D-6E8A-4147-A177-3AD203B41FA5}">
                      <a16:colId xmlns:a16="http://schemas.microsoft.com/office/drawing/2014/main" val="1593933447"/>
                    </a:ext>
                  </a:extLst>
                </a:gridCol>
                <a:gridCol w="3412883">
                  <a:extLst>
                    <a:ext uri="{9D8B030D-6E8A-4147-A177-3AD203B41FA5}">
                      <a16:colId xmlns:a16="http://schemas.microsoft.com/office/drawing/2014/main" val="1129540837"/>
                    </a:ext>
                  </a:extLst>
                </a:gridCol>
              </a:tblGrid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 smtClean="0">
                          <a:solidFill>
                            <a:sysClr val="windowText" lastClr="000000"/>
                          </a:solidFill>
                        </a:rPr>
                        <a:t>김봉만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752779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경기도 김포시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276933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ysClr val="windowText" lastClr="000000"/>
                          </a:solidFill>
                        </a:rPr>
                        <a:t>상세주소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ysClr val="windowText" lastClr="000000"/>
                          </a:solidFill>
                        </a:rPr>
                        <a:t>풍무로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961987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전화번호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</a:rPr>
                        <a:t>010-1234-6489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270234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요청사항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문 앞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61577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618409" y="4393955"/>
            <a:ext cx="4408991" cy="4365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554994" y="38184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58023" y="43513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179510" y="248094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삭제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60542" y="248094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60542" y="300563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해당 배송지가 삭제된다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409" y="3591976"/>
            <a:ext cx="195997" cy="192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2970" y="35729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 배송지로 선택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4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3751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배송지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관리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배송지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추가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</a:t>
            </a:r>
            <a:endParaRPr lang="ko-KR" altLang="en-US" sz="1500" i="1" dirty="0"/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MyPage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1200" y="147355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2618409" y="3919879"/>
            <a:ext cx="4408991" cy="4365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</a:rPr>
              <a:t>등록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500872" y="19041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정보 입력란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179510" y="87391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추가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등록버튼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760542" y="87391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60542" y="139860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배송지가 추가된다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58973"/>
              </p:ext>
            </p:extLst>
          </p:nvPr>
        </p:nvGraphicFramePr>
        <p:xfrm>
          <a:off x="2618410" y="2096535"/>
          <a:ext cx="440899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07">
                  <a:extLst>
                    <a:ext uri="{9D8B030D-6E8A-4147-A177-3AD203B41FA5}">
                      <a16:colId xmlns:a16="http://schemas.microsoft.com/office/drawing/2014/main" val="1593933447"/>
                    </a:ext>
                  </a:extLst>
                </a:gridCol>
                <a:gridCol w="3412883">
                  <a:extLst>
                    <a:ext uri="{9D8B030D-6E8A-4147-A177-3AD203B41FA5}">
                      <a16:colId xmlns:a16="http://schemas.microsoft.com/office/drawing/2014/main" val="1129540837"/>
                    </a:ext>
                  </a:extLst>
                </a:gridCol>
              </a:tblGrid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ysClr val="windowText" lastClr="000000"/>
                          </a:solidFill>
                        </a:rPr>
                        <a:t>최재혁</a:t>
                      </a:r>
                      <a:endParaRPr lang="ko-KR" altLang="en-US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752779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경기도 인천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276933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>
                          <a:solidFill>
                            <a:sysClr val="windowText" lastClr="000000"/>
                          </a:solidFill>
                        </a:rPr>
                        <a:t>상세주소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인천 어딘가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961987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전화번호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ysClr val="windowText" lastClr="000000"/>
                          </a:solidFill>
                        </a:rPr>
                        <a:t>010-9874-6489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270234"/>
                  </a:ext>
                </a:extLst>
              </a:tr>
              <a:tr h="268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요청사항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ysClr val="windowText" lastClr="000000"/>
                          </a:solidFill>
                        </a:rPr>
                        <a:t>문 앞</a:t>
                      </a:r>
                      <a:endParaRPr lang="ko-KR" altLang="en-US" sz="1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615773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554994" y="384873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409" y="3591976"/>
            <a:ext cx="195997" cy="19207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82970" y="35729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 배송지로 선택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3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3751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계정탈퇴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</a:t>
            </a:r>
            <a:endParaRPr lang="ko-KR" altLang="en-US" sz="1500" i="1" dirty="0"/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MyPage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계정탈퇴</a:t>
            </a:r>
            <a:r>
              <a:rPr lang="ko-KR" altLang="en-US" sz="1050" dirty="0" smtClean="0">
                <a:solidFill>
                  <a:schemeClr val="tx1"/>
                </a:solidFill>
              </a:rPr>
              <a:t>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60542" y="88216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계정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54013" y="531171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17788" y="1890977"/>
            <a:ext cx="476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계정을 탈퇴하기 위해서는</a:t>
            </a:r>
            <a:endParaRPr lang="en-US" altLang="ko-KR" dirty="0" smtClean="0"/>
          </a:p>
          <a:p>
            <a:r>
              <a:rPr lang="ko-KR" altLang="en-US" dirty="0" smtClean="0"/>
              <a:t>이메일 인증이 필요합니다</a:t>
            </a:r>
            <a:endParaRPr lang="en-US" altLang="ko-KR" dirty="0" smtClean="0"/>
          </a:p>
          <a:p>
            <a:r>
              <a:rPr lang="ko-KR" altLang="en-US" dirty="0" smtClean="0"/>
              <a:t>아래의 버튼을 눌러 이메일 인증을 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289331" y="3054161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이메일 인증하기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2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이메일 인증을 위한 정보 입력란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2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5351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1" y="353518"/>
            <a:ext cx="2050742" cy="540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893626"/>
            <a:ext cx="8760543" cy="596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353518"/>
            <a:ext cx="2066396" cy="5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79753" y="1763328"/>
            <a:ext cx="3801035" cy="384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3653" y="1756239"/>
            <a:ext cx="2310272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err="1" smtClean="0">
                <a:solidFill>
                  <a:schemeClr val="bg2">
                    <a:lumMod val="10000"/>
                  </a:schemeClr>
                </a:solidFill>
              </a:rPr>
              <a:t>계정탈퇴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500" dirty="0" err="1" smtClean="0"/>
              <a:t>이메일인증</a:t>
            </a:r>
            <a:endParaRPr lang="ko-KR" altLang="en-US" sz="15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86636" y="2875760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24790" y="2593415"/>
            <a:ext cx="596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tx2">
                    <a:lumMod val="50000"/>
                  </a:schemeClr>
                </a:solidFill>
              </a:rPr>
              <a:t>eMail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90686" y="4784442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인증하기</a:t>
            </a:r>
            <a:endParaRPr lang="ko-KR" altLang="en-US" sz="13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8765" y="2617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96149" y="3453321"/>
            <a:ext cx="2968244" cy="3260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인증번호 요청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06040" y="3955267"/>
            <a:ext cx="2958353" cy="4129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인증번호 입력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60542" y="887768"/>
            <a:ext cx="3431457" cy="1056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이메일 입력 후 인증번호 요청 버튼을 누르면 해당 메일로 인증번호 발송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메일로 발송된 인증번호를 </a:t>
            </a:r>
            <a:r>
              <a:rPr lang="en-US" altLang="ko-KR" sz="1050" dirty="0" smtClean="0">
                <a:solidFill>
                  <a:schemeClr val="tx1"/>
                </a:solidFill>
              </a:rPr>
              <a:t>“</a:t>
            </a:r>
            <a:r>
              <a:rPr lang="ko-KR" altLang="en-US" sz="1050" dirty="0" smtClean="0">
                <a:solidFill>
                  <a:schemeClr val="tx1"/>
                </a:solidFill>
              </a:rPr>
              <a:t>인증번호 입력</a:t>
            </a:r>
            <a:r>
              <a:rPr lang="en-US" altLang="ko-KR" sz="1050" dirty="0" smtClean="0">
                <a:solidFill>
                  <a:schemeClr val="tx1"/>
                </a:solidFill>
              </a:rPr>
              <a:t>“ </a:t>
            </a:r>
            <a:r>
              <a:rPr lang="ko-KR" altLang="en-US" sz="1050" dirty="0" smtClean="0">
                <a:solidFill>
                  <a:schemeClr val="tx1"/>
                </a:solidFill>
              </a:rPr>
              <a:t>란에 입력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38329" y="464550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2" name="직사각형 41"/>
          <p:cNvSpPr/>
          <p:nvPr/>
        </p:nvSpPr>
        <p:spPr>
          <a:xfrm>
            <a:off x="9179510" y="1940025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이메일 인증하기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60542" y="1940025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60542" y="2478822"/>
            <a:ext cx="3431457" cy="543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이메일 유무를 확인하고 확인되면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계정탈퇴</a:t>
            </a:r>
            <a:r>
              <a:rPr lang="ko-KR" altLang="en-US" sz="1050" dirty="0" smtClean="0">
                <a:solidFill>
                  <a:schemeClr val="tx1"/>
                </a:solidFill>
              </a:rPr>
              <a:t> 확인 페이지로 이동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20427" y="15798"/>
            <a:ext cx="37516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계정탈퇴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이메일 인증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2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탈퇴하기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2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5351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1" y="353518"/>
            <a:ext cx="2050742" cy="540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893626"/>
            <a:ext cx="8760543" cy="596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353518"/>
            <a:ext cx="2066396" cy="5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79753" y="1763329"/>
            <a:ext cx="3801035" cy="247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3652" y="1864659"/>
            <a:ext cx="357044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 smtClean="0"/>
              <a:t>계정을 탈퇴하시면 복구하실 수 없습니다 그래도 탈퇴하시겠습니까</a:t>
            </a:r>
            <a:r>
              <a:rPr lang="en-US" altLang="ko-KR" sz="1500" dirty="0" smtClean="0"/>
              <a:t>?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2890686" y="2875309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탈퇴하기</a:t>
            </a:r>
            <a:endParaRPr lang="ko-KR" altLang="en-US" sz="1300" dirty="0"/>
          </a:p>
        </p:txBody>
      </p:sp>
      <p:sp>
        <p:nvSpPr>
          <p:cNvPr id="40" name="직사각형 39"/>
          <p:cNvSpPr/>
          <p:nvPr/>
        </p:nvSpPr>
        <p:spPr>
          <a:xfrm>
            <a:off x="8760542" y="887768"/>
            <a:ext cx="3431457" cy="541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버튼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탈퇴 처리 후 메인페이지로 이동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38329" y="27363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2" name="직사각형 41"/>
          <p:cNvSpPr/>
          <p:nvPr/>
        </p:nvSpPr>
        <p:spPr>
          <a:xfrm>
            <a:off x="9179510" y="1424988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취소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60542" y="1424988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60542" y="1963785"/>
            <a:ext cx="3431457" cy="543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버튼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마이페이지로</a:t>
            </a:r>
            <a:r>
              <a:rPr lang="ko-KR" altLang="en-US" sz="1050" dirty="0" smtClean="0">
                <a:solidFill>
                  <a:schemeClr val="tx1"/>
                </a:solidFill>
              </a:rPr>
              <a:t> 이동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20426" y="15798"/>
            <a:ext cx="6066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계정탈퇴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이메일 인증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계정탈퇴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확인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90686" y="3489834"/>
            <a:ext cx="2954303" cy="475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취소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38329" y="340387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589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2996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카테고리 별 </a:t>
            </a:r>
            <a:r>
              <a:rPr lang="ko-KR" altLang="en-US" sz="1500" i="1" smtClean="0">
                <a:solidFill>
                  <a:schemeClr val="bg1">
                    <a:lumMod val="50000"/>
                  </a:schemeClr>
                </a:solidFill>
              </a:rPr>
              <a:t>페이지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프로틴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NO.5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48602" y="397517"/>
            <a:ext cx="809624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up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67254" y="397517"/>
            <a:ext cx="809624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2" name="직사각형 71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0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31019" y="1302607"/>
            <a:ext cx="1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프로틴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31" y="1716136"/>
            <a:ext cx="995982" cy="15000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5956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웨이 </a:t>
            </a:r>
            <a:r>
              <a:rPr lang="ko-KR" altLang="en-US" sz="800" dirty="0" err="1" smtClean="0"/>
              <a:t>프로틴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5kg</a:t>
            </a:r>
          </a:p>
          <a:p>
            <a:r>
              <a:rPr lang="en-US" altLang="ko-KR" sz="700" dirty="0" smtClean="0"/>
              <a:t>75,320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80" y="1701355"/>
            <a:ext cx="1078073" cy="150073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32537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퓨어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프로틴</a:t>
            </a:r>
            <a:r>
              <a:rPr lang="en-US" altLang="ko-KR" sz="800" dirty="0" smtClean="0"/>
              <a:t>7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3</a:t>
            </a:r>
            <a:r>
              <a:rPr lang="en-US" altLang="ko-KR" sz="800" dirty="0" smtClean="0"/>
              <a:t>kg</a:t>
            </a:r>
          </a:p>
          <a:p>
            <a:r>
              <a:rPr lang="en-US" altLang="ko-KR" sz="700" dirty="0"/>
              <a:t>4</a:t>
            </a:r>
            <a:r>
              <a:rPr lang="en-US" altLang="ko-KR" sz="700" dirty="0" smtClean="0"/>
              <a:t>5,320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(191)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13985" y="3223801"/>
            <a:ext cx="120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셀렉스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프로틴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2</a:t>
            </a:r>
            <a:r>
              <a:rPr lang="en-US" altLang="ko-KR" sz="800" dirty="0" smtClean="0"/>
              <a:t>kg</a:t>
            </a:r>
          </a:p>
          <a:p>
            <a:r>
              <a:rPr lang="en-US" altLang="ko-KR" sz="700" dirty="0" smtClean="0"/>
              <a:t>35,320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>
                <a:solidFill>
                  <a:srgbClr val="FF0000"/>
                </a:solidFill>
              </a:rPr>
              <a:t>내일 도착 보장</a:t>
            </a:r>
            <a:endParaRPr lang="en-US" altLang="ko-KR" sz="700" dirty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(1513)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0566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산타 </a:t>
            </a:r>
            <a:r>
              <a:rPr lang="ko-KR" altLang="en-US" sz="800" dirty="0" err="1" smtClean="0"/>
              <a:t>식스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1.82kg</a:t>
            </a:r>
          </a:p>
          <a:p>
            <a:r>
              <a:rPr lang="en-US" altLang="ko-KR" sz="700" dirty="0" smtClean="0"/>
              <a:t>62,300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(5891)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15956" y="5392578"/>
            <a:ext cx="10209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파워쉐이크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2</a:t>
            </a:r>
            <a:r>
              <a:rPr lang="en-US" altLang="ko-KR" sz="800" dirty="0" smtClean="0"/>
              <a:t>kg</a:t>
            </a:r>
          </a:p>
          <a:p>
            <a:r>
              <a:rPr lang="en-US" altLang="ko-KR" sz="700" dirty="0" smtClean="0"/>
              <a:t>48,200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32537" y="5392578"/>
            <a:ext cx="102095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테이그핏</a:t>
            </a:r>
            <a:r>
              <a:rPr lang="ko-KR" altLang="en-US" sz="800" dirty="0" smtClean="0"/>
              <a:t> 맥스 </a:t>
            </a:r>
            <a:r>
              <a:rPr lang="ko-KR" altLang="en-US" sz="800" dirty="0" err="1" smtClean="0"/>
              <a:t>바나나맛</a:t>
            </a:r>
            <a:endParaRPr lang="en-US" altLang="ko-KR" sz="800" dirty="0" smtClean="0"/>
          </a:p>
          <a:p>
            <a:r>
              <a:rPr lang="en-US" altLang="ko-KR" sz="700" dirty="0" smtClean="0"/>
              <a:t>23,700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★★★☆☆</a:t>
            </a:r>
            <a:r>
              <a:rPr lang="en-US" altLang="ko-KR" sz="700" dirty="0" smtClean="0"/>
              <a:t>(251)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13985" y="5392578"/>
            <a:ext cx="10209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컨센트레이트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1</a:t>
            </a:r>
            <a:r>
              <a:rPr lang="en-US" altLang="ko-KR" sz="800" dirty="0" smtClean="0"/>
              <a:t>kg</a:t>
            </a:r>
          </a:p>
          <a:p>
            <a:r>
              <a:rPr lang="en-US" altLang="ko-KR" sz="700" dirty="0" smtClean="0"/>
              <a:t>12,320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★★★★☆</a:t>
            </a:r>
            <a:r>
              <a:rPr lang="en-US" altLang="ko-KR" sz="700" dirty="0" smtClean="0"/>
              <a:t>(281)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30566" y="5392578"/>
            <a:ext cx="102095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삼대오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WPC </a:t>
            </a:r>
            <a:r>
              <a:rPr lang="ko-KR" altLang="en-US" sz="800" dirty="0" err="1" smtClean="0"/>
              <a:t>프로틴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초코맛</a:t>
            </a:r>
            <a:endParaRPr lang="en-US" altLang="ko-KR" sz="800" dirty="0" smtClean="0"/>
          </a:p>
          <a:p>
            <a:r>
              <a:rPr lang="en-US" altLang="ko-KR" sz="700" dirty="0" smtClean="0"/>
              <a:t>57,400</a:t>
            </a:r>
            <a:r>
              <a:rPr lang="ko-KR" altLang="en-US" sz="700" dirty="0" smtClean="0"/>
              <a:t>원</a:t>
            </a:r>
            <a:endParaRPr lang="en-US" altLang="ko-KR" sz="700" dirty="0" smtClean="0"/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★★★★☆</a:t>
            </a:r>
            <a:r>
              <a:rPr lang="en-US" altLang="ko-KR" sz="700" dirty="0" smtClean="0"/>
              <a:t>(70)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541" y="1738492"/>
            <a:ext cx="1178422" cy="13826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016" y="1769260"/>
            <a:ext cx="1170056" cy="1407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6011" y="3832385"/>
            <a:ext cx="1076333" cy="15979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6990" y="3875357"/>
            <a:ext cx="1190006" cy="13478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3521" y="3870132"/>
            <a:ext cx="1252646" cy="14875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3678" y="3871751"/>
            <a:ext cx="1047794" cy="144731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1968893" y="16154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0" name="직사각형 59"/>
          <p:cNvSpPr/>
          <p:nvPr/>
        </p:nvSpPr>
        <p:spPr>
          <a:xfrm>
            <a:off x="8760542" y="87365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해상 상품 상세페이지로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4627" y="5353078"/>
            <a:ext cx="301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b="1" dirty="0"/>
              <a:t>임팩트 웨이 </a:t>
            </a:r>
            <a:r>
              <a:rPr lang="ko-KR" altLang="en-US" sz="1000" b="1" dirty="0" err="1"/>
              <a:t>프로틴은</a:t>
            </a:r>
            <a:r>
              <a:rPr lang="ko-KR" altLang="en-US" sz="1000" b="1" dirty="0"/>
              <a:t> 어떤 제품인가요</a:t>
            </a:r>
            <a:r>
              <a:rPr lang="en-US" altLang="ko-KR" sz="1000" b="1" dirty="0"/>
              <a:t>?</a:t>
            </a:r>
            <a:endParaRPr lang="ko-KR" altLang="en-US" sz="1000" b="1" dirty="0"/>
          </a:p>
          <a:p>
            <a:pPr fontAlgn="base"/>
            <a:r>
              <a:rPr lang="en-US" altLang="ko-KR" sz="1000" dirty="0" smtClean="0"/>
              <a:t>BPT</a:t>
            </a:r>
            <a:r>
              <a:rPr lang="ko-KR" altLang="en-US" sz="1000" dirty="0" smtClean="0"/>
              <a:t>의 </a:t>
            </a:r>
            <a:r>
              <a:rPr lang="ko-KR" altLang="en-US" sz="1000" dirty="0"/>
              <a:t>베스트 셀러인 임팩트 웨이 </a:t>
            </a:r>
            <a:r>
              <a:rPr lang="ko-KR" altLang="en-US" sz="1000" dirty="0" err="1"/>
              <a:t>프로틴은</a:t>
            </a:r>
            <a:r>
              <a:rPr lang="ko-KR" altLang="en-US" sz="1000" dirty="0"/>
              <a:t> 건강하게 기른 소의 원유를 건조</a:t>
            </a:r>
            <a:r>
              <a:rPr lang="en-US" altLang="ko-KR" sz="1000" dirty="0"/>
              <a:t>, </a:t>
            </a:r>
            <a:r>
              <a:rPr lang="ko-KR" altLang="en-US" sz="1000" dirty="0"/>
              <a:t>필터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분말화의</a:t>
            </a:r>
            <a:r>
              <a:rPr lang="ko-KR" altLang="en-US" sz="1000" dirty="0"/>
              <a:t> 세분화된 공정을 통하여 제조한 </a:t>
            </a:r>
            <a:r>
              <a:rPr lang="ko-KR" altLang="en-US" sz="1000" dirty="0" err="1"/>
              <a:t>유청</a:t>
            </a:r>
            <a:r>
              <a:rPr lang="ko-KR" altLang="en-US" sz="1000" dirty="0"/>
              <a:t> 단백질입니다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fontAlgn="base"/>
            <a:r>
              <a:rPr lang="ko-KR" altLang="en-US" sz="1000" dirty="0"/>
              <a:t>독립 리뷰 단체인 </a:t>
            </a:r>
            <a:r>
              <a:rPr lang="ko-KR" altLang="en-US" sz="1000" dirty="0" err="1"/>
              <a:t>랩도어로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부터</a:t>
            </a:r>
            <a:r>
              <a:rPr lang="ko-KR" altLang="en-US" sz="1000" dirty="0"/>
              <a:t> 품질 및 가치 부문 </a:t>
            </a:r>
            <a:r>
              <a:rPr lang="en-US" altLang="ko-KR" sz="1000" dirty="0"/>
              <a:t>A</a:t>
            </a:r>
            <a:r>
              <a:rPr lang="ko-KR" altLang="en-US" sz="1000" dirty="0"/>
              <a:t>등급을 받은 우수한 품질의 임팩트 웨이 </a:t>
            </a:r>
            <a:r>
              <a:rPr lang="ko-KR" altLang="en-US" sz="1000" dirty="0" err="1"/>
              <a:t>프로틴을</a:t>
            </a:r>
            <a:r>
              <a:rPr lang="ko-KR" altLang="en-US" sz="1000" dirty="0"/>
              <a:t> 지금 바로 경험해 보세요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구매하기버튼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5260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카테고리 별 페이지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프로틴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상페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페이지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NO.5-1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48602" y="397517"/>
            <a:ext cx="809624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up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67254" y="397517"/>
            <a:ext cx="809624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-7849" y="6083256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2" name="직사각형 71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0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97644" y="1302607"/>
            <a:ext cx="1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프로틴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00" y="1893647"/>
            <a:ext cx="1567213" cy="2360376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760542" y="141816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클릭 시 해당 상품이 장바구니에 들어감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32960" y="1991374"/>
            <a:ext cx="2376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err="1" smtClean="0"/>
              <a:t>임펙트</a:t>
            </a:r>
            <a:r>
              <a:rPr lang="ko-KR" altLang="en-US" sz="1700" b="1" dirty="0" smtClean="0"/>
              <a:t> 웨이 </a:t>
            </a:r>
            <a:r>
              <a:rPr lang="ko-KR" altLang="en-US" sz="1700" b="1" dirty="0" err="1" smtClean="0"/>
              <a:t>프로틴</a:t>
            </a:r>
            <a:endParaRPr lang="en-US" altLang="ko-KR" sz="1700" b="1" dirty="0" smtClean="0"/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BPT No.1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베스트셀러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/>
              <a:t>★★★★★</a:t>
            </a:r>
            <a:r>
              <a:rPr lang="en-US" altLang="ko-KR" sz="1200" dirty="0"/>
              <a:t>(</a:t>
            </a:r>
            <a:r>
              <a:rPr lang="en-US" altLang="ko-KR" sz="1200" dirty="0" smtClean="0"/>
              <a:t>2891)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75,320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000" dirty="0" smtClean="0"/>
              <a:t>무료배송</a:t>
            </a:r>
            <a:endParaRPr lang="en-US" altLang="ko-KR" sz="10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내일 </a:t>
            </a:r>
            <a:r>
              <a:rPr lang="ko-KR" altLang="en-US" sz="1200" dirty="0">
                <a:solidFill>
                  <a:srgbClr val="FF0000"/>
                </a:solidFill>
              </a:rPr>
              <a:t>도착 보장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300" dirty="0" smtClean="0"/>
          </a:p>
          <a:p>
            <a:r>
              <a:rPr lang="ko-KR" altLang="en-US" sz="1200" dirty="0" err="1" smtClean="0"/>
              <a:t>상품옵션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351690" y="1909901"/>
            <a:ext cx="266159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323" y="4130212"/>
            <a:ext cx="2512375" cy="36626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792" y="3702321"/>
            <a:ext cx="1790888" cy="309822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4264387" y="40694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6" name="직사각형 55"/>
          <p:cNvSpPr/>
          <p:nvPr/>
        </p:nvSpPr>
        <p:spPr>
          <a:xfrm>
            <a:off x="9179510" y="88225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60542" y="88225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987988" y="40879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331400" y="4862651"/>
            <a:ext cx="4681889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22727" y="4910726"/>
            <a:ext cx="16786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smtClean="0"/>
              <a:t>제품 </a:t>
            </a:r>
            <a:r>
              <a:rPr lang="ko-KR" altLang="en-US" sz="1300" b="1" dirty="0" err="1" smtClean="0"/>
              <a:t>오버뷰</a:t>
            </a:r>
            <a:endParaRPr lang="ko-KR" altLang="en-US" sz="1300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224558" y="474290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70" name="직사각형 69"/>
          <p:cNvSpPr/>
          <p:nvPr/>
        </p:nvSpPr>
        <p:spPr>
          <a:xfrm>
            <a:off x="9179510" y="195144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상세정보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60542" y="195144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9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3784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카테고리 별 페이지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보조식품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NO.5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48602" y="397517"/>
            <a:ext cx="809624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up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67254" y="397517"/>
            <a:ext cx="809624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2" name="직사각형 71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0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31019" y="1302607"/>
            <a:ext cx="1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보조식품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83011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968893" y="16154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0" name="직사각형 59"/>
          <p:cNvSpPr/>
          <p:nvPr/>
        </p:nvSpPr>
        <p:spPr>
          <a:xfrm>
            <a:off x="8760542" y="87365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해상 상품 상세페이지로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73624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45023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35636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7035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97648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21979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612592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83011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173624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45023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35636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07035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497648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21979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612592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0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상품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3784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카테고리 별 페이지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스포츠 용품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NO.5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48602" y="397517"/>
            <a:ext cx="809624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up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67254" y="397517"/>
            <a:ext cx="809624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72" name="직사각형 71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0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31019" y="1302607"/>
            <a:ext cx="1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스포츠 용품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83011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968893" y="16154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0" name="직사각형 59"/>
          <p:cNvSpPr/>
          <p:nvPr/>
        </p:nvSpPr>
        <p:spPr>
          <a:xfrm>
            <a:off x="8760542" y="87365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해상 상품 상세페이지로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73624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45023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35636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07035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497648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21979" y="3223801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612592" y="1831456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83011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173624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45023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35636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07035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497648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21979" y="5250532"/>
            <a:ext cx="102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상품이름</a:t>
            </a:r>
            <a:endParaRPr lang="en-US" altLang="ko-KR" sz="800" dirty="0" smtClean="0"/>
          </a:p>
          <a:p>
            <a:r>
              <a:rPr lang="ko-KR" altLang="en-US" sz="700" dirty="0" smtClean="0"/>
              <a:t>상품가격</a:t>
            </a:r>
            <a:endParaRPr lang="en-US" altLang="ko-KR" sz="700" dirty="0" smtClean="0"/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내일 도착 보장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/>
              <a:t>무료배송</a:t>
            </a:r>
            <a:endParaRPr lang="en-US" altLang="ko-KR" sz="700" dirty="0" smtClean="0"/>
          </a:p>
          <a:p>
            <a:r>
              <a:rPr lang="ko-KR" altLang="en-US" sz="700" dirty="0" smtClean="0"/>
              <a:t>★★★★★</a:t>
            </a:r>
            <a:r>
              <a:rPr lang="en-US" altLang="ko-KR" sz="700" dirty="0" smtClean="0"/>
              <a:t>(2891)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612592" y="3858187"/>
            <a:ext cx="1035572" cy="1392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6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로그인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156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Main Home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48602" y="397517"/>
            <a:ext cx="809624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up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67254" y="397517"/>
            <a:ext cx="809624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048" y="1272988"/>
            <a:ext cx="6228446" cy="17576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smtClean="0">
                <a:solidFill>
                  <a:sysClr val="windowText" lastClr="000000"/>
                </a:solidFill>
              </a:rPr>
              <a:t>이미지</a:t>
            </a:r>
            <a:endParaRPr lang="ko-KR" altLang="en-US" sz="100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266048" y="1272988"/>
            <a:ext cx="6228446" cy="175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광고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16572" y="3027131"/>
            <a:ext cx="1268830" cy="1526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060704" y="3143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829680" y="3143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54" name="직사각형 53"/>
          <p:cNvSpPr/>
          <p:nvPr/>
        </p:nvSpPr>
        <p:spPr>
          <a:xfrm>
            <a:off x="9181349" y="879142"/>
            <a:ext cx="3010650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회원가입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62380" y="879142"/>
            <a:ext cx="418713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81350" y="1409535"/>
            <a:ext cx="3010650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 목록페이지로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762381" y="1409535"/>
            <a:ext cx="418713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84809" y="31432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9" name="직사각형 58"/>
          <p:cNvSpPr/>
          <p:nvPr/>
        </p:nvSpPr>
        <p:spPr>
          <a:xfrm>
            <a:off x="9181350" y="1939928"/>
            <a:ext cx="3010650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카테고리별</a:t>
            </a:r>
            <a:r>
              <a:rPr lang="ko-KR" altLang="en-US" sz="1050" dirty="0" smtClean="0">
                <a:solidFill>
                  <a:schemeClr val="tx1"/>
                </a:solidFill>
              </a:rPr>
              <a:t> 페이지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762381" y="1939928"/>
            <a:ext cx="418713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48169" y="29582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79852" y="816332"/>
            <a:ext cx="167571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9181350" y="2470321"/>
            <a:ext cx="3010650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050" dirty="0" smtClean="0">
                <a:solidFill>
                  <a:schemeClr val="tx1"/>
                </a:solidFill>
              </a:rPr>
              <a:t> 상세페이지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62381" y="2470321"/>
            <a:ext cx="418713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-107403" y="2347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6" name="직사각형 65"/>
          <p:cNvSpPr/>
          <p:nvPr/>
        </p:nvSpPr>
        <p:spPr>
          <a:xfrm>
            <a:off x="9181350" y="2995706"/>
            <a:ext cx="3010650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브랜드 로고 누르면 메인화면으로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62381" y="2995706"/>
            <a:ext cx="418713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16572" y="4554071"/>
            <a:ext cx="1268830" cy="152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180330" y="3027131"/>
            <a:ext cx="1268830" cy="152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3180330" y="4554071"/>
            <a:ext cx="1268830" cy="1526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444088" y="3027131"/>
            <a:ext cx="1268830" cy="1526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444088" y="4554071"/>
            <a:ext cx="1268830" cy="152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5707469" y="3027131"/>
            <a:ext cx="1268830" cy="152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5713500" y="4554071"/>
            <a:ext cx="1268830" cy="1526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-1552575" y="1520623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2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2612124" y="1512030"/>
            <a:ext cx="743115" cy="292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공지사항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42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공지사항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NO.6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고객센터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651426" y="2165157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16738" y="2236620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상품의 안전에 관한 안내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68630" y="1512030"/>
            <a:ext cx="2960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공지사항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    Q&amp;A     FAQ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59593" y="2240008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2332651"/>
            <a:ext cx="238158" cy="24768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651426" y="273044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5471" y="2485670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2024.04.06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316738" y="2789905"/>
            <a:ext cx="305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개인정보 도용 피해를 예방하기 위해 비밀번호를 정기적으로 변경해주세요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659593" y="2793293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2885936"/>
            <a:ext cx="238158" cy="247685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>
            <a:off x="2651426" y="3326859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85471" y="3038955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2024.03.12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316738" y="3395867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불법 유통 의약품 소비자 주의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9593" y="3399255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3491898"/>
            <a:ext cx="238158" cy="247685"/>
          </a:xfrm>
          <a:prstGeom prst="rect">
            <a:avLst/>
          </a:prstGeom>
        </p:spPr>
      </p:pic>
      <p:cxnSp>
        <p:nvCxnSpPr>
          <p:cNvPr id="90" name="직선 연결선 89"/>
          <p:cNvCxnSpPr/>
          <p:nvPr/>
        </p:nvCxnSpPr>
        <p:spPr>
          <a:xfrm>
            <a:off x="2651426" y="3881065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85471" y="3644917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2024.03.02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316738" y="3973298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무통장 입금 </a:t>
            </a:r>
            <a:r>
              <a:rPr lang="ko-KR" altLang="en-US" sz="1000" dirty="0" err="1" smtClean="0"/>
              <a:t>계좌변경</a:t>
            </a:r>
            <a:r>
              <a:rPr lang="ko-KR" altLang="en-US" sz="1000" dirty="0" smtClean="0"/>
              <a:t> 안내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547455" y="3976686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필독공지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4069329"/>
            <a:ext cx="238158" cy="247685"/>
          </a:xfrm>
          <a:prstGeom prst="rect">
            <a:avLst/>
          </a:prstGeom>
        </p:spPr>
      </p:pic>
      <p:cxnSp>
        <p:nvCxnSpPr>
          <p:cNvPr id="95" name="직선 연결선 94"/>
          <p:cNvCxnSpPr/>
          <p:nvPr/>
        </p:nvCxnSpPr>
        <p:spPr>
          <a:xfrm>
            <a:off x="2651426" y="4475748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85471" y="4239600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2023.11.07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316738" y="4560244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결제 및 환불 현금영수증 안내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59593" y="4563632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4656275"/>
            <a:ext cx="238158" cy="247685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685471" y="4826546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2023.08.07</a:t>
            </a:r>
            <a:endParaRPr lang="ko-KR" altLang="en-US" sz="800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2651426" y="5070951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316738" y="5155447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개인통관고유부호번호</a:t>
            </a:r>
            <a:r>
              <a:rPr lang="ko-KR" altLang="en-US" sz="1000" dirty="0" smtClean="0"/>
              <a:t> 의무화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659593" y="5158835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5251478"/>
            <a:ext cx="238158" cy="24768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685471" y="5421749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2021.02.01</a:t>
            </a:r>
            <a:endParaRPr lang="ko-KR" altLang="en-US" sz="8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499638" y="142309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482393" y="142309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140184" y="142309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34" name="직사각형 133"/>
          <p:cNvSpPr/>
          <p:nvPr/>
        </p:nvSpPr>
        <p:spPr>
          <a:xfrm>
            <a:off x="8760542" y="87365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공지사항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179510" y="141236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이동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760542" y="141236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760542" y="193704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Q&amp;A</a:t>
            </a:r>
            <a:r>
              <a:rPr lang="ko-KR" altLang="en-US" sz="1050" dirty="0" smtClean="0">
                <a:solidFill>
                  <a:schemeClr val="tx1"/>
                </a:solidFill>
              </a:rPr>
              <a:t>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179510" y="2471642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FAQ</a:t>
            </a:r>
            <a:r>
              <a:rPr lang="ko-KR" altLang="en-US" sz="1050" dirty="0" smtClean="0">
                <a:solidFill>
                  <a:schemeClr val="tx1"/>
                </a:solidFill>
              </a:rPr>
              <a:t>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760542" y="2471642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760542" y="2996328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FAQ</a:t>
            </a:r>
            <a:r>
              <a:rPr lang="ko-KR" altLang="en-US" sz="1050" dirty="0" smtClean="0">
                <a:solidFill>
                  <a:schemeClr val="tx1"/>
                </a:solidFill>
              </a:rPr>
              <a:t>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299486" y="210544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142" name="직사각형 141"/>
          <p:cNvSpPr/>
          <p:nvPr/>
        </p:nvSpPr>
        <p:spPr>
          <a:xfrm>
            <a:off x="9179510" y="3533682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공지 글 목록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760542" y="3533682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8760542" y="4058368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공지 글 클릭 시 글 상세보기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1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공지사항 글 상세 정보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4254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공지사항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공지사항 글 상세 보기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NO.6-1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고객센터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635401" y="183346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0713" y="1870423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상품의 안전에 관한 안내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68630" y="1512030"/>
            <a:ext cx="2960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공지사항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    Q&amp;A     FAQ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43568" y="1847933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공지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2635401" y="2133896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35401" y="2431681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43568" y="2165232"/>
            <a:ext cx="485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|   </a:t>
            </a:r>
            <a:r>
              <a:rPr lang="ko-KR" altLang="en-US" sz="1000" dirty="0" smtClean="0"/>
              <a:t>관리자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등록일    </a:t>
            </a:r>
            <a:r>
              <a:rPr lang="en-US" altLang="ko-KR" sz="1000" dirty="0" smtClean="0"/>
              <a:t>|    2024.04.06     </a:t>
            </a:r>
            <a:r>
              <a:rPr lang="ko-KR" altLang="en-US" sz="1000" dirty="0" smtClean="0"/>
              <a:t>조회수    </a:t>
            </a:r>
            <a:r>
              <a:rPr lang="en-US" altLang="ko-KR" sz="1000" dirty="0" smtClean="0"/>
              <a:t>|   402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568630" y="2581276"/>
            <a:ext cx="456197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안녕하세요</a:t>
            </a:r>
            <a:r>
              <a:rPr lang="en-US" altLang="ko-KR" sz="900" dirty="0"/>
              <a:t>. </a:t>
            </a:r>
            <a:r>
              <a:rPr lang="en-US" altLang="ko-KR" sz="900" dirty="0" smtClean="0"/>
              <a:t>BPT</a:t>
            </a:r>
            <a:r>
              <a:rPr lang="ko-KR" altLang="en-US" sz="900" dirty="0" smtClean="0"/>
              <a:t>입니다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BPT</a:t>
            </a:r>
            <a:r>
              <a:rPr lang="ko-KR" altLang="en-US" sz="900" dirty="0"/>
              <a:t>는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언제나 고객님의 안전을 위하여 최선의 노력을 다하고 있습니다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혹시라도</a:t>
            </a:r>
            <a:r>
              <a:rPr lang="en-US" altLang="ko-KR" sz="900" dirty="0" smtClean="0"/>
              <a:t>, BPT</a:t>
            </a:r>
            <a:r>
              <a:rPr lang="ko-KR" altLang="en-US" sz="900" dirty="0" smtClean="0"/>
              <a:t>에서 </a:t>
            </a:r>
            <a:r>
              <a:rPr lang="ko-KR" altLang="en-US" sz="900" dirty="0"/>
              <a:t>구매한 상품을 사용하는 과정에서 아래와 같은 상황이 발생한다면 언제든지 </a:t>
            </a:r>
            <a:r>
              <a:rPr lang="en-US" altLang="ko-KR" sz="900" dirty="0" smtClean="0"/>
              <a:t>BPT</a:t>
            </a:r>
            <a:r>
              <a:rPr lang="ko-KR" altLang="en-US" sz="900" dirty="0" smtClean="0"/>
              <a:t>의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(1577-7011)</a:t>
            </a:r>
            <a:r>
              <a:rPr lang="ko-KR" altLang="en-US" sz="900" dirty="0"/>
              <a:t>로 연락 주시기 바랍니다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1. </a:t>
            </a:r>
            <a:r>
              <a:rPr lang="ko-KR" altLang="en-US" sz="900" dirty="0"/>
              <a:t>설명서 등에 기재된 사용방법에 따라 사용하였으나 상품의 품질에 이상이 있는 경우 </a:t>
            </a:r>
            <a:br>
              <a:rPr lang="ko-KR" altLang="en-US" sz="900" dirty="0"/>
            </a:br>
            <a:r>
              <a:rPr lang="en-US" altLang="ko-KR" sz="900" dirty="0"/>
              <a:t>2. </a:t>
            </a:r>
            <a:r>
              <a:rPr lang="ko-KR" altLang="en-US" sz="900" dirty="0"/>
              <a:t>설명서 등에 기재된 사용방법에 따라 사용하였음에도 불구하고 상품으로 인한 손해</a:t>
            </a:r>
            <a:r>
              <a:rPr lang="en-US" altLang="ko-KR" sz="900" dirty="0"/>
              <a:t>(</a:t>
            </a:r>
            <a:r>
              <a:rPr lang="ko-KR" altLang="en-US" sz="900" dirty="0"/>
              <a:t>신체 상해 포함</a:t>
            </a:r>
            <a:r>
              <a:rPr lang="en-US" altLang="ko-KR" sz="900" dirty="0"/>
              <a:t>)</a:t>
            </a:r>
            <a:r>
              <a:rPr lang="ko-KR" altLang="en-US" sz="900" dirty="0"/>
              <a:t>를 입은 경우</a:t>
            </a:r>
            <a:br>
              <a:rPr lang="ko-KR" altLang="en-US" sz="900" dirty="0"/>
            </a:br>
            <a:r>
              <a:rPr lang="en-US" altLang="ko-KR" sz="900" dirty="0"/>
              <a:t>3. </a:t>
            </a:r>
            <a:r>
              <a:rPr lang="ko-KR" altLang="en-US" sz="900" dirty="0"/>
              <a:t>상품의 외형이 상품의 설명 내용과 다른 경우</a:t>
            </a:r>
            <a:br>
              <a:rPr lang="ko-KR" altLang="en-US" sz="900" dirty="0"/>
            </a:br>
            <a:r>
              <a:rPr lang="en-US" altLang="ko-KR" sz="900" dirty="0"/>
              <a:t>4. </a:t>
            </a:r>
            <a:r>
              <a:rPr lang="ko-KR" altLang="en-US" sz="900" dirty="0"/>
              <a:t>상품의 불법성 또는 제</a:t>
            </a:r>
            <a:r>
              <a:rPr lang="en-US" altLang="ko-KR" sz="900" dirty="0"/>
              <a:t>3</a:t>
            </a:r>
            <a:r>
              <a:rPr lang="ko-KR" altLang="en-US" sz="900" dirty="0"/>
              <a:t>자의 권리 침해가 의심되는 경우 </a:t>
            </a:r>
            <a:r>
              <a:rPr lang="en-US" altLang="ko-KR" sz="900" dirty="0" smtClean="0"/>
              <a:t>(BPT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신뢰관리센터 내 </a:t>
            </a:r>
            <a:r>
              <a:rPr lang="ko-KR" altLang="en-US" sz="900" dirty="0">
                <a:hlinkClick r:id="rId4"/>
              </a:rPr>
              <a:t>침해 신고센터</a:t>
            </a:r>
            <a:r>
              <a:rPr lang="ko-KR" altLang="en-US" sz="900" dirty="0"/>
              <a:t>로도 신고 가능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>5. </a:t>
            </a:r>
            <a:r>
              <a:rPr lang="ko-KR" altLang="en-US" sz="900" dirty="0"/>
              <a:t>기타 위에 준하는 사유가 있는 경우</a:t>
            </a:r>
          </a:p>
          <a:p>
            <a:r>
              <a:rPr lang="en-US" altLang="ko-KR" sz="900" dirty="0" smtClean="0"/>
              <a:t>BPT</a:t>
            </a:r>
            <a:r>
              <a:rPr lang="ko-KR" altLang="en-US" sz="900" dirty="0"/>
              <a:t>는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고객과 판매자 모두가 신뢰할 수 있는 환경을 구축하려 노력하고 있습니다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 smtClean="0"/>
              <a:t>BPT</a:t>
            </a:r>
            <a:r>
              <a:rPr lang="ko-KR" altLang="en-US" sz="900" dirty="0"/>
              <a:t>는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고객님의 안전에 위협을 가하는 상품은 판매 중단하며</a:t>
            </a:r>
            <a:r>
              <a:rPr lang="en-US" altLang="ko-KR" sz="900" dirty="0"/>
              <a:t>, </a:t>
            </a:r>
            <a:r>
              <a:rPr lang="ko-KR" altLang="en-US" sz="900" dirty="0"/>
              <a:t>이를 판매한 </a:t>
            </a:r>
            <a:r>
              <a:rPr lang="ko-KR" altLang="en-US" sz="900" dirty="0" err="1"/>
              <a:t>협력사</a:t>
            </a:r>
            <a:r>
              <a:rPr lang="ko-KR" altLang="en-US" sz="900" dirty="0"/>
              <a:t> 또는 </a:t>
            </a:r>
            <a:r>
              <a:rPr lang="ko-KR" altLang="en-US" sz="900" dirty="0" err="1"/>
              <a:t>판매자에게</a:t>
            </a:r>
            <a:r>
              <a:rPr lang="ko-KR" altLang="en-US" sz="900" dirty="0"/>
              <a:t> 강력한 법적인 조치 등 신속하고 단호하게 대응하고 있습니다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en-US" sz="900" dirty="0"/>
              <a:t>앞으로도 </a:t>
            </a:r>
            <a:r>
              <a:rPr lang="en-US" altLang="ko-KR" sz="900" dirty="0" smtClean="0"/>
              <a:t>BPT</a:t>
            </a:r>
            <a:r>
              <a:rPr lang="ko-KR" altLang="en-US" sz="900" dirty="0" smtClean="0"/>
              <a:t>는 </a:t>
            </a:r>
            <a:r>
              <a:rPr lang="ko-KR" altLang="en-US" sz="900" dirty="0"/>
              <a:t>고객님이 겪으신 불편을 항상 경청하고</a:t>
            </a:r>
            <a:r>
              <a:rPr lang="en-US" altLang="ko-KR" sz="900" dirty="0"/>
              <a:t>, </a:t>
            </a:r>
            <a:r>
              <a:rPr lang="ko-KR" altLang="en-US" sz="900" dirty="0"/>
              <a:t>안전한 쇼핑환경을 구축할 수 있는 방안을 끊임없이 고민하고 확대할 것입니다</a:t>
            </a:r>
            <a:r>
              <a:rPr lang="en-US" altLang="ko-KR" sz="900" dirty="0"/>
              <a:t>.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760542" y="873656"/>
            <a:ext cx="3431457" cy="1055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해당 공지사항의 글을 상세하게 볼 수 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작성자와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등록일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조회수를 볼 수 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12124" y="1512030"/>
            <a:ext cx="743115" cy="292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글 목록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42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Q&amp;A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NO.7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고객센터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651426" y="2165157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16738" y="2236620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배송 언제 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68630" y="1512030"/>
            <a:ext cx="2960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공지사항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    Q&amp;A     FAQ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59593" y="2240008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[Q&amp;A]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2332651"/>
            <a:ext cx="238158" cy="24768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651426" y="273044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5471" y="2485670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2024.04.08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316738" y="2789905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유통기한은 언제까지 인가요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659593" y="2793293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[Q&amp;A]</a:t>
            </a:r>
            <a:endParaRPr lang="ko-KR" altLang="en-US" sz="12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2885936"/>
            <a:ext cx="238158" cy="247685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>
            <a:off x="2651426" y="3326859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85471" y="3038955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2024.03.28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316738" y="3395867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기타문의</a:t>
            </a:r>
            <a:r>
              <a:rPr lang="en-US" altLang="ko-KR" sz="1000" dirty="0" smtClean="0">
                <a:solidFill>
                  <a:srgbClr val="FF0000"/>
                </a:solidFill>
              </a:rPr>
              <a:t>[1]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59593" y="3399255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[Q&amp;A]</a:t>
            </a:r>
            <a:endParaRPr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3491898"/>
            <a:ext cx="238158" cy="247685"/>
          </a:xfrm>
          <a:prstGeom prst="rect">
            <a:avLst/>
          </a:prstGeom>
        </p:spPr>
      </p:pic>
      <p:cxnSp>
        <p:nvCxnSpPr>
          <p:cNvPr id="90" name="직선 연결선 89"/>
          <p:cNvCxnSpPr/>
          <p:nvPr/>
        </p:nvCxnSpPr>
        <p:spPr>
          <a:xfrm>
            <a:off x="2651426" y="3881065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85471" y="3644917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2024.03.02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316738" y="3973298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환급 요청 계좌번호</a:t>
            </a:r>
            <a:r>
              <a:rPr lang="en-US" altLang="ko-KR" sz="1000" dirty="0" smtClean="0">
                <a:solidFill>
                  <a:srgbClr val="FF0000"/>
                </a:solidFill>
              </a:rPr>
              <a:t>[1]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4069329"/>
            <a:ext cx="238158" cy="247685"/>
          </a:xfrm>
          <a:prstGeom prst="rect">
            <a:avLst/>
          </a:prstGeom>
        </p:spPr>
      </p:pic>
      <p:cxnSp>
        <p:nvCxnSpPr>
          <p:cNvPr id="95" name="직선 연결선 94"/>
          <p:cNvCxnSpPr/>
          <p:nvPr/>
        </p:nvCxnSpPr>
        <p:spPr>
          <a:xfrm>
            <a:off x="2651426" y="4475748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85471" y="4239600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2023.11.01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316738" y="4560244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배송 문의</a:t>
            </a:r>
            <a:r>
              <a:rPr lang="en-US" altLang="ko-KR" sz="1000" dirty="0" smtClean="0">
                <a:solidFill>
                  <a:srgbClr val="FF0000"/>
                </a:solidFill>
              </a:rPr>
              <a:t>[1]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59593" y="4563632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[Q&amp;A]</a:t>
            </a:r>
            <a:endParaRPr lang="ko-KR" altLang="en-US" sz="1200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4656275"/>
            <a:ext cx="238158" cy="247685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685471" y="4826546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2023.08.17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>
          <a:xfrm>
            <a:off x="8760542" y="87365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상세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179510" y="141236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해당 글의 댓글 표시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760542" y="141236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760542" y="193704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해당 글의 댓글의 개수를 표시한다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9593" y="3978090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[Q&amp;A]</a:t>
            </a:r>
            <a:endParaRPr lang="ko-KR" altLang="en-US" sz="12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67890" y="326314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598500" y="20630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3440799" y="1512030"/>
            <a:ext cx="743115" cy="292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1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Q&amp;A</a:t>
            </a:r>
            <a:r>
              <a:rPr lang="ko-KR" altLang="en-US" sz="1050" dirty="0" smtClean="0">
                <a:solidFill>
                  <a:schemeClr val="tx1"/>
                </a:solidFill>
              </a:rPr>
              <a:t> 글 상세 정보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4254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Q&amp;A&gt; Q&amp;A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글 상세 보기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NO.7-1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고객센터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635401" y="183346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0713" y="1870423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배송 문의</a:t>
            </a:r>
            <a:r>
              <a:rPr lang="en-US" altLang="ko-KR" sz="1000" dirty="0" smtClean="0">
                <a:solidFill>
                  <a:srgbClr val="C00000"/>
                </a:solidFill>
              </a:rPr>
              <a:t>[1]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68630" y="1512030"/>
            <a:ext cx="2960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공지사항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    Q&amp;A     FAQ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43568" y="1847933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[Q&amp;A]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2635401" y="2133896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35401" y="2431681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43568" y="2165232"/>
            <a:ext cx="485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|   </a:t>
            </a:r>
            <a:r>
              <a:rPr lang="ko-KR" altLang="en-US" sz="1000" dirty="0" err="1" smtClean="0"/>
              <a:t>김봉만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등록일    </a:t>
            </a:r>
            <a:r>
              <a:rPr lang="en-US" altLang="ko-KR" sz="1000" dirty="0" smtClean="0"/>
              <a:t>|    2024.04.06     </a:t>
            </a:r>
            <a:r>
              <a:rPr lang="ko-KR" altLang="en-US" sz="1000" dirty="0" smtClean="0"/>
              <a:t>조회수    </a:t>
            </a:r>
            <a:r>
              <a:rPr lang="en-US" altLang="ko-KR" sz="1000" dirty="0" smtClean="0"/>
              <a:t>|   4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620882" y="2581276"/>
            <a:ext cx="456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주문번호</a:t>
            </a:r>
            <a:r>
              <a:rPr lang="en-US" altLang="ko-KR" sz="1000" dirty="0"/>
              <a:t>- 20240320-918607 </a:t>
            </a:r>
            <a:r>
              <a:rPr lang="ko-KR" altLang="en-US" sz="1000" dirty="0"/>
              <a:t>하영철</a:t>
            </a:r>
            <a:br>
              <a:rPr lang="ko-KR" altLang="en-US" sz="1000" dirty="0"/>
            </a:br>
            <a:r>
              <a:rPr lang="en-US" altLang="ko-KR" sz="1000" dirty="0"/>
              <a:t>3</a:t>
            </a:r>
            <a:r>
              <a:rPr lang="ko-KR" altLang="en-US" sz="1000" dirty="0"/>
              <a:t>월</a:t>
            </a:r>
            <a:r>
              <a:rPr lang="en-US" altLang="ko-KR" sz="1000" dirty="0"/>
              <a:t>20</a:t>
            </a:r>
            <a:r>
              <a:rPr lang="ko-KR" altLang="en-US" sz="1000" dirty="0"/>
              <a:t>일 </a:t>
            </a:r>
            <a:r>
              <a:rPr lang="en-US" altLang="ko-KR" sz="1000" dirty="0"/>
              <a:t>86,000</a:t>
            </a:r>
            <a:r>
              <a:rPr lang="ko-KR" altLang="en-US" sz="1000" dirty="0" err="1"/>
              <a:t>원입금했는데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 err="1"/>
              <a:t>결제가되지않아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배송대기중이라는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문자가왔습니다</a:t>
            </a:r>
            <a:r>
              <a:rPr lang="en-US" altLang="ko-KR" sz="1000" dirty="0"/>
              <a:t>.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확인후 </a:t>
            </a:r>
            <a:r>
              <a:rPr lang="ko-KR" altLang="en-US" sz="1000" dirty="0" err="1"/>
              <a:t>답변부탁합니다</a:t>
            </a:r>
            <a:r>
              <a:rPr lang="en-US" altLang="ko-KR" sz="1000" dirty="0"/>
              <a:t>.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760542" y="873656"/>
            <a:ext cx="3431457" cy="1055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해당 </a:t>
            </a:r>
            <a:r>
              <a:rPr lang="en-US" altLang="ko-KR" sz="1050" dirty="0" smtClean="0">
                <a:solidFill>
                  <a:schemeClr val="tx1"/>
                </a:solidFill>
              </a:rPr>
              <a:t>Q&amp;A</a:t>
            </a:r>
            <a:r>
              <a:rPr lang="ko-KR" altLang="en-US" sz="1050" dirty="0" smtClean="0">
                <a:solidFill>
                  <a:schemeClr val="tx1"/>
                </a:solidFill>
              </a:rPr>
              <a:t>의 글을 상세하게 볼 수 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해당 </a:t>
            </a:r>
            <a:r>
              <a:rPr lang="en-US" altLang="ko-KR" sz="1050" dirty="0" smtClean="0">
                <a:solidFill>
                  <a:schemeClr val="tx1"/>
                </a:solidFill>
              </a:rPr>
              <a:t>Q&amp;A</a:t>
            </a:r>
            <a:r>
              <a:rPr lang="ko-KR" altLang="en-US" sz="1050" dirty="0" smtClean="0">
                <a:solidFill>
                  <a:schemeClr val="tx1"/>
                </a:solidFill>
              </a:rPr>
              <a:t>의 글에 관리자가 등록한 댓글을 보여준다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635401" y="343366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516814" y="3433665"/>
            <a:ext cx="3597767" cy="881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 BPT</a:t>
            </a:r>
            <a:r>
              <a:rPr lang="ko-KR" altLang="en-US" sz="10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이전에 주문이 취소가 안돼서 메시지가 전송 된 것 같습니다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정상 취소 처리 해드렸습니다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620883" y="3433665"/>
            <a:ext cx="895932" cy="881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BPT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49301" y="330940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7" name="직사각형 46"/>
          <p:cNvSpPr/>
          <p:nvPr/>
        </p:nvSpPr>
        <p:spPr>
          <a:xfrm>
            <a:off x="3440799" y="1512030"/>
            <a:ext cx="743115" cy="292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78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FAQ </a:t>
            </a:r>
            <a:r>
              <a:rPr lang="ko-KR" altLang="en-US" sz="1050" dirty="0" smtClean="0">
                <a:solidFill>
                  <a:schemeClr val="tx1"/>
                </a:solidFill>
              </a:rPr>
              <a:t>글 목록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42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FAQ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NO.8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고객센터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651426" y="2165157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16738" y="2236620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교환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반품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상품을 교환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반품하고 싶어요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68630" y="1512030"/>
            <a:ext cx="2960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공지사항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    Q&amp;A     FAQ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59593" y="2240008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FAQ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2332651"/>
            <a:ext cx="238158" cy="24768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651426" y="273044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5471" y="2485670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2024.04.08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316738" y="2789905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배송일정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주문한상품은 언제 배송되나요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659593" y="2793293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FAQ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2885936"/>
            <a:ext cx="238158" cy="247685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>
            <a:off x="2651426" y="3326859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85471" y="3038955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2024.03.20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316738" y="3395867"/>
            <a:ext cx="305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본인인증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본인확인을 하는데 인증번호가 오지않습니다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59593" y="3399255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FAQ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3491898"/>
            <a:ext cx="238158" cy="247685"/>
          </a:xfrm>
          <a:prstGeom prst="rect">
            <a:avLst/>
          </a:prstGeom>
        </p:spPr>
      </p:pic>
      <p:cxnSp>
        <p:nvCxnSpPr>
          <p:cNvPr id="90" name="직선 연결선 89"/>
          <p:cNvCxnSpPr/>
          <p:nvPr/>
        </p:nvCxnSpPr>
        <p:spPr>
          <a:xfrm>
            <a:off x="2651426" y="3881065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85471" y="3644917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2024.02.01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316738" y="3973298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회원탈퇴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회원 탈퇴는 어떻게 하나요</a:t>
            </a:r>
            <a:r>
              <a:rPr lang="en-US" altLang="ko-KR" sz="1000" dirty="0" smtClean="0"/>
              <a:t>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4069329"/>
            <a:ext cx="238158" cy="247685"/>
          </a:xfrm>
          <a:prstGeom prst="rect">
            <a:avLst/>
          </a:prstGeom>
        </p:spPr>
      </p:pic>
      <p:cxnSp>
        <p:nvCxnSpPr>
          <p:cNvPr id="95" name="직선 연결선 94"/>
          <p:cNvCxnSpPr/>
          <p:nvPr/>
        </p:nvCxnSpPr>
        <p:spPr>
          <a:xfrm>
            <a:off x="2651426" y="4475748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85471" y="4239600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2023.11.01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316738" y="4560244"/>
            <a:ext cx="30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계정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비밀번호가 생각나지 않아요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59593" y="4563632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FAQ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39" y="4656275"/>
            <a:ext cx="238158" cy="247685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685471" y="4826546"/>
            <a:ext cx="1292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2022.04.27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>
          <a:xfrm>
            <a:off x="8760542" y="87365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FAQ </a:t>
            </a:r>
            <a:r>
              <a:rPr lang="ko-KR" altLang="en-US" sz="1050" dirty="0" smtClean="0">
                <a:solidFill>
                  <a:schemeClr val="tx1"/>
                </a:solidFill>
              </a:rPr>
              <a:t>상세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9593" y="3978090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en-US" altLang="ko-KR" sz="1200" dirty="0"/>
              <a:t>FAQ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598500" y="20630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" name="직사각형 3"/>
          <p:cNvSpPr/>
          <p:nvPr/>
        </p:nvSpPr>
        <p:spPr>
          <a:xfrm>
            <a:off x="4059079" y="1512030"/>
            <a:ext cx="743115" cy="292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56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FAQ</a:t>
            </a:r>
            <a:r>
              <a:rPr lang="ko-KR" altLang="en-US" sz="1050" dirty="0" smtClean="0">
                <a:solidFill>
                  <a:schemeClr val="tx1"/>
                </a:solidFill>
              </a:rPr>
              <a:t> 글 상세 정보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4254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500" i="1" dirty="0">
                <a:solidFill>
                  <a:schemeClr val="bg1">
                    <a:lumMod val="50000"/>
                  </a:schemeClr>
                </a:solidFill>
              </a:rPr>
              <a:t>FAQ &gt; FAQ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글 상세 보기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NO.8-1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고객센터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635401" y="1833464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68630" y="1512030"/>
            <a:ext cx="29603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공지사항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    Q&amp;A     FAQ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43568" y="1847933"/>
            <a:ext cx="85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[FAQ]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8" name="직선 연결선 77"/>
          <p:cNvCxnSpPr/>
          <p:nvPr/>
        </p:nvCxnSpPr>
        <p:spPr>
          <a:xfrm>
            <a:off x="2635401" y="2133896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35401" y="2431681"/>
            <a:ext cx="44791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43568" y="2165232"/>
            <a:ext cx="4850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|   </a:t>
            </a:r>
            <a:r>
              <a:rPr lang="ko-KR" altLang="en-US" sz="1000" dirty="0" smtClean="0"/>
              <a:t>관리자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등록일    </a:t>
            </a:r>
            <a:r>
              <a:rPr lang="en-US" altLang="ko-KR" sz="1000" dirty="0" smtClean="0"/>
              <a:t>|    2024.04.08     </a:t>
            </a:r>
            <a:r>
              <a:rPr lang="ko-KR" altLang="en-US" sz="1000" dirty="0" smtClean="0"/>
              <a:t>조회수    </a:t>
            </a:r>
            <a:r>
              <a:rPr lang="en-US" altLang="ko-KR" sz="1000" dirty="0" smtClean="0"/>
              <a:t>|   4851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620882" y="2581276"/>
            <a:ext cx="456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걱정하지 마세요</a:t>
            </a:r>
            <a:r>
              <a:rPr lang="en-US" altLang="ko-KR" sz="1000" dirty="0"/>
              <a:t>. </a:t>
            </a:r>
            <a:r>
              <a:rPr lang="ko-KR" altLang="en-US" sz="1000" u="sng" dirty="0">
                <a:hlinkClick r:id="rId4"/>
              </a:rPr>
              <a:t>로그인</a:t>
            </a:r>
            <a:r>
              <a:rPr lang="ko-KR" altLang="en-US" sz="1000" dirty="0"/>
              <a:t> 페이지에서 ‘패스워드를 </a:t>
            </a:r>
            <a:r>
              <a:rPr lang="ko-KR" altLang="en-US" sz="1000" dirty="0" err="1"/>
              <a:t>잊어버리셨나요</a:t>
            </a:r>
            <a:r>
              <a:rPr lang="en-US" altLang="ko-KR" sz="1000" dirty="0"/>
              <a:t>?’ </a:t>
            </a:r>
            <a:r>
              <a:rPr lang="ko-KR" altLang="en-US" sz="1000" dirty="0"/>
              <a:t>버튼을 클릭하시면 빠르고 간편하게 새로운 비밀번호를 설정하실 수 있습니다</a:t>
            </a:r>
            <a:r>
              <a:rPr lang="en-US" altLang="ko-KR" sz="1000" dirty="0"/>
              <a:t>. 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760542" y="873656"/>
            <a:ext cx="3431457" cy="10556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해당 </a:t>
            </a:r>
            <a:r>
              <a:rPr lang="en-US" altLang="ko-KR" sz="1050" dirty="0" smtClean="0">
                <a:solidFill>
                  <a:schemeClr val="tx1"/>
                </a:solidFill>
              </a:rPr>
              <a:t>FAQ</a:t>
            </a:r>
            <a:r>
              <a:rPr lang="ko-KR" altLang="en-US" sz="1050" dirty="0" smtClean="0">
                <a:solidFill>
                  <a:schemeClr val="tx1"/>
                </a:solidFill>
              </a:rPr>
              <a:t>의 글을 상세하게 볼 수 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해당 링크를 클릭하여 로그인 페이지로 이동한다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59079" y="1512030"/>
            <a:ext cx="743115" cy="2923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56713" y="1871093"/>
            <a:ext cx="2220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계정</a:t>
            </a:r>
            <a:r>
              <a:rPr lang="en-US" altLang="ko-KR" sz="1000" dirty="0"/>
              <a:t>] </a:t>
            </a:r>
            <a:r>
              <a:rPr lang="ko-KR" altLang="en-US" sz="1000" dirty="0"/>
              <a:t>비밀번호가 생각나지 않아요</a:t>
            </a:r>
            <a:r>
              <a:rPr lang="en-US" altLang="ko-KR" sz="1000" dirty="0"/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68065" y="24555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2" name="직사각형 41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페이지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42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커뮤니티 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NO.9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8334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87570" y="1898447"/>
            <a:ext cx="473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운동 끝내고 </a:t>
            </a:r>
            <a:r>
              <a:rPr lang="ko-KR" altLang="en-US" sz="1000" dirty="0" err="1" smtClean="0"/>
              <a:t>몇시간동안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심박수가</a:t>
            </a:r>
            <a:r>
              <a:rPr lang="ko-KR" altLang="en-US" sz="1000" dirty="0" smtClean="0"/>
              <a:t> 올라있는데 저만 그런가요</a:t>
            </a:r>
            <a:r>
              <a:rPr lang="en-US" altLang="ko-KR" sz="1000" dirty="0" smtClean="0"/>
              <a:t>??</a:t>
            </a:r>
            <a:r>
              <a:rPr lang="en-US" altLang="ko-KR" sz="1000" dirty="0" smtClean="0">
                <a:solidFill>
                  <a:srgbClr val="FF0000"/>
                </a:solidFill>
              </a:rPr>
              <a:t>[2]</a:t>
            </a:r>
            <a:endParaRPr lang="ko-KR" altLang="en-US" sz="10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338865" y="1801076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4668" y="1918780"/>
            <a:ext cx="834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2024.04.08</a:t>
            </a:r>
            <a:endParaRPr lang="ko-KR" altLang="en-US" sz="800" dirty="0"/>
          </a:p>
        </p:txBody>
      </p:sp>
      <p:sp>
        <p:nvSpPr>
          <p:cNvPr id="135" name="직사각형 134"/>
          <p:cNvSpPr/>
          <p:nvPr/>
        </p:nvSpPr>
        <p:spPr>
          <a:xfrm>
            <a:off x="9179510" y="88767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글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760542" y="88767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760542" y="141236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제목</a:t>
            </a:r>
            <a:r>
              <a:rPr lang="en-US" altLang="ko-KR" sz="1050" dirty="0" smtClean="0">
                <a:solidFill>
                  <a:schemeClr val="tx1"/>
                </a:solidFill>
              </a:rPr>
              <a:t>, </a:t>
            </a:r>
            <a:r>
              <a:rPr lang="ko-KR" altLang="en-US" sz="1050" dirty="0" smtClean="0">
                <a:solidFill>
                  <a:schemeClr val="tx1"/>
                </a:solidFill>
              </a:rPr>
              <a:t>내용으로 글을 찾을 수 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4693" y="1909254"/>
            <a:ext cx="449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581214" y="1918780"/>
            <a:ext cx="59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apple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387570" y="2320003"/>
            <a:ext cx="473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운동 후 식단 질문</a:t>
            </a:r>
            <a:r>
              <a:rPr lang="en-US" altLang="ko-KR" sz="1000" dirty="0" smtClean="0">
                <a:solidFill>
                  <a:srgbClr val="FF0000"/>
                </a:solidFill>
              </a:rPr>
              <a:t>[23]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1338865" y="2222632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54668" y="2340336"/>
            <a:ext cx="834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2024.04.07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74693" y="2330810"/>
            <a:ext cx="449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189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81214" y="2340336"/>
            <a:ext cx="59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banana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387570" y="2777388"/>
            <a:ext cx="473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어꺠에서</a:t>
            </a:r>
            <a:r>
              <a:rPr lang="ko-KR" altLang="en-US" sz="1000" dirty="0" smtClean="0"/>
              <a:t> 소리가 나요</a:t>
            </a:r>
            <a:r>
              <a:rPr lang="en-US" altLang="ko-KR" sz="1000" dirty="0" smtClean="0">
                <a:solidFill>
                  <a:srgbClr val="FF0000"/>
                </a:solidFill>
              </a:rPr>
              <a:t>[1]</a:t>
            </a:r>
            <a:endParaRPr lang="ko-KR" altLang="en-US" sz="1000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1338865" y="2680017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4668" y="2797721"/>
            <a:ext cx="834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2024.03.18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974693" y="2788195"/>
            <a:ext cx="449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81214" y="2797721"/>
            <a:ext cx="59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gbsdfb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387570" y="3234839"/>
            <a:ext cx="473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집에 </a:t>
            </a:r>
            <a:r>
              <a:rPr lang="ko-KR" altLang="en-US" sz="1000" dirty="0" err="1" smtClean="0"/>
              <a:t>가고싶어요</a:t>
            </a:r>
            <a:r>
              <a:rPr lang="en-US" altLang="ko-KR" sz="1000" dirty="0" smtClean="0">
                <a:solidFill>
                  <a:srgbClr val="FF0000"/>
                </a:solidFill>
              </a:rPr>
              <a:t>[1981]</a:t>
            </a:r>
            <a:endParaRPr lang="ko-KR" altLang="en-US" sz="1000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1338865" y="3137468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154668" y="3255172"/>
            <a:ext cx="834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2024.02.08</a:t>
            </a:r>
            <a:endParaRPr lang="ko-KR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974693" y="3245646"/>
            <a:ext cx="519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2086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581214" y="3255172"/>
            <a:ext cx="59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jitgjf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387570" y="3692225"/>
            <a:ext cx="473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영양제 섭취 언제가 가장 좋을까요</a:t>
            </a:r>
            <a:r>
              <a:rPr lang="en-US" altLang="ko-KR" sz="1000" dirty="0" smtClean="0"/>
              <a:t>?</a:t>
            </a:r>
            <a:r>
              <a:rPr lang="en-US" altLang="ko-KR" sz="1000" dirty="0" smtClean="0">
                <a:solidFill>
                  <a:srgbClr val="FF0000"/>
                </a:solidFill>
              </a:rPr>
              <a:t>[12]</a:t>
            </a:r>
            <a:endParaRPr lang="ko-KR" altLang="en-US" sz="1000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1338865" y="3594854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154668" y="3712558"/>
            <a:ext cx="834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2024.02.01</a:t>
            </a:r>
            <a:endParaRPr lang="ko-KR" alt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974693" y="3703032"/>
            <a:ext cx="449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107</a:t>
            </a:r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581214" y="3712558"/>
            <a:ext cx="59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erthfgd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387570" y="4179303"/>
            <a:ext cx="473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오늘 운동 </a:t>
            </a:r>
            <a:r>
              <a:rPr lang="ko-KR" altLang="en-US" sz="1000" dirty="0" err="1" smtClean="0"/>
              <a:t>죠진다</a:t>
            </a:r>
            <a:r>
              <a:rPr lang="en-US" altLang="ko-KR" sz="1000" dirty="0" smtClean="0">
                <a:solidFill>
                  <a:srgbClr val="FF0000"/>
                </a:solidFill>
              </a:rPr>
              <a:t>[12]</a:t>
            </a:r>
            <a:endParaRPr lang="ko-KR" altLang="en-US" sz="1000" dirty="0"/>
          </a:p>
        </p:txBody>
      </p:sp>
      <p:cxnSp>
        <p:nvCxnSpPr>
          <p:cNvPr id="140" name="직선 연결선 139"/>
          <p:cNvCxnSpPr/>
          <p:nvPr/>
        </p:nvCxnSpPr>
        <p:spPr>
          <a:xfrm>
            <a:off x="1338865" y="4081932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54668" y="4199636"/>
            <a:ext cx="834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2024.01.31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974693" y="4190110"/>
            <a:ext cx="449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76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581214" y="4199636"/>
            <a:ext cx="59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wertdf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-1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02" y="4607039"/>
            <a:ext cx="2911870" cy="3181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300" y="4925590"/>
            <a:ext cx="4085762" cy="512384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867" y="5397875"/>
            <a:ext cx="669842" cy="365996"/>
          </a:xfrm>
          <a:prstGeom prst="rect">
            <a:avLst/>
          </a:prstGeom>
        </p:spPr>
      </p:pic>
      <p:sp>
        <p:nvSpPr>
          <p:cNvPr id="146" name="모서리가 둥근 직사각형 145"/>
          <p:cNvSpPr/>
          <p:nvPr/>
        </p:nvSpPr>
        <p:spPr>
          <a:xfrm>
            <a:off x="3237549" y="44822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361064" y="48698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761656" y="53762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50" name="직사각형 149"/>
          <p:cNvSpPr/>
          <p:nvPr/>
        </p:nvSpPr>
        <p:spPr>
          <a:xfrm>
            <a:off x="9179510" y="1940249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글쓰기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60542" y="1940249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760542" y="2464935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클릭 시 글 쓰기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글 내용 입력 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42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커뮤니티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글쓰기 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NO.9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83343" y="1331182"/>
            <a:ext cx="257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커뮤니티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글쓰기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오시는길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338865" y="1801076"/>
            <a:ext cx="60098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179510" y="88767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글쓰기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760542" y="88767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760542" y="141236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버튼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50" dirty="0" smtClean="0">
                <a:solidFill>
                  <a:schemeClr val="tx1"/>
                </a:solidFill>
              </a:rPr>
              <a:t> 글 등록 완료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완료 후 커뮤니티 글 목록 페이지로 이동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-1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0" y="4363427"/>
            <a:ext cx="958615" cy="5237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93902" y="2038350"/>
            <a:ext cx="5381625" cy="2263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24814" y="2219873"/>
            <a:ext cx="4710914" cy="326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1">
                    <a:lumMod val="75000"/>
                  </a:schemeClr>
                </a:solidFill>
              </a:rPr>
              <a:t>제목을 입력해 주세요</a:t>
            </a:r>
            <a:r>
              <a:rPr lang="en-US" altLang="ko-KR" sz="13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024814" y="2706540"/>
            <a:ext cx="4710914" cy="1332060"/>
          </a:xfrm>
          <a:prstGeom prst="roundRect">
            <a:avLst>
              <a:gd name="adj" fmla="val 5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300" dirty="0" smtClean="0">
                <a:solidFill>
                  <a:schemeClr val="bg1">
                    <a:lumMod val="75000"/>
                  </a:schemeClr>
                </a:solidFill>
              </a:rPr>
              <a:t>내용을 </a:t>
            </a:r>
            <a:r>
              <a:rPr lang="ko-KR" altLang="en-US" sz="1300" smtClean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lang="en-US" altLang="ko-KR" sz="13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85890" y="185499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13580" y="43547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58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3950" y="1740072"/>
            <a:ext cx="6991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 이용약관은</a:t>
            </a:r>
            <a:r>
              <a:rPr lang="en-US" altLang="ko-KR" sz="1000" dirty="0"/>
              <a:t>(</a:t>
            </a:r>
            <a:r>
              <a:rPr lang="ko-KR" altLang="en-US" sz="1000" dirty="0"/>
              <a:t>이하 </a:t>
            </a:r>
            <a:r>
              <a:rPr lang="en-US" altLang="ko-KR" sz="1000" dirty="0"/>
              <a:t>'</a:t>
            </a:r>
            <a:r>
              <a:rPr lang="ko-KR" altLang="en-US" sz="1000" dirty="0"/>
              <a:t>본 약관</a:t>
            </a:r>
            <a:r>
              <a:rPr lang="en-US" altLang="ko-KR" sz="1000" dirty="0"/>
              <a:t>'</a:t>
            </a:r>
            <a:r>
              <a:rPr lang="ko-KR" altLang="en-US" sz="1000" dirty="0"/>
              <a:t>이라 칭함</a:t>
            </a:r>
            <a:r>
              <a:rPr lang="en-US" altLang="ko-KR" sz="1000" dirty="0"/>
              <a:t>) </a:t>
            </a:r>
            <a:r>
              <a:rPr lang="ko-KR" altLang="en-US" sz="1000" dirty="0"/>
              <a:t>본 서비스를 이용하는 고객</a:t>
            </a:r>
            <a:r>
              <a:rPr lang="en-US" altLang="ko-KR" sz="1000" dirty="0"/>
              <a:t>(</a:t>
            </a:r>
            <a:r>
              <a:rPr lang="ko-KR" altLang="en-US" sz="1000" dirty="0"/>
              <a:t>이하 </a:t>
            </a:r>
            <a:r>
              <a:rPr lang="en-US" altLang="ko-KR" sz="1000" dirty="0"/>
              <a:t>'</a:t>
            </a:r>
            <a:r>
              <a:rPr lang="ko-KR" altLang="en-US" sz="1000" dirty="0"/>
              <a:t>고객</a:t>
            </a:r>
            <a:r>
              <a:rPr lang="en-US" altLang="ko-KR" sz="1000" dirty="0"/>
              <a:t>'</a:t>
            </a:r>
            <a:r>
              <a:rPr lang="ko-KR" altLang="en-US" sz="1000" dirty="0"/>
              <a:t>이라 칭함</a:t>
            </a:r>
            <a:r>
              <a:rPr lang="en-US" altLang="ko-KR" sz="1000" dirty="0"/>
              <a:t>)</a:t>
            </a:r>
            <a:r>
              <a:rPr lang="ko-KR" altLang="en-US" sz="1000" dirty="0"/>
              <a:t>이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이하 </a:t>
            </a:r>
            <a:r>
              <a:rPr lang="en-US" altLang="ko-KR" sz="1000" dirty="0"/>
              <a:t>'</a:t>
            </a:r>
            <a:r>
              <a:rPr lang="ko-KR" altLang="en-US" sz="1000" dirty="0"/>
              <a:t>본 웹사이트</a:t>
            </a:r>
            <a:r>
              <a:rPr lang="en-US" altLang="ko-KR" sz="1000" dirty="0"/>
              <a:t>'</a:t>
            </a:r>
            <a:r>
              <a:rPr lang="ko-KR" altLang="en-US" sz="1000" dirty="0"/>
              <a:t>라 칭함</a:t>
            </a:r>
            <a:r>
              <a:rPr lang="en-US" altLang="ko-KR" sz="1000" dirty="0"/>
              <a:t>) </a:t>
            </a:r>
            <a:r>
              <a:rPr lang="ko-KR" altLang="en-US" sz="1000" dirty="0"/>
              <a:t>및 하기 제반 서비스에 대한 관계를 규정함을 목적으로 합니다</a:t>
            </a:r>
            <a:r>
              <a:rPr lang="en-US" altLang="ko-KR" sz="1000" dirty="0" smtClean="0"/>
              <a:t>.</a:t>
            </a:r>
          </a:p>
          <a:p>
            <a:pPr fontAlgn="base"/>
            <a:r>
              <a:rPr lang="ko-KR" altLang="en-US" sz="1000" dirty="0"/>
              <a:t>본 약관은 이용자의 법적 권리와 책임을 명시하고 있으므로</a:t>
            </a:r>
            <a:r>
              <a:rPr lang="en-US" altLang="ko-KR" sz="1000" dirty="0"/>
              <a:t>, </a:t>
            </a:r>
            <a:r>
              <a:rPr lang="ko-KR" altLang="en-US" sz="1000" dirty="0"/>
              <a:t>자세히 읽어주시기 바랍니다</a:t>
            </a:r>
            <a:r>
              <a:rPr lang="en-US" altLang="ko-KR" sz="1000" dirty="0"/>
              <a:t>. </a:t>
            </a:r>
            <a:r>
              <a:rPr lang="ko-KR" altLang="en-US" sz="1000" dirty="0"/>
              <a:t>본 약관에 동의하지 않을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본 웹사이트의 서비스를 이용하실 수 없습니다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본 이용약관에 대해 궁금한 사항이 있는 경우</a:t>
            </a:r>
            <a:r>
              <a:rPr lang="en-US" altLang="ko-KR" sz="1000" dirty="0"/>
              <a:t>, </a:t>
            </a:r>
            <a:r>
              <a:rPr lang="ko-KR" altLang="en-US" sz="1000" dirty="0"/>
              <a:t>당사에 문의하여 주십시오</a:t>
            </a:r>
            <a:r>
              <a:rPr lang="en-US" altLang="ko-KR" sz="1000" dirty="0"/>
              <a:t>.</a:t>
            </a:r>
          </a:p>
          <a:p>
            <a:pPr fontAlgn="base"/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pPr fontAlgn="base"/>
            <a:r>
              <a:rPr lang="en-US" altLang="ko-KR" sz="1000" dirty="0"/>
              <a:t>1. </a:t>
            </a:r>
            <a:r>
              <a:rPr lang="ko-KR" altLang="en-US" sz="1000" dirty="0"/>
              <a:t>동의</a:t>
            </a:r>
          </a:p>
          <a:p>
            <a:pPr fontAlgn="base"/>
            <a:r>
              <a:rPr lang="ko-KR" altLang="en-US" sz="1000" dirty="0"/>
              <a:t>웹사이트를 이용함으로써 약관을 준수할 것을 동의하고 </a:t>
            </a:r>
            <a:r>
              <a:rPr lang="ko-KR" altLang="en-US" sz="1000" dirty="0" err="1"/>
              <a:t>타사로부터</a:t>
            </a:r>
            <a:r>
              <a:rPr lang="ko-KR" altLang="en-US" sz="1000" dirty="0"/>
              <a:t> 정보</a:t>
            </a:r>
            <a:r>
              <a:rPr lang="en-US" altLang="ko-KR" sz="1000" dirty="0"/>
              <a:t>(</a:t>
            </a:r>
            <a:r>
              <a:rPr lang="ko-KR" altLang="en-US" sz="1000" dirty="0"/>
              <a:t>업데이트된 정보 포함</a:t>
            </a:r>
            <a:r>
              <a:rPr lang="en-US" altLang="ko-KR" sz="1000" dirty="0"/>
              <a:t>)</a:t>
            </a:r>
            <a:r>
              <a:rPr lang="ko-KR" altLang="en-US" sz="1000" dirty="0"/>
              <a:t>를 얻기 위해 정보를 전송할 수 있는 권한을 회사에 부여합니다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정보는 회원의 신원 확인</a:t>
            </a:r>
            <a:r>
              <a:rPr lang="en-US" altLang="ko-KR" sz="1000" dirty="0"/>
              <a:t>, </a:t>
            </a:r>
            <a:r>
              <a:rPr lang="ko-KR" altLang="en-US" sz="1000" dirty="0"/>
              <a:t>결제 카드 유효성 확인</a:t>
            </a:r>
            <a:r>
              <a:rPr lang="en-US" altLang="ko-KR" sz="1000" dirty="0"/>
              <a:t>, </a:t>
            </a:r>
            <a:r>
              <a:rPr lang="ko-KR" altLang="en-US" sz="1000" dirty="0"/>
              <a:t>신용 카드 첫 승인</a:t>
            </a:r>
            <a:r>
              <a:rPr lang="en-US" altLang="ko-KR" sz="1000" dirty="0"/>
              <a:t>, </a:t>
            </a:r>
            <a:r>
              <a:rPr lang="ko-KR" altLang="en-US" sz="1000" dirty="0"/>
              <a:t>개인 구매 거래 승인을 위한 회원의 직불 및 신용 카드 번호 및 신용 보고서를 포함합니다</a:t>
            </a:r>
            <a:r>
              <a:rPr lang="en-US" altLang="ko-KR" sz="1000" dirty="0"/>
              <a:t>.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4. </a:t>
            </a:r>
            <a:r>
              <a:rPr lang="ko-KR" altLang="en-US" sz="1000" dirty="0"/>
              <a:t>개인 정보 보호 정책</a:t>
            </a:r>
          </a:p>
          <a:p>
            <a:pPr fontAlgn="base"/>
            <a:r>
              <a:rPr lang="ko-KR" altLang="en-US" sz="1000" dirty="0"/>
              <a:t>회사는 회원의 모든 개인 정보를 기밀로 다루고 오직 회사 개인 정보 보호 정책에 따라 사용할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회사는 회원에 대한 정보를 개인 정보 보호 정책에 따라 처리할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당사 웹사이트를 사용함으로써 회원은 이러한 과정에 동의하고 회원이 제공하는 모든 데이터가 정확하다는 것을 보증합니다</a:t>
            </a:r>
            <a:r>
              <a:rPr lang="en-US" altLang="ko-KR" sz="1000" dirty="0"/>
              <a:t>.</a:t>
            </a:r>
          </a:p>
          <a:p>
            <a:pPr fontAlgn="base"/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pPr fontAlgn="base"/>
            <a:r>
              <a:rPr lang="ko-KR" altLang="en-US" sz="1000" dirty="0"/>
              <a:t>회원이 이 웹사이트에서 구매할 때</a:t>
            </a:r>
            <a:r>
              <a:rPr lang="en-US" altLang="ko-KR" sz="1000" dirty="0"/>
              <a:t>, </a:t>
            </a:r>
            <a:r>
              <a:rPr lang="ko-KR" altLang="en-US" sz="1000" dirty="0"/>
              <a:t>회사는 회원을 확인하기 위해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 주소</a:t>
            </a:r>
            <a:r>
              <a:rPr lang="en-US" altLang="ko-KR" sz="1000" dirty="0"/>
              <a:t>, </a:t>
            </a:r>
            <a:r>
              <a:rPr lang="ko-KR" altLang="en-US" sz="1000" dirty="0"/>
              <a:t>요금 청구 주소</a:t>
            </a:r>
            <a:r>
              <a:rPr lang="en-US" altLang="ko-KR" sz="1000" dirty="0"/>
              <a:t>, </a:t>
            </a:r>
            <a:r>
              <a:rPr lang="ko-KR" altLang="en-US" sz="1000" dirty="0"/>
              <a:t>배송 주소</a:t>
            </a:r>
            <a:r>
              <a:rPr lang="en-US" altLang="ko-KR" sz="1000" dirty="0"/>
              <a:t>, </a:t>
            </a:r>
            <a:r>
              <a:rPr lang="ko-KR" altLang="en-US" sz="1000" dirty="0"/>
              <a:t>신용 카드 및 그 외 결제 정보 등 개인 정보 입력을 요청할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회사는 이 정보를 정보 위원회와 보유한 정보에 따라 유지할 것입니다</a:t>
            </a:r>
            <a:r>
              <a:rPr lang="en-US" altLang="ko-KR" sz="1000" dirty="0"/>
              <a:t>.</a:t>
            </a:r>
          </a:p>
          <a:p>
            <a:pPr fontAlgn="base"/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pPr fontAlgn="base"/>
            <a:r>
              <a:rPr lang="en-US" altLang="ko-KR" sz="1000" dirty="0"/>
              <a:t>5. </a:t>
            </a:r>
            <a:r>
              <a:rPr lang="ko-KR" altLang="en-US" sz="1000" dirty="0"/>
              <a:t>회원의 보안 보호</a:t>
            </a:r>
          </a:p>
          <a:p>
            <a:pPr fontAlgn="base"/>
            <a:r>
              <a:rPr lang="ko-KR" altLang="en-US" sz="1000" dirty="0"/>
              <a:t>회원의 신용</a:t>
            </a:r>
            <a:r>
              <a:rPr lang="en-US" altLang="ko-KR" sz="1000" dirty="0"/>
              <a:t>, </a:t>
            </a:r>
            <a:r>
              <a:rPr lang="ko-KR" altLang="en-US" sz="1000" dirty="0"/>
              <a:t>직불</a:t>
            </a:r>
            <a:r>
              <a:rPr lang="en-US" altLang="ko-KR" sz="1000" dirty="0"/>
              <a:t>, </a:t>
            </a:r>
            <a:r>
              <a:rPr lang="ko-KR" altLang="en-US" sz="1000" dirty="0"/>
              <a:t>고객 카드가 회원의 동의 없이 이용되지 않음을 보장하기 위해 주문 과정에서 적합한 타사 데이터베이스와 비교하여 회원으로부터 이름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, </a:t>
            </a:r>
            <a:r>
              <a:rPr lang="ko-KR" altLang="en-US" sz="1000" dirty="0"/>
              <a:t>그 외 개인 정보가 맞는지 검사합니다</a:t>
            </a:r>
            <a:r>
              <a:rPr lang="en-US" altLang="ko-KR" sz="1000" dirty="0"/>
              <a:t>.</a:t>
            </a:r>
          </a:p>
          <a:p>
            <a:pPr fontAlgn="base"/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pPr fontAlgn="base"/>
            <a:r>
              <a:rPr lang="ko-KR" altLang="en-US" sz="1000" dirty="0"/>
              <a:t>회사는 매우 심각하게 인터넷 사기의 위험을 감수합니다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신용 카드 사기 거래가 증가함에 따라 회사는 모든 주문을 보장하기 위해 이미 제공된 정보를 사용하여 철저하게 확인하는 최선의 노력을 다합니다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회사가 회원에게 추가적인 보안 확인을 하기 위해 회원에게 연락하거나 협조를 요청할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회사는 사기 거래를 용납하지 않을 것이며 </a:t>
            </a:r>
            <a:r>
              <a:rPr lang="ko-KR" altLang="en-US" sz="1000" dirty="0" smtClean="0"/>
              <a:t>이러한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fontAlgn="base"/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이용약관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423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하단메뉴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이용약관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NO.10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64268" y="1331182"/>
            <a:ext cx="5046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/>
              <a:t>사이트 이용약관 및 개인정보 보호 정책</a:t>
            </a:r>
            <a:endParaRPr lang="ko-KR" altLang="en-US" sz="15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오시는길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3950" y="3053849"/>
            <a:ext cx="69913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dirty="0" smtClean="0"/>
              <a:t>BPT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주식회사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‘</a:t>
            </a:r>
            <a:r>
              <a:rPr lang="ko-KR" altLang="en-US" sz="1000" dirty="0" err="1"/>
              <a:t>쿠팡</a:t>
            </a:r>
            <a:r>
              <a:rPr lang="ko-KR" altLang="en-US" sz="1000" dirty="0"/>
              <a:t>’</a:t>
            </a:r>
            <a:r>
              <a:rPr lang="en-US" altLang="ko-KR" sz="1000" dirty="0"/>
              <a:t>)</a:t>
            </a:r>
            <a:r>
              <a:rPr lang="ko-KR" altLang="en-US" sz="1000" dirty="0"/>
              <a:t>는 「개인정보 보호법」 및 「위치정보의 보호 및 이용 등에 관한 법률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‘</a:t>
            </a:r>
            <a:r>
              <a:rPr lang="ko-KR" altLang="en-US" sz="1000" dirty="0" err="1"/>
              <a:t>위치정보법</a:t>
            </a:r>
            <a:r>
              <a:rPr lang="ko-KR" altLang="en-US" sz="1000" dirty="0"/>
              <a:t>’</a:t>
            </a:r>
            <a:r>
              <a:rPr lang="en-US" altLang="ko-KR" sz="1000" dirty="0"/>
              <a:t>)</a:t>
            </a:r>
            <a:r>
              <a:rPr lang="ko-KR" altLang="en-US" sz="1000" dirty="0"/>
              <a:t>」에 따라 이용자의 개인정보 및 개인위치정보를 보호하고 이와 관련한 고충을 신속하고 원활하게 처리할 수 있도록 하기 위하여 다음과 같이 개인정보 처리방침을 수립</a:t>
            </a:r>
            <a:r>
              <a:rPr lang="en-US" altLang="ko-KR" sz="1000" dirty="0"/>
              <a:t>·</a:t>
            </a:r>
            <a:r>
              <a:rPr lang="ko-KR" altLang="en-US" sz="1000" dirty="0"/>
              <a:t>공개합니다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개인정보 처리방침을 변경하는 경우에는 변경에 대한 사실 및 시행일</a:t>
            </a:r>
            <a:r>
              <a:rPr lang="en-US" altLang="ko-KR" sz="1000" dirty="0"/>
              <a:t>, </a:t>
            </a:r>
            <a:r>
              <a:rPr lang="ko-KR" altLang="en-US" sz="1000" dirty="0"/>
              <a:t>변경 전후의 내용을 홈페이지 공지사항을 통해 지속적으로 공개합니다</a:t>
            </a:r>
            <a:r>
              <a:rPr lang="en-US" altLang="ko-KR" sz="1000" dirty="0" smtClean="0"/>
              <a:t>.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본 개인정보 </a:t>
            </a:r>
            <a:r>
              <a:rPr lang="ko-KR" altLang="en-US" sz="1000" dirty="0" err="1"/>
              <a:t>처리방침은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쿠팡이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제공하는서비스에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적용되며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BPT</a:t>
            </a:r>
            <a:r>
              <a:rPr lang="ko-KR" altLang="en-US" sz="1000" dirty="0" smtClean="0"/>
              <a:t>가 </a:t>
            </a:r>
            <a:r>
              <a:rPr lang="ko-KR" altLang="en-US" sz="1000" dirty="0"/>
              <a:t>제공하는 그 밖의 서비스에는 적용되지 않습니다</a:t>
            </a:r>
            <a:r>
              <a:rPr lang="en-US" altLang="ko-KR" sz="1000" dirty="0" smtClean="0"/>
              <a:t>.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 smtClean="0"/>
              <a:t>BPT</a:t>
            </a:r>
            <a:r>
              <a:rPr lang="ko-KR" altLang="en-US" sz="1000" dirty="0" smtClean="0"/>
              <a:t>는 </a:t>
            </a:r>
            <a:r>
              <a:rPr lang="ko-KR" altLang="en-US" sz="1000" dirty="0"/>
              <a:t>수집한 개인정보를 본래 수집한 목적 이외의 용도로 이용하지 않으며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이용 목적이 변경되는 경우에는 「개인정보 보호법」 제</a:t>
            </a:r>
            <a:r>
              <a:rPr lang="en-US" altLang="ko-KR" sz="1000" dirty="0"/>
              <a:t>18</a:t>
            </a:r>
            <a:r>
              <a:rPr lang="ko-KR" altLang="en-US" sz="1000" dirty="0"/>
              <a:t>조에 따라 별도의 동의를 받는 등 필요한 조치를 이행합니다</a:t>
            </a:r>
            <a:r>
              <a:rPr lang="en-US" altLang="ko-KR" sz="1000" dirty="0"/>
              <a:t>. </a:t>
            </a:r>
            <a:r>
              <a:rPr lang="en-US" altLang="ko-KR" sz="1000" dirty="0" smtClean="0"/>
              <a:t>BPT</a:t>
            </a:r>
            <a:r>
              <a:rPr lang="ko-KR" altLang="en-US" sz="1000" dirty="0" smtClean="0"/>
              <a:t>는 </a:t>
            </a:r>
            <a:r>
              <a:rPr lang="ko-KR" altLang="en-US" sz="1000" dirty="0"/>
              <a:t>관계 법령에 따른 개인정보 보유 기간 및 이용자로부터 개인정보를 수집할 때 고지하고 </a:t>
            </a:r>
            <a:r>
              <a:rPr lang="ko-KR" altLang="en-US" sz="1000" dirty="0" err="1"/>
              <a:t>동의받은</a:t>
            </a:r>
            <a:r>
              <a:rPr lang="ko-KR" altLang="en-US" sz="1000" dirty="0"/>
              <a:t> 기간 내에서 개인정보를 처리</a:t>
            </a:r>
            <a:r>
              <a:rPr lang="en-US" altLang="ko-KR" sz="1000" dirty="0"/>
              <a:t>·</a:t>
            </a:r>
            <a:r>
              <a:rPr lang="ko-KR" altLang="en-US" sz="1000" dirty="0"/>
              <a:t>보유합니다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관계 법령에 따른 개인정보의 보유 기간은 ‘</a:t>
            </a:r>
            <a:r>
              <a:rPr lang="en-US" altLang="ko-KR" sz="1000" dirty="0"/>
              <a:t>4.</a:t>
            </a:r>
            <a:r>
              <a:rPr lang="ko-KR" altLang="en-US" sz="1000" dirty="0"/>
              <a:t>개인정보의 파기 절차 및 </a:t>
            </a:r>
            <a:r>
              <a:rPr lang="ko-KR" altLang="en-US" sz="1000" dirty="0" err="1"/>
              <a:t>방법’과</a:t>
            </a:r>
            <a:r>
              <a:rPr lang="ko-KR" altLang="en-US" sz="1000" dirty="0"/>
              <a:t> 같습니다</a:t>
            </a:r>
            <a:r>
              <a:rPr lang="en-US" altLang="ko-KR" sz="1000" dirty="0" smtClean="0"/>
              <a:t>.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또한</a:t>
            </a:r>
            <a:r>
              <a:rPr lang="en-US" altLang="ko-KR" sz="1000" dirty="0"/>
              <a:t>, </a:t>
            </a:r>
            <a:r>
              <a:rPr lang="ko-KR" altLang="en-US" sz="1000" dirty="0"/>
              <a:t>위치기반서비스사업과 관련하여 개인위치정보의 처리에 관한 사항은 본 개인정보 </a:t>
            </a:r>
            <a:r>
              <a:rPr lang="ko-KR" altLang="en-US" sz="1000" dirty="0" err="1"/>
              <a:t>처리방침의</a:t>
            </a:r>
            <a:r>
              <a:rPr lang="ko-KR" altLang="en-US" sz="1000" dirty="0"/>
              <a:t> ‘</a:t>
            </a:r>
            <a:r>
              <a:rPr lang="en-US" altLang="ko-KR" sz="1000" dirty="0"/>
              <a:t>8. </a:t>
            </a:r>
            <a:r>
              <a:rPr lang="ko-KR" altLang="en-US" sz="1000" dirty="0"/>
              <a:t>개인위치정보의 </a:t>
            </a:r>
            <a:r>
              <a:rPr lang="ko-KR" altLang="en-US" sz="1000" dirty="0" err="1"/>
              <a:t>처리’를</a:t>
            </a:r>
            <a:r>
              <a:rPr lang="ko-KR" altLang="en-US" sz="1000" dirty="0"/>
              <a:t> 통해 확인 할 수 있습니다</a:t>
            </a:r>
            <a:r>
              <a:rPr lang="en-US" altLang="ko-KR" sz="1000" dirty="0"/>
              <a:t>.</a:t>
            </a:r>
          </a:p>
          <a:p>
            <a:pPr fontAlgn="base"/>
            <a:endParaRPr lang="en-US" altLang="ko-KR" sz="1000" dirty="0"/>
          </a:p>
        </p:txBody>
      </p:sp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개인정보취급방침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338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하단메뉴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개인정보취급방침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NO.10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오시는길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230" y="1452143"/>
            <a:ext cx="30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BPT </a:t>
            </a:r>
            <a:r>
              <a:rPr lang="ko-KR" altLang="en-US" dirty="0" smtClean="0"/>
              <a:t>개인정보 처리방침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6351" y="1973875"/>
            <a:ext cx="306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개인정보 수집 항목 및 목적과 보유기간</a:t>
            </a:r>
            <a:endParaRPr lang="en-US" altLang="ko-KR" sz="1100" dirty="0" smtClean="0"/>
          </a:p>
          <a:p>
            <a:r>
              <a:rPr lang="en-US" altLang="ko-KR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개인정보의 제공과 위탁</a:t>
            </a:r>
            <a:endParaRPr lang="en-US" altLang="ko-KR" sz="1100" dirty="0" smtClean="0"/>
          </a:p>
          <a:p>
            <a:r>
              <a:rPr lang="en-US" altLang="ko-KR" sz="1100" dirty="0" smtClean="0">
                <a:solidFill>
                  <a:schemeClr val="accent4">
                    <a:lumMod val="75000"/>
                  </a:schemeClr>
                </a:solidFill>
              </a:rPr>
              <a:t>3.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이용자의 </a:t>
            </a:r>
            <a:r>
              <a:rPr lang="ko-KR" altLang="en-US" sz="1100" dirty="0" err="1" smtClean="0"/>
              <a:t>동의없는</a:t>
            </a:r>
            <a:r>
              <a:rPr lang="ko-KR" altLang="en-US" sz="1100" dirty="0" smtClean="0"/>
              <a:t> 이용 및 제공</a:t>
            </a:r>
            <a:endParaRPr lang="en-US" altLang="ko-KR" sz="1100" dirty="0" smtClean="0"/>
          </a:p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개인정보의 파기 절차 및 방법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895850" y="1973875"/>
            <a:ext cx="3133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lang="en-US" altLang="ko-KR" sz="1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이용자와 법정대리인의 권리의무 및 그 방법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6.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개인정보의 안전성 확보 조치</a:t>
            </a:r>
            <a:endParaRPr lang="en-US" altLang="ko-KR" sz="1100" dirty="0" smtClean="0"/>
          </a:p>
          <a:p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개인위치정보의 처리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</a:t>
            </a:r>
            <a:r>
              <a:rPr lang="en-US" altLang="ko-KR" sz="11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개인정보보호책임자와 민원처리 부서</a:t>
            </a:r>
            <a:endParaRPr lang="ko-KR" altLang="en-US" sz="11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276351" y="2898582"/>
            <a:ext cx="67532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2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로그인 유무에 따라 로그인과 로그아웃 표기가 달라지게 사용자에게 보여줌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156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Home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화면구조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2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1410261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1414463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48602" y="1464320"/>
            <a:ext cx="809624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up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67254" y="1464320"/>
            <a:ext cx="809624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1491974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1423160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1528991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1950369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1528226"/>
            <a:ext cx="411188" cy="3497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64081" y="2028140"/>
            <a:ext cx="4064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98500" y="12393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683" y="1037940"/>
            <a:ext cx="2400485" cy="274140"/>
          </a:xfrm>
          <a:prstGeom prst="roundRect">
            <a:avLst>
              <a:gd name="adj" fmla="val 98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ysClr val="windowText" lastClr="000000"/>
                </a:solidFill>
                <a:latin typeface="+mn-ea"/>
              </a:rPr>
              <a:t>Header – </a:t>
            </a:r>
            <a:r>
              <a:rPr lang="ko-KR" altLang="en-US" sz="1000" b="1" dirty="0" smtClean="0">
                <a:solidFill>
                  <a:sysClr val="windowText" lastClr="000000"/>
                </a:solidFill>
                <a:latin typeface="+mn-ea"/>
              </a:rPr>
              <a:t>로그인 하지 않았을 경우</a:t>
            </a:r>
            <a:endParaRPr lang="en-US" altLang="ko-KR" sz="10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2968674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2972876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76878" y="3022733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893859" y="3022733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771018" y="3050387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0" y="2981573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3087404"/>
            <a:ext cx="391166" cy="311250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0" y="3508782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3086639"/>
            <a:ext cx="411188" cy="349702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7602490" y="274757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683" y="2596353"/>
            <a:ext cx="2400485" cy="274140"/>
          </a:xfrm>
          <a:prstGeom prst="roundRect">
            <a:avLst>
              <a:gd name="adj" fmla="val 98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ysClr val="windowText" lastClr="000000"/>
                </a:solidFill>
                <a:latin typeface="+mn-ea"/>
              </a:rPr>
              <a:t>Header – </a:t>
            </a:r>
            <a:r>
              <a:rPr lang="ko-KR" altLang="en-US" sz="1000" b="1" dirty="0" smtClean="0">
                <a:solidFill>
                  <a:sysClr val="windowText" lastClr="000000"/>
                </a:solidFill>
                <a:latin typeface="+mn-ea"/>
              </a:rPr>
              <a:t>로그인 했을 경우</a:t>
            </a:r>
            <a:endParaRPr lang="en-US" altLang="ko-KR" sz="10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683" y="5720063"/>
            <a:ext cx="2400485" cy="274140"/>
          </a:xfrm>
          <a:prstGeom prst="roundRect">
            <a:avLst>
              <a:gd name="adj" fmla="val 981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ysClr val="windowText" lastClr="000000"/>
                </a:solidFill>
                <a:latin typeface="+mn-ea"/>
              </a:rPr>
              <a:t>Footer</a:t>
            </a:r>
            <a:endParaRPr lang="en-US" altLang="ko-KR" sz="10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32937" y="29635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5" name="직사각형 44"/>
          <p:cNvSpPr/>
          <p:nvPr/>
        </p:nvSpPr>
        <p:spPr>
          <a:xfrm>
            <a:off x="9179510" y="882234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마이페이지로</a:t>
            </a:r>
            <a:r>
              <a:rPr lang="ko-KR" altLang="en-US" sz="1050" dirty="0" smtClean="0">
                <a:solidFill>
                  <a:schemeClr val="tx1"/>
                </a:solidFill>
              </a:rPr>
              <a:t>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60542" y="882234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4081" y="3561770"/>
            <a:ext cx="4064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552575" y="150337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3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오시는길</a:t>
            </a:r>
            <a:r>
              <a:rPr lang="ko-KR" altLang="en-US" sz="1050" dirty="0" smtClean="0">
                <a:solidFill>
                  <a:schemeClr val="tx1"/>
                </a:solidFill>
              </a:rPr>
              <a:t> 페이지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338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하단메뉴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오시는길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NO.10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오시는길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662" y="1473558"/>
            <a:ext cx="30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0662" y="1874058"/>
            <a:ext cx="4124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</a:rPr>
              <a:t>인천 부평구 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</a:rPr>
              <a:t>무네미로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448</a:t>
            </a:r>
            <a:r>
              <a:rPr lang="ko-KR" altLang="en-US" sz="1300" dirty="0" err="1">
                <a:solidFill>
                  <a:schemeClr val="bg1">
                    <a:lumMod val="50000"/>
                  </a:schemeClr>
                </a:solidFill>
              </a:rPr>
              <a:t>번길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</a:rPr>
              <a:t>56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887" y="2313213"/>
            <a:ext cx="5679666" cy="30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2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로그인 정보 입력란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156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2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5351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1" y="353518"/>
            <a:ext cx="2050742" cy="540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893626"/>
            <a:ext cx="8760543" cy="596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353518"/>
            <a:ext cx="2066396" cy="5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79753" y="1366514"/>
            <a:ext cx="3801035" cy="489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3653" y="1460627"/>
            <a:ext cx="10132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10000"/>
                  </a:schemeClr>
                </a:solidFill>
              </a:rPr>
              <a:t>Login</a:t>
            </a:r>
            <a:endParaRPr lang="ko-KR" altLang="en-US" sz="2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86636" y="2384056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24790" y="2101711"/>
            <a:ext cx="596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tx2">
                    <a:lumMod val="50000"/>
                  </a:schemeClr>
                </a:solidFill>
              </a:rPr>
              <a:t>eMail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86636" y="3297383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824790" y="3024003"/>
            <a:ext cx="8927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</a:rPr>
              <a:t>password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90686" y="4401210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로그인</a:t>
            </a:r>
            <a:endParaRPr lang="ko-KR" altLang="en-US" sz="1300" dirty="0"/>
          </a:p>
        </p:txBody>
      </p:sp>
      <p:sp>
        <p:nvSpPr>
          <p:cNvPr id="54" name="직사각형 53"/>
          <p:cNvSpPr/>
          <p:nvPr/>
        </p:nvSpPr>
        <p:spPr>
          <a:xfrm>
            <a:off x="2890686" y="5111893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3" y="3374017"/>
            <a:ext cx="350342" cy="259664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2782674" y="499571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82674" y="427845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39826" y="4129906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tx2">
                    <a:lumMod val="50000"/>
                  </a:schemeClr>
                </a:solidFill>
              </a:rPr>
              <a:t>비밀번호를 잊으셨나요</a:t>
            </a:r>
            <a:r>
              <a:rPr lang="en-US" altLang="ko-KR" sz="1000" u="sng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ko-KR" altLang="en-US" sz="1000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8765" y="194484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9179510" y="887768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비밀번호 찾기 </a:t>
            </a:r>
            <a:r>
              <a:rPr lang="ko-KR" altLang="en-US" sz="1050" dirty="0" smtClean="0">
                <a:solidFill>
                  <a:schemeClr val="tx1"/>
                </a:solidFill>
              </a:rPr>
              <a:t>링크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60542" y="887768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179510" y="1958099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ko-KR" altLang="en-US" sz="1050" dirty="0" smtClean="0">
                <a:solidFill>
                  <a:schemeClr val="tx1"/>
                </a:solidFill>
              </a:rPr>
              <a:t>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760542" y="1958099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272258" y="397515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2" name="직사각형 81"/>
          <p:cNvSpPr/>
          <p:nvPr/>
        </p:nvSpPr>
        <p:spPr>
          <a:xfrm>
            <a:off x="9179510" y="3041631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회원가입 </a:t>
            </a:r>
            <a:r>
              <a:rPr lang="ko-KR" altLang="en-US" sz="1050" dirty="0" smtClean="0">
                <a:solidFill>
                  <a:schemeClr val="tx1"/>
                </a:solidFill>
              </a:rPr>
              <a:t>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760542" y="3041631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542" y="1432422"/>
            <a:ext cx="3431457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클릭 시 비밀번호 </a:t>
            </a:r>
            <a:r>
              <a:rPr lang="ko-KR" altLang="en-US" sz="1050" dirty="0">
                <a:solidFill>
                  <a:schemeClr val="tx1"/>
                </a:solidFill>
              </a:rPr>
              <a:t>찾기 페이지로 이동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760542" y="2499865"/>
            <a:ext cx="3431457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050" dirty="0">
                <a:solidFill>
                  <a:schemeClr val="tx1"/>
                </a:solidFill>
              </a:rPr>
              <a:t>성공 시 메인 화면으로 이동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542" y="3577964"/>
            <a:ext cx="3431457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클릭 시 회원가입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-1552575" y="150337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3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2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이메일 인증을 위한 정보 입력란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2851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로그인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NO.1-1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2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5351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1" y="353518"/>
            <a:ext cx="2050742" cy="540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893626"/>
            <a:ext cx="8760543" cy="596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353518"/>
            <a:ext cx="2066396" cy="5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79753" y="1763328"/>
            <a:ext cx="3801035" cy="384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3653" y="1756239"/>
            <a:ext cx="2310272" cy="75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비밀번호 찾기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500" dirty="0" err="1" smtClean="0"/>
              <a:t>이메일인증</a:t>
            </a:r>
            <a:endParaRPr lang="ko-KR" altLang="en-US" sz="15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86636" y="2875760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24790" y="2593415"/>
            <a:ext cx="596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tx2">
                    <a:lumMod val="50000"/>
                  </a:schemeClr>
                </a:solidFill>
              </a:rPr>
              <a:t>eMail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90686" y="4784442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인증하기</a:t>
            </a:r>
            <a:endParaRPr lang="ko-KR" altLang="en-US" sz="13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8765" y="2617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96149" y="3453321"/>
            <a:ext cx="2968244" cy="3260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인증번호 요청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06040" y="3955267"/>
            <a:ext cx="2958353" cy="4129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인증번호 입력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60542" y="887768"/>
            <a:ext cx="3431457" cy="1056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이메일 입력 후 인증번호 요청 버튼을 누르면 해당 메일로 인증번호 발송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메일로 발송된 인증번호를 </a:t>
            </a:r>
            <a:r>
              <a:rPr lang="en-US" altLang="ko-KR" sz="1050" dirty="0" smtClean="0">
                <a:solidFill>
                  <a:schemeClr val="tx1"/>
                </a:solidFill>
              </a:rPr>
              <a:t>“</a:t>
            </a:r>
            <a:r>
              <a:rPr lang="ko-KR" altLang="en-US" sz="1050" dirty="0" smtClean="0">
                <a:solidFill>
                  <a:schemeClr val="tx1"/>
                </a:solidFill>
              </a:rPr>
              <a:t>인증번호 입력</a:t>
            </a:r>
            <a:r>
              <a:rPr lang="en-US" altLang="ko-KR" sz="1050" dirty="0" smtClean="0">
                <a:solidFill>
                  <a:schemeClr val="tx1"/>
                </a:solidFill>
              </a:rPr>
              <a:t>“ </a:t>
            </a:r>
            <a:r>
              <a:rPr lang="ko-KR" altLang="en-US" sz="1050" dirty="0" smtClean="0">
                <a:solidFill>
                  <a:schemeClr val="tx1"/>
                </a:solidFill>
              </a:rPr>
              <a:t>란에 입력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38329" y="464550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2" name="직사각형 41"/>
          <p:cNvSpPr/>
          <p:nvPr/>
        </p:nvSpPr>
        <p:spPr>
          <a:xfrm>
            <a:off x="9179510" y="1940025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이메일 인증하기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60542" y="1940025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60542" y="2478822"/>
            <a:ext cx="3431457" cy="543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이메일 유무를 확인하고 확인되면 비밀번호 변경 창으로 이동한다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-1552575" y="150337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6" y="15798"/>
            <a:ext cx="4860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로그인 </a:t>
            </a:r>
            <a:r>
              <a:rPr lang="en-US" altLang="ko-KR" sz="15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NO.1-1</a:t>
            </a:r>
            <a:endParaRPr lang="ko-KR" altLang="en-US" sz="1500" i="1" dirty="0"/>
          </a:p>
        </p:txBody>
      </p:sp>
      <p:sp>
        <p:nvSpPr>
          <p:cNvPr id="31" name="직사각형 30"/>
          <p:cNvSpPr/>
          <p:nvPr/>
        </p:nvSpPr>
        <p:spPr>
          <a:xfrm>
            <a:off x="0" y="35351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1" y="353518"/>
            <a:ext cx="2050742" cy="540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893626"/>
            <a:ext cx="8760543" cy="596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353518"/>
            <a:ext cx="2066396" cy="5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79753" y="1763328"/>
            <a:ext cx="3801035" cy="3334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3653" y="1756239"/>
            <a:ext cx="2310272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비밀번호 변경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2890686" y="4206477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비밀번호 변경하기</a:t>
            </a:r>
            <a:endParaRPr lang="ko-KR" altLang="en-US" sz="13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8765" y="219500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38329" y="406754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90686" y="2606950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840" y="2333570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2">
                    <a:lumMod val="50000"/>
                  </a:schemeClr>
                </a:solidFill>
              </a:rPr>
              <a:t>새 비밀번호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73" y="2683584"/>
            <a:ext cx="350342" cy="259664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2890686" y="3440247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28840" y="3166867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2">
                    <a:lumMod val="50000"/>
                  </a:schemeClr>
                </a:solidFill>
              </a:rPr>
              <a:t>비밀번호 확인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73" y="3516881"/>
            <a:ext cx="350342" cy="25966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9179510" y="356357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새 비밀번호 입력란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60542" y="356357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542" y="899100"/>
            <a:ext cx="3431457" cy="1056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비밀번호 입력란은 </a:t>
            </a:r>
            <a:r>
              <a:rPr lang="en-US" altLang="ko-KR" sz="1050" dirty="0" smtClean="0">
                <a:solidFill>
                  <a:schemeClr val="tx1"/>
                </a:solidFill>
              </a:rPr>
              <a:t>type=‘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pssword</a:t>
            </a:r>
            <a:r>
              <a:rPr lang="en-US" altLang="ko-KR" sz="1050" dirty="0" smtClean="0">
                <a:solidFill>
                  <a:schemeClr val="tx1"/>
                </a:solidFill>
              </a:rPr>
              <a:t>’ </a:t>
            </a:r>
            <a:r>
              <a:rPr lang="ko-KR" altLang="en-US" sz="1050" dirty="0" smtClean="0">
                <a:solidFill>
                  <a:schemeClr val="tx1"/>
                </a:solidFill>
              </a:rPr>
              <a:t>를 사용하여 입력한 비밀번호를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마스킹하여</a:t>
            </a:r>
            <a:r>
              <a:rPr lang="ko-KR" altLang="en-US" sz="1050" dirty="0" smtClean="0">
                <a:solidFill>
                  <a:schemeClr val="tx1"/>
                </a:solidFill>
              </a:rPr>
              <a:t> 보여준다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비밀번호와 비밀번호 확인의 </a:t>
            </a:r>
            <a:r>
              <a:rPr lang="en-US" altLang="ko-KR" sz="1050" dirty="0" smtClean="0">
                <a:solidFill>
                  <a:schemeClr val="tx1"/>
                </a:solidFill>
              </a:rPr>
              <a:t>value</a:t>
            </a:r>
            <a:r>
              <a:rPr lang="ko-KR" altLang="en-US" sz="1050" dirty="0" smtClean="0">
                <a:solidFill>
                  <a:schemeClr val="tx1"/>
                </a:solidFill>
              </a:rPr>
              <a:t>가 동일하게 입력해야 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79510" y="1955903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비밀번호 변경하기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760542" y="1955903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60542" y="2493173"/>
            <a:ext cx="3431457" cy="5195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변경하기 버튼을 누르면 로그인 페이지로 이동한다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-1552575" y="150337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3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2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회원 정보 입력란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156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NO.2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2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5351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-1" y="353518"/>
            <a:ext cx="2050742" cy="540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893626"/>
            <a:ext cx="8760543" cy="596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353518"/>
            <a:ext cx="2066396" cy="54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179510" y="887768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인증번호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요청버튼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60542" y="887768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38099" y="2041140"/>
            <a:ext cx="3801035" cy="321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049032" y="4483180"/>
            <a:ext cx="2954303" cy="4755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41020" y="43186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44982" y="2562746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83136" y="22893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2">
                    <a:lumMod val="50000"/>
                  </a:schemeClr>
                </a:solidFill>
              </a:rPr>
              <a:t>이름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44982" y="3438657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136" y="3165277"/>
            <a:ext cx="22701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2">
                    <a:lumMod val="50000"/>
                  </a:schemeClr>
                </a:solidFill>
              </a:rPr>
              <a:t>휴대폰 번호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(“-”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빼고 숫자만 입력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2661" y="3959181"/>
            <a:ext cx="26100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[</a:t>
            </a:r>
            <a:r>
              <a:rPr lang="ko-KR" altLang="en-US" sz="1300" dirty="0" smtClean="0"/>
              <a:t>필수</a:t>
            </a:r>
            <a:r>
              <a:rPr lang="en-US" altLang="ko-KR" sz="1300" dirty="0" smtClean="0"/>
              <a:t>]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확인하였으며 동의합니다</a:t>
            </a:r>
            <a:r>
              <a:rPr lang="en-US" altLang="ko-KR" sz="1300" dirty="0" smtClean="0"/>
              <a:t>.</a:t>
            </a:r>
            <a:br>
              <a:rPr lang="en-US" altLang="ko-KR" sz="1300" dirty="0" smtClean="0"/>
            </a:br>
            <a:endParaRPr lang="ko-KR" altLang="en-US" sz="1300" dirty="0"/>
          </a:p>
        </p:txBody>
      </p:sp>
      <p:sp>
        <p:nvSpPr>
          <p:cNvPr id="9" name="직사각형 8"/>
          <p:cNvSpPr/>
          <p:nvPr/>
        </p:nvSpPr>
        <p:spPr>
          <a:xfrm>
            <a:off x="420406" y="1500258"/>
            <a:ext cx="3801035" cy="4584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805" y="1511313"/>
            <a:ext cx="1614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bg2">
                    <a:lumMod val="10000"/>
                  </a:schemeClr>
                </a:solidFill>
              </a:rPr>
              <a:t>회원가입</a:t>
            </a:r>
            <a:endParaRPr lang="ko-KR" altLang="en-US" sz="2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289" y="2487314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5443" y="2204969"/>
            <a:ext cx="5966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tx2">
                    <a:lumMod val="50000"/>
                  </a:schemeClr>
                </a:solidFill>
              </a:rPr>
              <a:t>eMail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27289" y="4364571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65443" y="4091191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6" y="4441205"/>
            <a:ext cx="350342" cy="259664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827289" y="5197868"/>
            <a:ext cx="2958353" cy="4129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443" y="4924488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2">
                    <a:lumMod val="50000"/>
                  </a:schemeClr>
                </a:solidFill>
              </a:rPr>
              <a:t>비밀번호 확인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6" y="5274502"/>
            <a:ext cx="350342" cy="259664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817398" y="3007813"/>
            <a:ext cx="2968244" cy="3260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인증번호 요청</a:t>
            </a:r>
            <a:endParaRPr lang="ko-KR" altLang="en-US" sz="13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827289" y="3481669"/>
            <a:ext cx="2958353" cy="4129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인증번호 입력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6987" y="132390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70451" y="281446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1" name="직사각형 70"/>
          <p:cNvSpPr/>
          <p:nvPr/>
        </p:nvSpPr>
        <p:spPr>
          <a:xfrm>
            <a:off x="8760542" y="1430511"/>
            <a:ext cx="3431457" cy="1056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이메일 입력 후 인증번호 요청 버튼을 누르면 해당 메일로 인증번호 발송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메일로 발송된 인증번호를 </a:t>
            </a:r>
            <a:r>
              <a:rPr lang="en-US" altLang="ko-KR" sz="1050" dirty="0" smtClean="0">
                <a:solidFill>
                  <a:schemeClr val="tx1"/>
                </a:solidFill>
              </a:rPr>
              <a:t>“</a:t>
            </a:r>
            <a:r>
              <a:rPr lang="ko-KR" altLang="en-US" sz="1050" dirty="0" smtClean="0">
                <a:solidFill>
                  <a:schemeClr val="tx1"/>
                </a:solidFill>
              </a:rPr>
              <a:t>인증번호 입력</a:t>
            </a:r>
            <a:r>
              <a:rPr lang="en-US" altLang="ko-KR" sz="1050" dirty="0" smtClean="0">
                <a:solidFill>
                  <a:schemeClr val="tx1"/>
                </a:solidFill>
              </a:rPr>
              <a:t>“ </a:t>
            </a:r>
            <a:r>
              <a:rPr lang="ko-KR" altLang="en-US" sz="1050" dirty="0" smtClean="0">
                <a:solidFill>
                  <a:schemeClr val="tx1"/>
                </a:solidFill>
              </a:rPr>
              <a:t>란에 입력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0451" y="40614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  <p:sp>
        <p:nvSpPr>
          <p:cNvPr id="73" name="직사각형 72"/>
          <p:cNvSpPr/>
          <p:nvPr/>
        </p:nvSpPr>
        <p:spPr>
          <a:xfrm>
            <a:off x="9179510" y="2487744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비밀번호 입력란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60542" y="2487744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0542" y="3030487"/>
            <a:ext cx="3431457" cy="1056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비밀번호 입력란은 </a:t>
            </a:r>
            <a:r>
              <a:rPr lang="en-US" altLang="ko-KR" sz="1050" dirty="0" smtClean="0">
                <a:solidFill>
                  <a:schemeClr val="tx1"/>
                </a:solidFill>
              </a:rPr>
              <a:t>type=‘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pssword</a:t>
            </a:r>
            <a:r>
              <a:rPr lang="en-US" altLang="ko-KR" sz="1050" dirty="0" smtClean="0">
                <a:solidFill>
                  <a:schemeClr val="tx1"/>
                </a:solidFill>
              </a:rPr>
              <a:t>’ </a:t>
            </a:r>
            <a:r>
              <a:rPr lang="ko-KR" altLang="en-US" sz="1050" dirty="0" smtClean="0">
                <a:solidFill>
                  <a:schemeClr val="tx1"/>
                </a:solidFill>
              </a:rPr>
              <a:t>를 사용하여 입력한 비밀번호를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마스킹하여</a:t>
            </a:r>
            <a:r>
              <a:rPr lang="ko-KR" altLang="en-US" sz="1050" dirty="0" smtClean="0">
                <a:solidFill>
                  <a:schemeClr val="tx1"/>
                </a:solidFill>
              </a:rPr>
              <a:t> 보여준다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비밀번호와 비밀번호 확인의 </a:t>
            </a:r>
            <a:r>
              <a:rPr lang="en-US" altLang="ko-KR" sz="1050" dirty="0" smtClean="0">
                <a:solidFill>
                  <a:schemeClr val="tx1"/>
                </a:solidFill>
              </a:rPr>
              <a:t>value</a:t>
            </a:r>
            <a:r>
              <a:rPr lang="ko-KR" altLang="en-US" sz="1050" dirty="0" smtClean="0">
                <a:solidFill>
                  <a:schemeClr val="tx1"/>
                </a:solidFill>
              </a:rPr>
              <a:t>가 동일하게 입력해야 회원가입 할 수 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9179510" y="4084655"/>
            <a:ext cx="3012489" cy="5417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회원가입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60542" y="4084655"/>
            <a:ext cx="418969" cy="54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60542" y="4627398"/>
            <a:ext cx="3431457" cy="1056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모든 정보를 유효성 검사를 하여 회원가입 여부를 결정한다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회원가입이 완료되면 메인홈페이지로 이동한다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70" y="4022497"/>
            <a:ext cx="219339" cy="192401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-1552576" y="2420912"/>
            <a:ext cx="1311035" cy="143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시간날떄</a:t>
            </a:r>
            <a:r>
              <a:rPr lang="ko-KR" altLang="en-US" dirty="0" smtClean="0"/>
              <a:t> 이용약관 만들기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552575" y="150337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2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장바구니 페이지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156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smtClean="0">
                <a:solidFill>
                  <a:schemeClr val="bg1">
                    <a:lumMod val="50000"/>
                  </a:schemeClr>
                </a:solidFill>
              </a:rPr>
              <a:t>장바구니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NO.3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8019" y="1407382"/>
            <a:ext cx="1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장바구니</a:t>
            </a:r>
            <a:endParaRPr lang="ko-KR" altLang="en-US" sz="20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41701" y="2565207"/>
            <a:ext cx="65961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6937" y="184106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 선택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963078" y="2295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상품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01062" y="2295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수량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16790" y="22953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가격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1701" y="2630585"/>
            <a:ext cx="942374" cy="10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42054" y="2705022"/>
            <a:ext cx="296035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상품설명</a:t>
            </a:r>
            <a:endParaRPr lang="en-US" altLang="ko-KR" sz="1300" dirty="0" smtClean="0"/>
          </a:p>
          <a:p>
            <a:endParaRPr lang="en-US" altLang="ko-KR" sz="1300" dirty="0"/>
          </a:p>
          <a:p>
            <a:endParaRPr lang="en-US" altLang="ko-KR" sz="1300" dirty="0" smtClean="0"/>
          </a:p>
          <a:p>
            <a:r>
              <a:rPr lang="ko-KR" altLang="en-US" sz="1000" dirty="0" smtClean="0"/>
              <a:t>옵션 설명</a:t>
            </a:r>
            <a:endParaRPr lang="ko-KR" altLang="en-US" sz="10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25616" y="2984110"/>
            <a:ext cx="992037" cy="27436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1  +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63684" y="2906934"/>
            <a:ext cx="897147" cy="442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\21,000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2" y="4239219"/>
            <a:ext cx="195997" cy="1920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39" y="3081827"/>
            <a:ext cx="219339" cy="192401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95" y="1878107"/>
            <a:ext cx="219339" cy="19240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1041701" y="3757100"/>
            <a:ext cx="65961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041701" y="3822478"/>
            <a:ext cx="942374" cy="10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042054" y="3896915"/>
            <a:ext cx="296035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임팩트 웨이 </a:t>
            </a:r>
            <a:r>
              <a:rPr lang="ko-KR" altLang="en-US" sz="1300" dirty="0" err="1" smtClean="0"/>
              <a:t>프로틴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1kg</a:t>
            </a:r>
          </a:p>
          <a:p>
            <a:endParaRPr lang="en-US" altLang="ko-KR" sz="1300" dirty="0"/>
          </a:p>
          <a:p>
            <a:endParaRPr lang="en-US" altLang="ko-KR" sz="1300" dirty="0" smtClean="0"/>
          </a:p>
          <a:p>
            <a:r>
              <a:rPr lang="ko-KR" altLang="en-US" sz="1000" dirty="0" smtClean="0"/>
              <a:t>옵션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초코맛</a:t>
            </a:r>
            <a:endParaRPr lang="ko-KR" altLang="en-US" sz="10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025616" y="4176003"/>
            <a:ext cx="992037" cy="27436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 3  +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63684" y="4098827"/>
            <a:ext cx="897147" cy="442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\248,000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1090" y="1521617"/>
            <a:ext cx="1265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C00000"/>
                </a:solidFill>
              </a:rPr>
              <a:t>주문전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C00000"/>
                </a:solidFill>
              </a:rPr>
              <a:t>필독사항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4921" y="1521617"/>
            <a:ext cx="3663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결제전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할인코드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사이즈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맛 선택을 다시 한번 확인해주세요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1041701" y="4966775"/>
            <a:ext cx="65961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41701" y="5479939"/>
            <a:ext cx="6607621" cy="523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8795" y="5485104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선택상품금액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248,000</a:t>
            </a:r>
            <a:r>
              <a:rPr lang="ko-KR" altLang="en-US" sz="1300" dirty="0" smtClean="0"/>
              <a:t>원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2672092" y="552362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123968" y="5485104"/>
            <a:ext cx="910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총 </a:t>
            </a:r>
            <a:r>
              <a:rPr lang="ko-KR" altLang="en-US" sz="1300" dirty="0" err="1" smtClean="0"/>
              <a:t>배송비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0</a:t>
            </a:r>
            <a:r>
              <a:rPr lang="ko-KR" altLang="en-US" sz="1300" dirty="0" smtClean="0"/>
              <a:t>원</a:t>
            </a:r>
            <a:endParaRPr lang="ko-KR" altLang="en-US" sz="1300" dirty="0"/>
          </a:p>
        </p:txBody>
      </p:sp>
      <p:sp>
        <p:nvSpPr>
          <p:cNvPr id="90" name="TextBox 89"/>
          <p:cNvSpPr txBox="1"/>
          <p:nvPr/>
        </p:nvSpPr>
        <p:spPr>
          <a:xfrm>
            <a:off x="4172925" y="5523625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541244" y="5485104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/>
              <a:t>즉시할인금액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24,800</a:t>
            </a:r>
            <a:r>
              <a:rPr lang="ko-KR" altLang="en-US" sz="1300" dirty="0" smtClean="0"/>
              <a:t>원</a:t>
            </a:r>
            <a:endParaRPr lang="ko-KR" altLang="en-US" sz="1300" dirty="0"/>
          </a:p>
        </p:txBody>
      </p:sp>
      <p:sp>
        <p:nvSpPr>
          <p:cNvPr id="92" name="TextBox 91"/>
          <p:cNvSpPr txBox="1"/>
          <p:nvPr/>
        </p:nvSpPr>
        <p:spPr>
          <a:xfrm>
            <a:off x="5824475" y="552362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259877" y="5485104"/>
            <a:ext cx="9364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err="1" smtClean="0"/>
              <a:t>주문금액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223,200</a:t>
            </a:r>
            <a:r>
              <a:rPr lang="ko-KR" altLang="en-US" sz="1300" dirty="0" smtClean="0"/>
              <a:t>원</a:t>
            </a:r>
            <a:endParaRPr lang="en-US" altLang="ko-KR" sz="13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6171045" y="6190190"/>
            <a:ext cx="1478277" cy="523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</a:rPr>
              <a:t>주문하기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078" y="5211875"/>
            <a:ext cx="2326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</a:rPr>
              <a:t>* 200,000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원 이상 </a:t>
            </a:r>
            <a:r>
              <a:rPr lang="ko-KR" altLang="en-US" sz="1000" dirty="0" err="1" smtClean="0">
                <a:solidFill>
                  <a:schemeClr val="tx2">
                    <a:lumMod val="50000"/>
                  </a:schemeClr>
                </a:solidFill>
              </a:rPr>
              <a:t>구매시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2">
                    <a:lumMod val="50000"/>
                  </a:schemeClr>
                </a:solidFill>
              </a:rPr>
              <a:t>배송비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 무료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80007" y="17258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4" name="직사각형 53"/>
          <p:cNvSpPr/>
          <p:nvPr/>
        </p:nvSpPr>
        <p:spPr>
          <a:xfrm>
            <a:off x="9179510" y="883566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전체 선택 체크박스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60542" y="883566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60542" y="1413865"/>
            <a:ext cx="3431457" cy="5195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전체 선택을 누르면 현재 장바구니에 담겨있는 상품 모두 선택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1552575" y="150337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179510" y="348971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주문목록버튼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347660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60542" y="0"/>
            <a:ext cx="3431458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i="1" dirty="0"/>
              <a:t>Description</a:t>
            </a:r>
            <a:endParaRPr lang="ko-KR" altLang="en-US" sz="1500" i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760542" y="0"/>
            <a:ext cx="0" cy="685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0427" y="15798"/>
            <a:ext cx="156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ko-KR" altLang="en-US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376039" cy="347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i="1" dirty="0" smtClean="0"/>
              <a:t>NO.4</a:t>
            </a:r>
            <a:endParaRPr lang="ko-KR" altLang="en-US" sz="1500" i="1" dirty="0"/>
          </a:p>
        </p:txBody>
      </p:sp>
      <p:sp>
        <p:nvSpPr>
          <p:cNvPr id="14" name="직사각형 13"/>
          <p:cNvSpPr/>
          <p:nvPr/>
        </p:nvSpPr>
        <p:spPr>
          <a:xfrm>
            <a:off x="8760542" y="348971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343458"/>
            <a:ext cx="8760542" cy="54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347660"/>
            <a:ext cx="2050742" cy="54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71018" y="425171"/>
            <a:ext cx="2757967" cy="374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검색하기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0" y="356357"/>
            <a:ext cx="2050742" cy="531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66" y="462188"/>
            <a:ext cx="391166" cy="31125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0" y="883566"/>
            <a:ext cx="8760542" cy="389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62" y="461423"/>
            <a:ext cx="411188" cy="349702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7821197" y="383652"/>
            <a:ext cx="881348" cy="423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out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38178" y="383652"/>
            <a:ext cx="883019" cy="4231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MyPage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5194" y="1331182"/>
            <a:ext cx="122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MyPage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6811867" y="392463"/>
            <a:ext cx="184382" cy="184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1552575" y="314321"/>
            <a:ext cx="971550" cy="9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완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089768"/>
            <a:ext cx="8760542" cy="76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226030" y="6251941"/>
            <a:ext cx="2610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오시는길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4752" y="6475004"/>
            <a:ext cx="45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브랜드명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김포시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풍무로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62025" y="1929308"/>
            <a:ext cx="1288742" cy="651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쇼핑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주문목록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2025" y="2581276"/>
            <a:ext cx="1288742" cy="1041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2">
                    <a:lumMod val="50000"/>
                  </a:schemeClr>
                </a:solidFill>
              </a:rPr>
              <a:t>MY </a:t>
            </a: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정보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비밀번호 수정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62025" y="3623121"/>
            <a:ext cx="1288742" cy="12822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고객센터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en-US" altLang="ko-KR" sz="105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tx2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025" y="4905374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2">
                    <a:lumMod val="50000"/>
                  </a:schemeClr>
                </a:solidFill>
              </a:rPr>
              <a:t>로그아웃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41200" y="1473558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주문목록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94495" y="1272988"/>
            <a:ext cx="1266048" cy="4816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배너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2651426" y="2165157"/>
            <a:ext cx="38255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92815" y="19048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2">
                    <a:lumMod val="50000"/>
                  </a:schemeClr>
                </a:solidFill>
              </a:rPr>
              <a:t>배송상태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51426" y="2230535"/>
            <a:ext cx="942374" cy="10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1779" y="2304972"/>
            <a:ext cx="296035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상품설명</a:t>
            </a:r>
            <a:endParaRPr lang="en-US" altLang="ko-KR" sz="1300" dirty="0" smtClean="0"/>
          </a:p>
          <a:p>
            <a:r>
              <a:rPr lang="ko-KR" altLang="en-US" sz="1000" dirty="0" err="1" smtClean="0"/>
              <a:t>배송예정일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2024</a:t>
            </a:r>
            <a:r>
              <a:rPr lang="ko-KR" altLang="en-US" sz="1000" dirty="0" smtClean="0"/>
              <a:t>년 </a:t>
            </a:r>
            <a:r>
              <a:rPr lang="en-US" altLang="ko-KR" sz="1000" dirty="0"/>
              <a:t>5</a:t>
            </a:r>
            <a:r>
              <a:rPr lang="ko-KR" altLang="en-US" sz="1000" dirty="0" smtClean="0"/>
              <a:t>월 </a:t>
            </a:r>
            <a:r>
              <a:rPr lang="en-US" altLang="ko-KR" sz="1000" dirty="0"/>
              <a:t>2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endParaRPr lang="en-US" altLang="ko-KR" sz="13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주문일</a:t>
            </a:r>
            <a:r>
              <a:rPr lang="en-US" altLang="ko-KR" sz="1000" dirty="0" smtClean="0"/>
              <a:t>: 2024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2651426" y="3365307"/>
            <a:ext cx="38255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759490" y="25884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2">
                    <a:lumMod val="50000"/>
                  </a:schemeClr>
                </a:solidFill>
              </a:rPr>
              <a:t>배송중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51426" y="3441499"/>
            <a:ext cx="942374" cy="1070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51779" y="3515936"/>
            <a:ext cx="2960355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상품설명</a:t>
            </a:r>
            <a:endParaRPr lang="en-US" altLang="ko-KR" sz="1300" dirty="0" smtClean="0"/>
          </a:p>
          <a:p>
            <a:r>
              <a:rPr lang="ko-KR" altLang="en-US" sz="1000" dirty="0" err="1" smtClean="0"/>
              <a:t>배송예정일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2024</a:t>
            </a:r>
            <a:r>
              <a:rPr lang="ko-KR" altLang="en-US" sz="1000" dirty="0" smtClean="0"/>
              <a:t>년 </a:t>
            </a:r>
            <a:r>
              <a:rPr lang="en-US" altLang="ko-KR" sz="1000" dirty="0"/>
              <a:t>4</a:t>
            </a:r>
            <a:r>
              <a:rPr lang="ko-KR" altLang="en-US" sz="1000" dirty="0" smtClean="0"/>
              <a:t>월 </a:t>
            </a:r>
            <a:r>
              <a:rPr lang="en-US" altLang="ko-KR" sz="1000" dirty="0"/>
              <a:t>8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endParaRPr lang="en-US" altLang="ko-KR" sz="13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주문일</a:t>
            </a:r>
            <a:r>
              <a:rPr lang="en-US" altLang="ko-KR" sz="1000" dirty="0" smtClean="0"/>
              <a:t>: 2024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 6</a:t>
            </a:r>
            <a:r>
              <a:rPr lang="ko-KR" altLang="en-US" sz="1000" dirty="0" smtClean="0"/>
              <a:t>일</a:t>
            </a:r>
            <a:endParaRPr lang="ko-KR" altLang="en-US" sz="1000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2651426" y="4576271"/>
            <a:ext cx="38255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59490" y="37994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</a:rPr>
              <a:t>배송완료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-1272703" y="233082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54013" y="219696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4013" y="29695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07" name="직사각형 106"/>
          <p:cNvSpPr/>
          <p:nvPr/>
        </p:nvSpPr>
        <p:spPr>
          <a:xfrm>
            <a:off x="9179510" y="88225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비밀번호 수정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760542" y="88225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760542" y="141236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클릭 시 비밀번호 수정 페이지로 </a:t>
            </a:r>
            <a:r>
              <a:rPr lang="ko-KR" altLang="en-US" sz="1050" dirty="0" smtClean="0">
                <a:solidFill>
                  <a:schemeClr val="tx1"/>
                </a:solidFill>
              </a:rPr>
              <a:t>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54013" y="33153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1" name="직사각형 110"/>
          <p:cNvSpPr/>
          <p:nvPr/>
        </p:nvSpPr>
        <p:spPr>
          <a:xfrm>
            <a:off x="9179510" y="1948238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760542" y="1948238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60542" y="2472902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클릭 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050" dirty="0" smtClean="0">
                <a:solidFill>
                  <a:schemeClr val="tx1"/>
                </a:solidFill>
              </a:rPr>
              <a:t> 관리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54013" y="370656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4</a:t>
            </a:r>
            <a:endParaRPr lang="ko-KR" altLang="en-US" sz="1050" b="1" dirty="0"/>
          </a:p>
        </p:txBody>
      </p:sp>
      <p:sp>
        <p:nvSpPr>
          <p:cNvPr id="115" name="직사각형 114"/>
          <p:cNvSpPr/>
          <p:nvPr/>
        </p:nvSpPr>
        <p:spPr>
          <a:xfrm>
            <a:off x="9179510" y="3010295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고객센터 카테고리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760542" y="3010295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760542" y="354902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고객센터 및 해당 카테고리 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179510" y="4084904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로그아웃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760542" y="4084904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760542" y="4614111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클릭 시 로그아웃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73236" y="48075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59" name="직사각형 58"/>
          <p:cNvSpPr/>
          <p:nvPr/>
        </p:nvSpPr>
        <p:spPr>
          <a:xfrm>
            <a:off x="962025" y="5419725"/>
            <a:ext cx="1288742" cy="514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2">
                    <a:lumMod val="50000"/>
                  </a:schemeClr>
                </a:solidFill>
              </a:rPr>
              <a:t>계정탈퇴</a:t>
            </a:r>
            <a:endParaRPr lang="en-US" altLang="ko-KR" sz="15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73236" y="535145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1" name="직사각형 60"/>
          <p:cNvSpPr/>
          <p:nvPr/>
        </p:nvSpPr>
        <p:spPr>
          <a:xfrm>
            <a:off x="9179510" y="5151760"/>
            <a:ext cx="3012489" cy="5345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계정탈퇴</a:t>
            </a:r>
            <a:r>
              <a:rPr lang="ko-KR" altLang="en-US" sz="1050" dirty="0" smtClean="0">
                <a:solidFill>
                  <a:schemeClr val="tx1"/>
                </a:solidFill>
              </a:rPr>
              <a:t> 버튼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60542" y="5151760"/>
            <a:ext cx="418969" cy="534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760542" y="5680967"/>
            <a:ext cx="3431457" cy="538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</a:rPr>
              <a:t>클릭 시 탈퇴페이지로 이동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6978" y="961337"/>
            <a:ext cx="3940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프로틴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보조식품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스포츠 용품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커뮤니티  </a:t>
            </a:r>
            <a:r>
              <a:rPr lang="en-US" altLang="ko-KR" sz="1050" dirty="0" smtClean="0">
                <a:latin typeface="+mn-ea"/>
              </a:rPr>
              <a:t>|  </a:t>
            </a:r>
            <a:r>
              <a:rPr lang="ko-KR" altLang="en-US" sz="1050" dirty="0" smtClean="0">
                <a:latin typeface="+mn-ea"/>
              </a:rPr>
              <a:t>고객센터</a:t>
            </a:r>
            <a:r>
              <a:rPr lang="en-US" altLang="ko-KR" sz="1050" dirty="0" smtClean="0">
                <a:latin typeface="+mn-ea"/>
              </a:rPr>
              <a:t> 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2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Pages>1</Pages>
  <Words>3186</Words>
  <Characters>0</Characters>
  <Application>Microsoft Office PowerPoint</Application>
  <DocSecurity>0</DocSecurity>
  <PresentationFormat>와이드스크린</PresentationFormat>
  <Lines>0</Lines>
  <Paragraphs>1176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bong k</dc:creator>
  <cp:lastModifiedBy>bong k</cp:lastModifiedBy>
  <cp:revision>174</cp:revision>
  <dcterms:modified xsi:type="dcterms:W3CDTF">2024-05-12T13:59:19Z</dcterms:modified>
  <cp:version>9.104.180.50664</cp:version>
</cp:coreProperties>
</file>