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59" r:id="rId7"/>
    <p:sldId id="265" r:id="rId8"/>
    <p:sldId id="260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D02-2AB9-3056-A12A-1864FAA56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E8A5B-2B1E-329D-9A12-4CC481C68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8436-3559-5F03-E132-A4BE01E9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5640-6037-8A44-B445-E567D94E1EE0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231E1-3FDB-8575-BF39-2C12E40B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3486B-DFD3-CBFE-4FD1-93F7D5C5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8631-F493-7A46-B551-30D6A80A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1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F094-6F35-4549-79E4-697985FE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FFCD5-0478-D0D0-B432-34B09A372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1BD43-1B9F-576A-44BE-9CCCCE68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5640-6037-8A44-B445-E567D94E1EE0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C073A-2D95-54C0-90FA-8D8774E8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19CA-A209-BC76-3120-F47036CA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8631-F493-7A46-B551-30D6A80A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B0633-C005-D28A-A07C-B02BC1244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58C83-2CD7-337C-A7AF-4FB9C4172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4CF8-B479-9B84-0B58-F113D2D4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5640-6037-8A44-B445-E567D94E1EE0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A6D9-F7C4-D597-6A26-2E70B97A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29D6-2114-A922-D03C-A3423D12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8631-F493-7A46-B551-30D6A80A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16C1-2CCF-7F80-5C81-B963C432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0AE2-BC75-D087-01BA-2C330CC1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568B-A477-6563-45E3-95695362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5640-6037-8A44-B445-E567D94E1EE0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DA12-BBD5-4F38-D67D-63507707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C390-01DA-3E0C-9AC2-B7C422E4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8631-F493-7A46-B551-30D6A80A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1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9547-2264-EC5C-F76F-CFBF267B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CAAA8-8BA3-3F7A-2A80-B703CD70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5B639-930E-B6E5-B2BA-2D1E02AE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5640-6037-8A44-B445-E567D94E1EE0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45988-A53E-89E9-B2F0-9C3904D8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D325-4CD3-FC6C-8D18-B6A13B18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8631-F493-7A46-B551-30D6A80A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6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077E-025C-B404-7195-D13D4D4E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D51B-2123-EC19-6B54-36705C877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04CE4-74E7-8BD6-EFFD-0E37B157D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1C799-3D3E-7560-32E1-51C8935E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5640-6037-8A44-B445-E567D94E1EE0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1F98D-9574-450F-5441-74945A84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09AB6-7001-A9D5-F0FC-94695F9B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8631-F493-7A46-B551-30D6A80A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0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F17F-E6ED-6B09-8DBE-0B6E9B9D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DFC1A-1FDB-8EA5-B885-CAEE2238B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4C700-A247-2E7A-05B0-1F929A3FD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8EBD4-A32C-C1B4-ED4C-BAB3D26AE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70CD1-FF1C-7C01-01A1-BFCC27249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8916A-A119-0B87-00B0-DF293F9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5640-6037-8A44-B445-E567D94E1EE0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8727B-AD00-6397-EA9F-6B15938C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402A0-A39E-387D-F602-ADD8AF76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8631-F493-7A46-B551-30D6A80A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4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8CD1-3F07-D5BC-9CCB-769545E3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14471-0B66-EA05-0C89-F328009B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5640-6037-8A44-B445-E567D94E1EE0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18F78-BF35-1B1C-0441-1832A5C9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2872A-7493-CB9B-5D17-0C223378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8631-F493-7A46-B551-30D6A80A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D6FF9-25DC-8154-D895-3DBA1FC0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5640-6037-8A44-B445-E567D94E1EE0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CE651-DDC3-6EFB-4F03-785CAD6E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BC2E5-EB17-EA45-53AC-A865A314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8631-F493-7A46-B551-30D6A80A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E8C4-C6B5-9BB4-C8BB-39FCF0A4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14F-AB69-49E1-BFC2-DB498A936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FE001-A86B-7484-0D50-29D9BA8C0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1EB4B-7EAE-61D4-3511-B0C4110A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5640-6037-8A44-B445-E567D94E1EE0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2F379-FE9C-5843-1B1D-9072A02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95493-275D-31DA-878E-6382E1E8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8631-F493-7A46-B551-30D6A80A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9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F8C-1300-558C-5975-ACF96E8B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7B000-84FD-BB92-A8D5-0FF037466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A5387-5103-81E9-90D5-103D0D0D5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BB554-D278-EE57-7A51-6B5F10E1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5640-6037-8A44-B445-E567D94E1EE0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75E9E-9DD7-A082-451E-1FFE3EFD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A80B7-92DB-FDC2-AFA4-C7962BC9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8631-F493-7A46-B551-30D6A80A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53EE1-490D-E496-96D5-E2D5B399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E8945-218A-7859-C494-FEF92D12F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CF00E-2BF6-DD88-6F87-E4A1C2861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D5640-6037-8A44-B445-E567D94E1EE0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7012-D086-7707-D678-BF2EC02EF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E2E3-0BD8-69AA-6263-1F5159416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8631-F493-7A46-B551-30D6A80A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CF2C5-3605-4064-EDD5-CF5DE182A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600"/>
              <a:t>Model Comparison for Dauphin Island Station, Mobile Bay, 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A3344-F88E-0E6D-35D6-6F72605FF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Antony, Aravind, Katy, Kevin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4C807C-D186-967B-6C4C-F3F9E9E65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7" r="2079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80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078F-151B-7454-5D93-FB17E9C5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Results - Kevin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3149-72BB-404A-C551-1DA1162D6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Linear regression</a:t>
            </a: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Correlation table to determine variables to incorporate</a:t>
            </a: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Separate into independent and dependent – three pairs 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Air temp and water temp - positive 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River flow and salinity – negative 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Air temperature and DO – negative 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River Discharge and DO? – in progress </a:t>
            </a: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Insert dummy column – linear regression did not work with one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independant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 and one dependent , needed 2D array for independent variable inputs (one variable and one constant) </a:t>
            </a: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Created training and testing data, tested model – 9/2 years</a:t>
            </a: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Made predictions for 2019-2020 </a:t>
            </a: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Compared model prediction to to observational/testing data</a:t>
            </a: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Made MAPE calculations and graphs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4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C2F0-4608-5C2B-EC20-D1D7021F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–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9AF6-EFA6-96A0-F496-CBE8F576E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Testing more pairs with linear regression – only 4+ tested so far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Multiple independent, one dependent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Polynomial regression? – in progress </a:t>
            </a:r>
          </a:p>
          <a:p>
            <a:endParaRPr lang="en-US" sz="28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Machine learning, we find the relation between one dependent and multiple independent</a:t>
            </a: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Deep learning – neural network for prediction instead of variable relationships (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ie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pattern recognition and learning, versus mathematical relationship building)</a:t>
            </a:r>
          </a:p>
          <a:p>
            <a:endParaRPr lang="en-US" sz="28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1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C2F0-4608-5C2B-EC20-D1D7021F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9AF6-EFA6-96A0-F496-CBE8F576E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Troubleshooting – difference in output scale for DL and ML predicted values</a:t>
            </a: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Overall, machine learning model was a better fit for our cleaned data than deep learning model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Quantity of data – 12*24 -- monthly values were not enough </a:t>
            </a: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Machine learning, we find the relation between one dependent and multiple independent</a:t>
            </a: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Deep learning – neural network for prediction instead of variable relationships (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ie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pattern recognition and learning, versus mathematical relationship building)</a:t>
            </a:r>
          </a:p>
          <a:p>
            <a:endParaRPr lang="en-US" sz="28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4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4448-EF75-129D-458D-1410A769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" y="785812"/>
            <a:ext cx="4786312" cy="5286375"/>
          </a:xfrm>
        </p:spPr>
        <p:txBody>
          <a:bodyPr>
            <a:normAutofit/>
          </a:bodyPr>
          <a:lstStyle/>
          <a:p>
            <a:pPr indent="0" algn="ctr" fontAlgn="base">
              <a:spcBef>
                <a:spcPts val="0"/>
              </a:spcBef>
              <a:buNone/>
            </a:pPr>
            <a:r>
              <a:rPr lang="en-US" sz="2000" b="1" i="0" u="sng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Project Goals</a:t>
            </a:r>
          </a:p>
          <a:p>
            <a:pPr marL="514350" indent="-285750" fontAlgn="base"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indent="0" fontAlgn="base">
              <a:spcBef>
                <a:spcPts val="0"/>
              </a:spcBef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1. Identify independent and dependent variables with an emphasis on physical processes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at Dauphin Island in Mobile Bay</a:t>
            </a:r>
          </a:p>
          <a:p>
            <a:pPr indent="0" fontAlgn="base">
              <a:spcBef>
                <a:spcPts val="0"/>
              </a:spcBef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indent="0"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2. Collect and clean necessary data using Python and Google </a:t>
            </a:r>
            <a:r>
              <a:rPr lang="en-US" sz="2000" dirty="0" err="1">
                <a:solidFill>
                  <a:srgbClr val="000000"/>
                </a:solidFill>
                <a:latin typeface="Cambria" panose="02040503050406030204" pitchFamily="18" charset="0"/>
              </a:rPr>
              <a:t>Colab</a:t>
            </a:r>
            <a:endParaRPr 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514350" indent="-285750" fontAlgn="base"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indent="0"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3. Make a collaborative </a:t>
            </a:r>
            <a:r>
              <a:rPr lang="en-US" sz="2000" dirty="0" err="1">
                <a:solidFill>
                  <a:srgbClr val="000000"/>
                </a:solidFill>
                <a:latin typeface="Cambria" panose="02040503050406030204" pitchFamily="18" charset="0"/>
              </a:rPr>
              <a:t>Github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Repository for data and code sharing</a:t>
            </a:r>
          </a:p>
          <a:p>
            <a:pPr indent="0" fontAlgn="base">
              <a:spcBef>
                <a:spcPts val="0"/>
              </a:spcBef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indent="0" fontAlgn="base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4. C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ompare  machine learning and deep learning models to see which method is more accurate for our selected dataset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65F145B-291F-1884-5B2F-08EDB117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2" y="785812"/>
            <a:ext cx="70104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76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CA83-66CF-9C5D-7C7F-D8ADF84A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Data background – ARCOS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1BD9-D492-A7E7-D613-032A2CA9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67630"/>
            <a:ext cx="5157788" cy="527605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Dauphin Island, Mobile Bay, Alabama</a:t>
            </a:r>
          </a:p>
          <a:p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Why did we pick this station?</a:t>
            </a:r>
          </a:p>
          <a:p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Minimal missing data over a long period of time (2003 – 2022)</a:t>
            </a:r>
          </a:p>
          <a:p>
            <a:pPr lvl="1"/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Good location at exchange point with the estuary and Gulf of Mexico</a:t>
            </a:r>
          </a:p>
          <a:p>
            <a:pPr lvl="1"/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Observational station data – downloaded as .csv files </a:t>
            </a:r>
          </a:p>
          <a:p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ARCOS data – Alabama’s Real Time Coastal Observing System at Dauphin Island Sea Lab</a:t>
            </a:r>
          </a:p>
          <a:p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Dependent Variables: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Temperature, Salinity, Dissolved Oxygen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endParaRPr lang="en-US" sz="28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text, map, font, atlas&#10;&#10;Description automatically generated">
            <a:extLst>
              <a:ext uri="{FF2B5EF4-FFF2-40B4-BE49-F238E27FC236}">
                <a16:creationId xmlns:a16="http://schemas.microsoft.com/office/drawing/2014/main" id="{683F503D-4816-825C-B1AF-0086D9B8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3" y="1367631"/>
            <a:ext cx="6205536" cy="41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1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CA83-66CF-9C5D-7C7F-D8ADF84A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Data Background – ERA5 Reanalysis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1BD9-D492-A7E7-D613-032A2CA9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ERA5 --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Climate reanalysis that combine past observations with models using data assimilation technique to generate consistent time series of multiple climate variables across a grid.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Download as NetCDF format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Extract from the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nearest location to Dauphin Station 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Clean and converted to a central .csv file</a:t>
            </a:r>
          </a:p>
          <a:p>
            <a:r>
              <a:rPr lang="en-US" dirty="0">
                <a:solidFill>
                  <a:srgbClr val="000000"/>
                </a:solidFill>
              </a:rPr>
              <a:t>Independent Variables: 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Atmospheric temperature, wind direction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u+v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) and speed, solar radiation (net short wave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ssr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), latent heat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slhf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), long wave radiation (str), sensible heat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sshf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))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iver discharge (USGS) – Tombigbee River, AL – we are using this river discharge data – key upstream river, main source of discharge into Mobile Bay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endParaRPr lang="en-US" sz="28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2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CA83-66CF-9C5D-7C7F-D8ADF84A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Data Background – River Discharge and Tides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1BD9-D492-A7E7-D613-032A2CA9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Station DILA1 - 8735180- Dauphin Island Station </a:t>
            </a: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NOAA Tides and Current</a:t>
            </a: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Downloaded as .csv file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Cleaned and added to </a:t>
            </a:r>
            <a:r>
              <a:rPr lang="en-US" dirty="0">
                <a:solidFill>
                  <a:srgbClr val="000000"/>
                </a:solidFill>
              </a:rPr>
              <a:t>central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.csv file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iver discharge (USGS) – Tombigbee River, AL – we are using this river discharge data – key upstream river, main source of discharge into Mobile Bay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Independent Variables: 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Tidal elevation (WL) and river discharge (Q)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endParaRPr lang="en-US" sz="28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EC67-552D-AB01-8FF1-09CF0992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F0E3-5F1B-453E-43FD-ECB58DC8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1. Data consolidation and cleaning in Google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Colab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- timestep uniform (monthly average), one primary .csv file for all data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effectLst/>
                <a:latin typeface="+mj-lt"/>
              </a:rPr>
            </a:br>
            <a:r>
              <a:rPr lang="en-US" sz="1600" b="0" dirty="0">
                <a:effectLst/>
                <a:latin typeface="+mj-lt"/>
              </a:rPr>
              <a:t>	2010 – 2020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10 years total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data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- ,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9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years for training  and 2 years for testing 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	Monthly average for eac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h independent and dependent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variable </a:t>
            </a:r>
          </a:p>
          <a:p>
            <a:pPr marL="6858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effectLst/>
              <a:latin typeface="+mj-lt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2. Make a GitHub repository Hackathon2023 - share access with all four members as collaborators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	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	Upload all datasets and codes to this repository for collaboration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effectLst/>
                <a:latin typeface="+mj-lt"/>
              </a:rPr>
            </a:br>
            <a:r>
              <a:rPr lang="en-US" sz="1600" b="0" dirty="0">
                <a:effectLst/>
                <a:latin typeface="+mj-lt"/>
              </a:rPr>
              <a:t>3.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Develop models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Deep learning model – Antony + Katy + Aravind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		13 total variables 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Machine learning model - Kevin + Antony 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		Variable analysis specified by initial correlation analysis – highest correlation 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4. Validate models -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Comparison of predicted data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versus observed data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	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	Compare model use for selected data 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5. Determine next steps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154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C2F0-4608-5C2B-EC20-D1D7021F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–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9AF6-EFA6-96A0-F496-CBE8F576E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Daily averages instead of monthly averages for a better fit for our deep learning model</a:t>
            </a:r>
          </a:p>
          <a:p>
            <a:r>
              <a:rPr lang="en-US" dirty="0"/>
              <a:t>Incorporate NDBC stations in the region for further development with ERA5 data</a:t>
            </a:r>
          </a:p>
          <a:p>
            <a:r>
              <a:rPr lang="en-US" dirty="0"/>
              <a:t>Increase quantity of data</a:t>
            </a:r>
          </a:p>
          <a:p>
            <a:pPr lvl="1"/>
            <a:r>
              <a:rPr lang="en-US" dirty="0"/>
              <a:t>Incorporate other river discharges into our models</a:t>
            </a:r>
          </a:p>
          <a:p>
            <a:pPr lvl="1"/>
            <a:r>
              <a:rPr lang="en-US" dirty="0"/>
              <a:t>Comparison of more stations throughout Mobile Bay for further model validation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4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078F-151B-7454-5D93-FB17E9C5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3149-72BB-404A-C551-1DA1162D6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Correlation table to determine variables to incorporate</a:t>
            </a: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No separation of independent and dependent</a:t>
            </a: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Train and test split – 9/2 years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Feature scaling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d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atabatch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= 4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3- layer LSTM model (64, 8, 4)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13 nodes for 13 features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2000 epochs – long runtime – 5-10 mins, higher for more epochs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b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atch_size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=18 (changed range outcome for predicted data v. large batch size)</a:t>
            </a: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Made predictions for 2019-2020 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RMSE Comparison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Comparison of predicted and observed for three main dependent variables – T, S, DO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1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C2F0-4608-5C2B-EC20-D1D7021F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–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9AF6-EFA6-96A0-F496-CBE8F576E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Rough deep learning model – daily averages instead of monthly averages</a:t>
            </a:r>
          </a:p>
          <a:p>
            <a:r>
              <a:rPr lang="en-US" dirty="0"/>
              <a:t>Further manipulation of model type and settings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1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934</Words>
  <Application>Microsoft Macintosh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Office Theme</vt:lpstr>
      <vt:lpstr>Model Comparison for Dauphin Island Station, Mobile Bay, AL</vt:lpstr>
      <vt:lpstr>PowerPoint Presentation</vt:lpstr>
      <vt:lpstr>Data background – ARCOS Data</vt:lpstr>
      <vt:lpstr>Data Background – ERA5 Reanalysis Data</vt:lpstr>
      <vt:lpstr>Data Background – River Discharge and Tides</vt:lpstr>
      <vt:lpstr>Methods</vt:lpstr>
      <vt:lpstr>Next Steps – Data Analysis </vt:lpstr>
      <vt:lpstr>Deep Learning Model Results </vt:lpstr>
      <vt:lpstr>Next Steps – Deep learning</vt:lpstr>
      <vt:lpstr>Machine Learning Model Results - Kevin</vt:lpstr>
      <vt:lpstr>Next Steps – machine learning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Boot, Katherine Elizabeth</dc:creator>
  <cp:lastModifiedBy>Boot, Katherine Elizabeth</cp:lastModifiedBy>
  <cp:revision>61</cp:revision>
  <dcterms:created xsi:type="dcterms:W3CDTF">2023-06-08T20:42:08Z</dcterms:created>
  <dcterms:modified xsi:type="dcterms:W3CDTF">2023-06-09T17:39:45Z</dcterms:modified>
</cp:coreProperties>
</file>