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95" r:id="rId9"/>
    <p:sldId id="296" r:id="rId10"/>
    <p:sldId id="262" r:id="rId11"/>
    <p:sldId id="263" r:id="rId12"/>
    <p:sldId id="264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5" r:id="rId22"/>
    <p:sldId id="266" r:id="rId23"/>
    <p:sldId id="267" r:id="rId24"/>
    <p:sldId id="268" r:id="rId25"/>
    <p:sldId id="305" r:id="rId26"/>
    <p:sldId id="306" r:id="rId27"/>
    <p:sldId id="307" r:id="rId28"/>
    <p:sldId id="308" r:id="rId29"/>
    <p:sldId id="309" r:id="rId30"/>
    <p:sldId id="310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JwN6PGNZbZ7N+1VettdSCrAk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DC8157-D609-4C2B-A32D-D4E87F44453E}">
  <a:tblStyle styleId="{1ADC8157-D609-4C2B-A32D-D4E87F444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05ad04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da05ad04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05ad046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a05ad046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13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4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19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81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11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126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922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05ad04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da05ad04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05ad046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da05ad046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a05ad046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da05ad046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396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291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194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392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2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222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05ad046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da05ad04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7c3796c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e7c3796c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7c3796cf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e7c3796cf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7c3796c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7c3796c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c3796cf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e7c3796cf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7c3796c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e7c3796c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7c3796c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e7c3796c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7c3796c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e7c3796c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7c3796c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e7c3796c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a05ad04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da05ad04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7c3796cf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e7c3796cf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7c3796cf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e7c3796cf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7c3796cf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e7c3796cf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7c3796c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e7c3796c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c37978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e7c37978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7c37978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e7c37978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7c37978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e7c37978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c37978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e7c37978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c379780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e7c379780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7c37978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e7c37978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70e110b65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270e110b65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7c37978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e7c37978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7c37978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e7c37978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7c379780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e7c379780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c379780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e7c379780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7c379780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e7c379780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5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08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5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4425" y="1819275"/>
            <a:ext cx="43719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335688" y="2795855"/>
            <a:ext cx="118029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텀프로젝트</a:t>
            </a:r>
            <a:endParaRPr sz="8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672392" y="4281726"/>
            <a:ext cx="496161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관리 시스템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4616608" y="8314848"/>
            <a:ext cx="31662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7조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20214252 김혜인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20214282 권보람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da05ad0467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a05ad0467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g2da05ad0467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9" name="Google Shape;79;g2da05ad0467_0_17"/>
          <p:cNvSpPr txBox="1"/>
          <p:nvPr/>
        </p:nvSpPr>
        <p:spPr>
          <a:xfrm>
            <a:off x="8897450" y="3547200"/>
            <a:ext cx="8978400" cy="5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환자는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환자이름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전화번호를 속성으로 가짐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각 환자는 고유한 환자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번호를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환자는 순천시 ‘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’ 단위의 거주지를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: 주키[</a:t>
            </a:r>
            <a:r>
              <a:rPr lang="ko-KR" sz="2300" dirty="0" err="1"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300" dirty="0" err="1">
                <a:latin typeface="Malgun Gothic"/>
                <a:ea typeface="Malgun Gothic"/>
                <a:cs typeface="Malgun Gothic"/>
                <a:sym typeface="Malgun Gothic"/>
              </a:rPr>
              <a:t>Key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거주지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09A3C-E781-4084-3F92-26C94BF5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19" y="4111055"/>
            <a:ext cx="6054969" cy="4759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da05ad0467_2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da05ad0467_2_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2da05ad0467_2_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8" name="Google Shape;88;g2da05ad0467_2_1"/>
          <p:cNvSpPr txBox="1"/>
          <p:nvPr/>
        </p:nvSpPr>
        <p:spPr>
          <a:xfrm>
            <a:off x="7855525" y="3292700"/>
            <a:ext cx="10047900" cy="6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진료내용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진료일자를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: 주키[</a:t>
            </a:r>
            <a:r>
              <a:rPr lang="ko-KR" sz="2300" dirty="0" err="1"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300" dirty="0" err="1">
                <a:latin typeface="Malgun Gothic"/>
                <a:ea typeface="Malgun Gothic"/>
                <a:cs typeface="Malgun Gothic"/>
                <a:sym typeface="Malgun Gothic"/>
              </a:rPr>
              <a:t>Key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진료내용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진료일자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CD862-11C9-E649-F6AB-1022C90A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50" y="4796563"/>
            <a:ext cx="6511338" cy="35166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의사분야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의사이름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출신학교를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의사이름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의사분야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출신학교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1F1E1-1B87-F6F4-266C-CB4BA3C36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03" y="4646183"/>
            <a:ext cx="6899565" cy="40148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수술은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시작시간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수술시간을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은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시작시간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수술시간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C9560-4240-7C0C-8819-A727B5AA4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056" y="4446633"/>
            <a:ext cx="5623232" cy="44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는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수술실은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분류를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은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E8AF6-FC62-2D1B-4834-26CD7BB4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4" y="4417586"/>
            <a:ext cx="5627304" cy="44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입원등록번호는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입원은 입원등록번호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입원금액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회원일자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입원일자를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은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입원등록번호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입원등록번호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입원금액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회원일자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입원일자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67F01-65BC-654F-3E92-DB7FF75D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78" y="4588146"/>
            <a:ext cx="6564666" cy="34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0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차트는 차트번호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차트위치를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차트위치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F3F9B-0794-3869-C554-85DE95BD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740" y="4449080"/>
            <a:ext cx="5052123" cy="38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병실은 병실번호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입원등록번호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일사용금액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수용인원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분류를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병실은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병실번호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입원등록번호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일사용금액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수용인원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5EDEC-500A-4BDD-B30A-2032F193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211" y="4977652"/>
            <a:ext cx="5943077" cy="33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직원은 직원번호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담당부서를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직원은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직원번호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담당부서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007905-3CA4-678E-DF5B-FE400EF8A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6"/>
          <a:stretch/>
        </p:blipFill>
        <p:spPr>
          <a:xfrm>
            <a:off x="2311649" y="4546644"/>
            <a:ext cx="5417889" cy="42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6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약번호는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약은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약번호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용도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이름을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약은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약번호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약번호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진료번호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환자번호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indent="-374650"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의사번호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 err="1"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[Foreign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용도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37A7FC-77E1-1674-5A84-737142818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51" y="4279232"/>
            <a:ext cx="6831091" cy="33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142875"/>
            <a:ext cx="18430875" cy="25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8020995" y="624251"/>
            <a:ext cx="223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6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72230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계획 수립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5235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개념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58476" y="6014575"/>
            <a:ext cx="388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 개발 주제 및 목적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 자료 조사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 시스템 필수요소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5461575" y="6014575"/>
            <a:ext cx="3003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ko-KR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엔티티&amp;속성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관계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ERD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298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524575" y="6014575"/>
            <a:ext cx="322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테이블 목록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테이블 명세서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3361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3587575" y="6014575"/>
            <a:ext cx="3003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테이블 생성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데이터 입력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예제문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제약번호는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유일하게 식별함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제약회사는 제약회사번호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주소를 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속성으로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제약회사는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 고유한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제약회사번호</a:t>
            </a: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를 가짐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dirty="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제약회사번호 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주키</a:t>
            </a:r>
            <a:r>
              <a:rPr lang="en-US" altLang="ko-KR" sz="2300" dirty="0">
                <a:latin typeface="Malgun Gothic"/>
                <a:ea typeface="Malgun Gothic"/>
                <a:cs typeface="Malgun Gothic"/>
                <a:sym typeface="Malgun Gothic"/>
              </a:rPr>
              <a:t>[Primary Key]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altLang="en-US" sz="23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lang="en-US" altLang="ko-KR"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E0F2E-8598-739A-D3A3-26F720952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90" y="4504978"/>
            <a:ext cx="6113298" cy="35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da05ad0467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a05ad0467_0_2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da05ad0467_0_2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5" name="Google Shape;105;g2da05ad0467_0_2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제약회사</a:t>
            </a:r>
            <a:endParaRPr sz="3500" dirty="0"/>
          </a:p>
        </p:txBody>
      </p:sp>
      <p:sp>
        <p:nvSpPr>
          <p:cNvPr id="106" name="Google Shape;106;g2da05ad0467_0_2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공급</a:t>
            </a:r>
            <a:endParaRPr sz="3500" dirty="0"/>
          </a:p>
        </p:txBody>
      </p:sp>
      <p:sp>
        <p:nvSpPr>
          <p:cNvPr id="107" name="Google Shape;107;g2da05ad0467_0_2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약</a:t>
            </a:r>
            <a:endParaRPr sz="3500" dirty="0"/>
          </a:p>
        </p:txBody>
      </p:sp>
      <p:cxnSp>
        <p:nvCxnSpPr>
          <p:cNvPr id="108" name="Google Shape;108;g2da05ad0467_0_23"/>
          <p:cNvCxnSpPr>
            <a:endCxn id="106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2da05ad0467_0_2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g2da05ad0467_0_2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11" name="Google Shape;111;g2da05ad0467_0_2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12" name="Google Shape;112;g2da05ad0467_0_23"/>
          <p:cNvSpPr txBox="1"/>
          <p:nvPr/>
        </p:nvSpPr>
        <p:spPr>
          <a:xfrm>
            <a:off x="3874400" y="536607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공급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다수의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약을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제약회사가 공급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한다는 의미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제약회사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제약회사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1 대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da05ad0467_2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da05ad0467_2_2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da05ad0467_2_2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0" name="Google Shape;120;g2da05ad0467_2_26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sp>
        <p:nvSpPr>
          <p:cNvPr id="121" name="Google Shape;121;g2da05ad0467_2_26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수행</a:t>
            </a:r>
            <a:endParaRPr sz="3500" dirty="0"/>
          </a:p>
        </p:txBody>
      </p:sp>
      <p:sp>
        <p:nvSpPr>
          <p:cNvPr id="122" name="Google Shape;122;g2da05ad0467_2_26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의사</a:t>
            </a:r>
            <a:endParaRPr sz="3500" dirty="0"/>
          </a:p>
        </p:txBody>
      </p:sp>
      <p:cxnSp>
        <p:nvCxnSpPr>
          <p:cNvPr id="123" name="Google Shape;123;g2da05ad0467_2_26"/>
          <p:cNvCxnSpPr>
            <a:endCxn id="12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g2da05ad0467_2_26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g2da05ad0467_2_26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26" name="Google Shape;126;g2da05ad0467_2_26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27" name="Google Shape;127;g2da05ad0467_2_26"/>
          <p:cNvSpPr txBox="1"/>
          <p:nvPr/>
        </p:nvSpPr>
        <p:spPr>
          <a:xfrm>
            <a:off x="3874388" y="536607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다수의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진료를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의사가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한다는 의미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da05ad0467_2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da05ad0467_2_3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da05ad0467_2_3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5" name="Google Shape;135;g2da05ad0467_2_34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sp>
        <p:nvSpPr>
          <p:cNvPr id="136" name="Google Shape;136;g2da05ad0467_2_34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수행</a:t>
            </a:r>
            <a:endParaRPr sz="3500" dirty="0"/>
          </a:p>
        </p:txBody>
      </p:sp>
      <p:sp>
        <p:nvSpPr>
          <p:cNvPr id="137" name="Google Shape;137;g2da05ad0467_2_34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환자</a:t>
            </a:r>
            <a:endParaRPr sz="3500" dirty="0"/>
          </a:p>
        </p:txBody>
      </p:sp>
      <p:cxnSp>
        <p:nvCxnSpPr>
          <p:cNvPr id="138" name="Google Shape;138;g2da05ad0467_2_34"/>
          <p:cNvCxnSpPr>
            <a:endCxn id="136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g2da05ad0467_2_34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g2da05ad0467_2_34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41" name="Google Shape;141;g2da05ad0467_2_34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42" name="Google Shape;142;g2da05ad0467_2_34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다수의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가 한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수행됨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을 의미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약</a:t>
            </a:r>
            <a:r>
              <a:rPr lang="ko-KR" sz="3500" dirty="0"/>
              <a:t>	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처방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처방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다수의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진료에 맞게 처방한다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약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수술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수행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다수의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진료에 맞게 수행한다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774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수술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배정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수술실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배정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한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수술마다 한 수술실로 배정한다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626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추천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입원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</a:t>
            </a:r>
            <a:endParaRPr sz="3000" dirty="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한 진료마다 입원을 추천한다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099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진료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작성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차트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한 진료마다 한 차트를 작성한다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0876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입원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배정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병실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</a:t>
            </a:r>
            <a:endParaRPr sz="3000" dirty="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입원마다 병실을 배정한다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병실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병실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034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6896254" y="1810475"/>
            <a:ext cx="44955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개발 주제 및 목적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64125" y="3341750"/>
            <a:ext cx="16431600" cy="1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주제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관리 시스템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64125" y="6168725"/>
            <a:ext cx="165102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목적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정보를 제공하고 환자들이 시스템을 통해 진료정보를 진행함으로써 효율적이고 체계적인 환자 관리를 할 수 있음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직원</a:t>
            </a:r>
            <a:endParaRPr sz="3500" dirty="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관리</a:t>
            </a:r>
            <a:endParaRPr sz="3500" dirty="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/>
              <a:t>차트</a:t>
            </a:r>
            <a:endParaRPr sz="3500" dirty="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</a:t>
            </a:r>
            <a:endParaRPr sz="3000" dirty="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</a:t>
            </a:r>
            <a:endParaRPr sz="3000" dirty="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직원이 차트를 관리한다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대응수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Mapping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100" dirty="0" err="1">
                <a:latin typeface="Malgun Gothic"/>
                <a:ea typeface="Malgun Gothic"/>
                <a:cs typeface="Malgun Gothic"/>
                <a:sym typeface="Malgun Gothic"/>
              </a:rPr>
              <a:t>Cardinality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b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ko-KR" altLang="en-US" sz="3100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3100" dirty="0">
                <a:latin typeface="Malgun Gothic"/>
                <a:ea typeface="Malgun Gothic"/>
                <a:cs typeface="Malgun Gothic"/>
                <a:sym typeface="Malgun Gothic"/>
              </a:rPr>
              <a:t> 대 </a:t>
            </a:r>
            <a:r>
              <a:rPr lang="en-US" altLang="ko-KR" sz="3100" dirty="0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3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777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da05ad0467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da05ad0467_0_29"/>
          <p:cNvSpPr txBox="1"/>
          <p:nvPr/>
        </p:nvSpPr>
        <p:spPr>
          <a:xfrm>
            <a:off x="149263" y="181050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da05ad0467_0_29"/>
          <p:cNvSpPr txBox="1"/>
          <p:nvPr/>
        </p:nvSpPr>
        <p:spPr>
          <a:xfrm>
            <a:off x="934513" y="1673050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ERD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5" name="Google Shape;165;g2da05ad046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63" y="772225"/>
            <a:ext cx="16627875" cy="90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e7c3796cfe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7c3796cfe_0_3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2e7c3796cfe_0_3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목록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73" name="Google Shape;173;g2e7c3796cfe_0_34"/>
          <p:cNvGraphicFramePr/>
          <p:nvPr/>
        </p:nvGraphicFramePr>
        <p:xfrm>
          <a:off x="3252375" y="3156025"/>
          <a:ext cx="11773700" cy="6037728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35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테이블 이름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설명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약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처방약에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환자들의 진료에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차트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 내용을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e7c3796cfe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7c3796cfe_0_5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7c3796cfe_0_5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1" name="Google Shape;181;g2e7c3796cfe_0_56"/>
          <p:cNvGraphicFramePr/>
          <p:nvPr/>
        </p:nvGraphicFramePr>
        <p:xfrm>
          <a:off x="1921275" y="3092300"/>
          <a:ext cx="14445450" cy="5653675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8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VARCHAR(13)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의사출신학교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의사분야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e7c3796cf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7c3796cfe_0_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7c3796cfe_0_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9" name="Google Shape;189;g2e7c3796cfe_0_8"/>
          <p:cNvGraphicFramePr/>
          <p:nvPr/>
        </p:nvGraphicFramePr>
        <p:xfrm>
          <a:off x="1370050" y="3214925"/>
          <a:ext cx="15424100" cy="4665197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e7c3796cfe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e7c3796cfe_0_4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e7c3796cfe_0_4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97" name="Google Shape;197;g2e7c3796cfe_0_44"/>
          <p:cNvGraphicFramePr/>
          <p:nvPr/>
        </p:nvGraphicFramePr>
        <p:xfrm>
          <a:off x="1409925" y="3313100"/>
          <a:ext cx="15344350" cy="3317316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직원담당부서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e7c3796cfe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e7c3796cfe_0_5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e7c3796cfe_0_5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05" name="Google Shape;205;g2e7c3796cfe_0_50"/>
          <p:cNvGraphicFramePr/>
          <p:nvPr/>
        </p:nvGraphicFramePr>
        <p:xfrm>
          <a:off x="2046613" y="4176900"/>
          <a:ext cx="14194775" cy="244362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38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진료내용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e7c3796cfe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e7c3796cfe_0_6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7c3796cfe_0_6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13" name="Google Shape;213;g2e7c3796cfe_0_68"/>
          <p:cNvGraphicFramePr/>
          <p:nvPr/>
        </p:nvGraphicFramePr>
        <p:xfrm>
          <a:off x="775888" y="3989650"/>
          <a:ext cx="16612425" cy="4784675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차트위치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e7c3796cfe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e7c3796cfe_0_7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e7c3796cfe_0_7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21" name="Google Shape;221;g2e7c3796cfe_0_74"/>
          <p:cNvGraphicFramePr/>
          <p:nvPr/>
        </p:nvGraphicFramePr>
        <p:xfrm>
          <a:off x="479863" y="3116775"/>
          <a:ext cx="17328275" cy="3705941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VARVHAR(50)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약용도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e7c3796cfe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e7c3796cfe_0_11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e7c3796cfe_0_11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29" name="Google Shape;229;g2e7c3796cfe_0_110"/>
          <p:cNvGraphicFramePr/>
          <p:nvPr/>
        </p:nvGraphicFramePr>
        <p:xfrm>
          <a:off x="796975" y="3744975"/>
          <a:ext cx="16570250" cy="2891295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수술시작시간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2da05ad046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da05ad0467_0_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g2da05ad0467_0_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46" name="Google Shape;46;g2da05ad0467_0_5"/>
          <p:cNvPicPr preferRelativeResize="0"/>
          <p:nvPr/>
        </p:nvPicPr>
        <p:blipFill rotWithShape="1">
          <a:blip r:embed="rId4">
            <a:alphaModFix/>
          </a:blip>
          <a:srcRect t="3232"/>
          <a:stretch/>
        </p:blipFill>
        <p:spPr>
          <a:xfrm>
            <a:off x="3322100" y="3946339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da05ad0467_0_5"/>
          <p:cNvPicPr preferRelativeResize="0"/>
          <p:nvPr/>
        </p:nvPicPr>
        <p:blipFill rotWithShape="1">
          <a:blip r:embed="rId5">
            <a:alphaModFix/>
          </a:blip>
          <a:srcRect t="3222"/>
          <a:stretch/>
        </p:blipFill>
        <p:spPr>
          <a:xfrm>
            <a:off x="7257471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da05ad0467_0_5"/>
          <p:cNvPicPr preferRelativeResize="0"/>
          <p:nvPr/>
        </p:nvPicPr>
        <p:blipFill rotWithShape="1">
          <a:blip r:embed="rId6">
            <a:alphaModFix/>
          </a:blip>
          <a:srcRect t="3540"/>
          <a:stretch/>
        </p:blipFill>
        <p:spPr>
          <a:xfrm>
            <a:off x="11192842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e7c3796cfe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e7c3796cfe_0_8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e7c3796cfe_0_8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37" name="Google Shape;237;g2e7c3796cfe_0_80"/>
          <p:cNvGraphicFramePr/>
          <p:nvPr/>
        </p:nvGraphicFramePr>
        <p:xfrm>
          <a:off x="1503725" y="3470150"/>
          <a:ext cx="15156750" cy="3298618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8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퇴원일자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e7c3796cfe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e7c3796cfe_0_9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7c3796cfe_0_9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45" name="Google Shape;245;g2e7c3796cfe_0_92"/>
          <p:cNvGraphicFramePr/>
          <p:nvPr/>
        </p:nvGraphicFramePr>
        <p:xfrm>
          <a:off x="2927888" y="4746225"/>
          <a:ext cx="12308425" cy="1628974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19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e7c3796cfe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e7c3796cfe_0_9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2e7c3796cfe_0_9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53" name="Google Shape;253;g2e7c3796cfe_0_98"/>
          <p:cNvGraphicFramePr/>
          <p:nvPr/>
        </p:nvGraphicFramePr>
        <p:xfrm>
          <a:off x="2545363" y="4078750"/>
          <a:ext cx="13197275" cy="244362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2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2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1일 사용금액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수용인원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e7c3796cfe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e7c3796cfe_0_10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7c3796cfe_0_10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61" name="Google Shape;261;g2e7c3796cfe_0_104"/>
          <p:cNvGraphicFramePr/>
          <p:nvPr/>
        </p:nvGraphicFramePr>
        <p:xfrm>
          <a:off x="1240713" y="4432100"/>
          <a:ext cx="15797050" cy="2554799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2e7c3797806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e7c3797806_0_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2e7c3797806_0_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69" name="Google Shape;269;g2e7c379780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25" y="3714750"/>
            <a:ext cx="6636375" cy="5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e7c3797806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e7c3797806_0_1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e7c3797806_0_1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77" name="Google Shape;277;g2e7c379780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5" y="3272825"/>
            <a:ext cx="8887400" cy="6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2e7c3797806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e7c3797806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e7c3797806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85" name="Google Shape;285;g2e7c379780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25" y="3307325"/>
            <a:ext cx="9815625" cy="6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2e7c3797806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e7c3797806_0_2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2e7c3797806_0_2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93" name="Google Shape;293;g2e7c379780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75" y="3272825"/>
            <a:ext cx="9470850" cy="6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e7c3797806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e7c3797806_0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e7c3797806_0_2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01" name="Google Shape;301;g2e7c379780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169325"/>
            <a:ext cx="7211900" cy="66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2e7c3797806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e7c3797806_0_3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e7c3797806_0_3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09" name="Google Shape;309;g2e7c3797806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5" y="3755900"/>
            <a:ext cx="10185925" cy="55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70e110b65a_2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70e110b65a_2_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g270e110b65a_2_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56" name="Google Shape;56;g270e110b65a_2_2"/>
          <p:cNvPicPr preferRelativeResize="0"/>
          <p:nvPr/>
        </p:nvPicPr>
        <p:blipFill rotWithShape="1">
          <a:blip r:embed="rId4">
            <a:alphaModFix/>
          </a:blip>
          <a:srcRect t="3540"/>
          <a:stretch/>
        </p:blipFill>
        <p:spPr>
          <a:xfrm>
            <a:off x="420375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70e110b65a_2_2"/>
          <p:cNvPicPr preferRelativeResize="0"/>
          <p:nvPr/>
        </p:nvPicPr>
        <p:blipFill rotWithShape="1">
          <a:blip r:embed="rId5">
            <a:alphaModFix/>
          </a:blip>
          <a:srcRect t="4552"/>
          <a:stretch/>
        </p:blipFill>
        <p:spPr>
          <a:xfrm>
            <a:off x="389685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70e110b65a_2_2"/>
          <p:cNvPicPr preferRelativeResize="0"/>
          <p:nvPr/>
        </p:nvPicPr>
        <p:blipFill rotWithShape="1">
          <a:blip r:embed="rId6">
            <a:alphaModFix/>
          </a:blip>
          <a:srcRect t="4113"/>
          <a:stretch/>
        </p:blipFill>
        <p:spPr>
          <a:xfrm>
            <a:off x="737333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70e110b65a_2_2"/>
          <p:cNvPicPr preferRelativeResize="0"/>
          <p:nvPr/>
        </p:nvPicPr>
        <p:blipFill rotWithShape="1">
          <a:blip r:embed="rId7">
            <a:alphaModFix/>
          </a:blip>
          <a:srcRect t="4852"/>
          <a:stretch/>
        </p:blipFill>
        <p:spPr>
          <a:xfrm>
            <a:off x="10849801" y="4555476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70e110b65a_2_2"/>
          <p:cNvPicPr preferRelativeResize="0"/>
          <p:nvPr/>
        </p:nvPicPr>
        <p:blipFill rotWithShape="1">
          <a:blip r:embed="rId8">
            <a:alphaModFix/>
          </a:blip>
          <a:srcRect t="2997"/>
          <a:stretch/>
        </p:blipFill>
        <p:spPr>
          <a:xfrm>
            <a:off x="14326280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e7c3797806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e7c3797806_0_4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e7c3797806_0_4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17" name="Google Shape;317;g2e7c379780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031300"/>
            <a:ext cx="6882925" cy="6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2e7c3797806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e7c3797806_0_5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2e7c3797806_0_5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25" name="Google Shape;325;g2e7c3797806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8263150" cy="7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e7c3797806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e7c3797806_0_6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2e7c3797806_0_6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33" name="Google Shape;333;g2e7c379780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7849075" cy="7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e7c3797806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e7c3797806_0_6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e7c3797806_0_6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41" name="Google Shape;341;g2e7c379780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3928425"/>
            <a:ext cx="10101250" cy="5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e7c3797806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7c3797806_0_7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e7c3797806_0_7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49" name="Google Shape;349;g2e7c3797806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5" y="3479875"/>
            <a:ext cx="11196675" cy="63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6250" y="4152900"/>
            <a:ext cx="9705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1475" y="1247775"/>
            <a:ext cx="2295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 dirty="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병원을 이용하는 주체이고,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성별 등 정보를 제공한다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521025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진료내용과 진료 일자를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70e110b65a_2_29"/>
          <p:cNvSpPr txBox="1"/>
          <p:nvPr/>
        </p:nvSpPr>
        <p:spPr>
          <a:xfrm>
            <a:off x="436000" y="779225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의사번호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담당분야 등 정보를 제공한다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약 이름과 제약회사 이름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용도 등을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521025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제약회사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회사이름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전화번호의 정보를 제공한다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70e110b65a_2_29"/>
          <p:cNvSpPr txBox="1"/>
          <p:nvPr/>
        </p:nvSpPr>
        <p:spPr>
          <a:xfrm>
            <a:off x="436000" y="779225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직원번호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주민등록번호 등 내용을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0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수술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수술번호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시작시간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수술시간 등을 제공한다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521025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수술실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수술실번호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분류 등의 정보를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70e110b65a_2_29"/>
          <p:cNvSpPr txBox="1"/>
          <p:nvPr/>
        </p:nvSpPr>
        <p:spPr>
          <a:xfrm>
            <a:off x="436000" y="7792250"/>
            <a:ext cx="153774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병실</a:t>
            </a:r>
            <a:br>
              <a:rPr lang="en-US" altLang="ko-KR" sz="35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3500" b="1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병실번호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일사용금액 등의 정보를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614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입원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입원등록번호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입원일자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퇴원일자 등의 정보를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521025"/>
            <a:ext cx="153774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altLang="en-US" sz="3500" b="1" dirty="0">
                <a:latin typeface="Malgun Gothic"/>
                <a:ea typeface="Malgun Gothic"/>
                <a:cs typeface="Malgun Gothic"/>
                <a:sym typeface="Malgun Gothic"/>
              </a:rPr>
              <a:t>차트</a:t>
            </a:r>
            <a:endParaRPr sz="3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차트번호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차트 위치 등의 정보를 저장한다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08379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1925</Words>
  <Application>Microsoft Office PowerPoint</Application>
  <PresentationFormat>사용자 지정</PresentationFormat>
  <Paragraphs>759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Malgun Gothic</vt:lpstr>
      <vt:lpstr>Arial</vt:lpstr>
      <vt:lpstr>Calibri</vt:lpstr>
      <vt:lpstr>Theme54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보람 권</cp:lastModifiedBy>
  <cp:revision>3</cp:revision>
  <dcterms:created xsi:type="dcterms:W3CDTF">2024-05-07T09:06:54Z</dcterms:created>
  <dcterms:modified xsi:type="dcterms:W3CDTF">2024-06-25T01:40:22Z</dcterms:modified>
</cp:coreProperties>
</file>