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0" r:id="rId3"/>
    <p:sldId id="257" r:id="rId4"/>
    <p:sldId id="263" r:id="rId5"/>
    <p:sldId id="262" r:id="rId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ый треугольник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/>
              <a:t>Образец подзаголовка</a:t>
            </a:r>
            <a:endParaRPr kumimoji="0" lang="en-US"/>
          </a:p>
        </p:txBody>
      </p:sp>
      <p:grpSp>
        <p:nvGrpSpPr>
          <p:cNvPr id="2" name="Группа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Полилиния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Полилиния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Полилиния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Прямая соединительная линия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F7719F4-188D-42B5-BCC7-5EC11F52E82A}" type="datetimeFigureOut">
              <a:rPr lang="ru-RU" smtClean="0"/>
              <a:t>06.03.2020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DAE6AEE-6FF5-4968-B384-1EC39C3E20A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719F4-188D-42B5-BCC7-5EC11F52E82A}" type="datetimeFigureOut">
              <a:rPr lang="ru-RU" smtClean="0"/>
              <a:t>06.03.2020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E6AEE-6FF5-4968-B384-1EC39C3E20A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719F4-188D-42B5-BCC7-5EC11F52E82A}" type="datetimeFigureOut">
              <a:rPr lang="ru-RU" smtClean="0"/>
              <a:t>06.03.2020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E6AEE-6FF5-4968-B384-1EC39C3E20A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719F4-188D-42B5-BCC7-5EC11F52E82A}" type="datetimeFigureOut">
              <a:rPr lang="ru-RU" smtClean="0"/>
              <a:t>06.03.2020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E6AEE-6FF5-4968-B384-1EC39C3E20AB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719F4-188D-42B5-BCC7-5EC11F52E82A}" type="datetimeFigureOut">
              <a:rPr lang="ru-RU" smtClean="0"/>
              <a:t>06.03.2020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E6AEE-6FF5-4968-B384-1EC39C3E20AB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Нашивка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Нашивка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719F4-188D-42B5-BCC7-5EC11F52E82A}" type="datetimeFigureOut">
              <a:rPr lang="ru-RU" smtClean="0"/>
              <a:t>06.03.2020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E6AEE-6FF5-4968-B384-1EC39C3E20AB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719F4-188D-42B5-BCC7-5EC11F52E82A}" type="datetimeFigureOut">
              <a:rPr lang="ru-RU" smtClean="0"/>
              <a:t>06.03.2020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E6AEE-6FF5-4968-B384-1EC39C3E20AB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719F4-188D-42B5-BCC7-5EC11F52E82A}" type="datetimeFigureOut">
              <a:rPr lang="ru-RU" smtClean="0"/>
              <a:t>06.03.2020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E6AEE-6FF5-4968-B384-1EC39C3E20AB}" type="slidenum">
              <a:rPr lang="ru-RU" smtClean="0"/>
              <a:t>‹#›</a:t>
            </a:fld>
            <a:endParaRPr lang="ru-RU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719F4-188D-42B5-BCC7-5EC11F52E82A}" type="datetimeFigureOut">
              <a:rPr lang="ru-RU" smtClean="0"/>
              <a:t>06.03.2020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E6AEE-6FF5-4968-B384-1EC39C3E20A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7F7719F4-188D-42B5-BCC7-5EC11F52E82A}" type="datetimeFigureOut">
              <a:rPr lang="ru-RU" smtClean="0"/>
              <a:t>06.03.2020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E6AEE-6FF5-4968-B384-1EC39C3E20AB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/>
              <a:t>Вставка рисунка</a:t>
            </a:r>
            <a:endParaRPr kumimoji="0"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F7719F4-188D-42B5-BCC7-5EC11F52E82A}" type="datetimeFigureOut">
              <a:rPr lang="ru-RU" smtClean="0"/>
              <a:t>06.03.2020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DAE6AEE-6FF5-4968-B384-1EC39C3E20AB}" type="slidenum">
              <a:rPr lang="ru-RU" smtClean="0"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ямоугольный треугольник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Нашивка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Нашивка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олилиния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Полилиния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Прямоугольный треугольник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/>
              <a:t>Образец текста</a:t>
            </a:r>
          </a:p>
          <a:p>
            <a:pPr lvl="1" eaLnBrk="1" latinLnBrk="0" hangingPunct="1"/>
            <a:r>
              <a:rPr kumimoji="0" lang="ru-RU"/>
              <a:t>Второй уровень</a:t>
            </a:r>
          </a:p>
          <a:p>
            <a:pPr lvl="2" eaLnBrk="1" latinLnBrk="0" hangingPunct="1"/>
            <a:r>
              <a:rPr kumimoji="0" lang="ru-RU"/>
              <a:t>Третий уровень</a:t>
            </a:r>
          </a:p>
          <a:p>
            <a:pPr lvl="3" eaLnBrk="1" latinLnBrk="0" hangingPunct="1"/>
            <a:r>
              <a:rPr kumimoji="0" lang="ru-RU"/>
              <a:t>Четвертый уровень</a:t>
            </a:r>
          </a:p>
          <a:p>
            <a:pPr lvl="4" eaLnBrk="1" latinLnBrk="0" hangingPunct="1"/>
            <a:r>
              <a:rPr kumimoji="0" lang="ru-RU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7F7719F4-188D-42B5-BCC7-5EC11F52E82A}" type="datetimeFigureOut">
              <a:rPr lang="ru-RU" smtClean="0"/>
              <a:t>06.03.2020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8DAE6AEE-6FF5-4968-B384-1EC39C3E20AB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1268760"/>
            <a:ext cx="7772400" cy="1829761"/>
          </a:xfrm>
        </p:spPr>
        <p:txBody>
          <a:bodyPr/>
          <a:lstStyle/>
          <a:p>
            <a:pPr algn="ctr"/>
            <a:r>
              <a:rPr lang="ru-RU" dirty="0"/>
              <a:t>Контроль семейного бюджета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pPr algn="l"/>
            <a:r>
              <a:rPr lang="ru-RU" sz="1400" b="1" dirty="0"/>
              <a:t>					</a:t>
            </a:r>
            <a:r>
              <a:rPr lang="ru-RU" sz="1400" dirty="0"/>
              <a:t>Наставник</a:t>
            </a:r>
            <a:r>
              <a:rPr lang="ru-RU" sz="1400" b="1" dirty="0"/>
              <a:t>:</a:t>
            </a:r>
            <a:r>
              <a:rPr lang="ru-RU" sz="1400" dirty="0"/>
              <a:t> </a:t>
            </a:r>
            <a:r>
              <a:rPr lang="ru-RU" sz="1400" dirty="0" err="1"/>
              <a:t>Комовский</a:t>
            </a:r>
            <a:r>
              <a:rPr lang="ru-RU" sz="1400" dirty="0"/>
              <a:t> Дмитрий</a:t>
            </a:r>
          </a:p>
          <a:p>
            <a:pPr algn="l"/>
            <a:r>
              <a:rPr lang="ru-RU" sz="1400" dirty="0"/>
              <a:t>					Участники: Никитин Алексей</a:t>
            </a:r>
          </a:p>
          <a:p>
            <a:pPr algn="l"/>
            <a:r>
              <a:rPr lang="ru-RU" sz="1400" dirty="0"/>
              <a:t>					    	 </a:t>
            </a:r>
            <a:r>
              <a:rPr lang="ru-RU" sz="1400" dirty="0" err="1"/>
              <a:t>Белолипецкая</a:t>
            </a:r>
            <a:r>
              <a:rPr lang="ru-RU" sz="1400" dirty="0"/>
              <a:t> Екатерина</a:t>
            </a:r>
          </a:p>
          <a:p>
            <a:pPr algn="l"/>
            <a:r>
              <a:rPr lang="ru-RU" sz="1400" dirty="0"/>
              <a:t>					    	 Бородулин Кирилл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364871" y="6226392"/>
            <a:ext cx="2712601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ru-RU" sz="2000" b="1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Иннополис,</a:t>
            </a:r>
            <a:r>
              <a:rPr lang="en-US" sz="2000" b="1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 2020</a:t>
            </a:r>
            <a:endParaRPr lang="ru-RU" sz="2000" b="1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73676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457200" y="1950784"/>
            <a:ext cx="4578524" cy="1947672"/>
          </a:xfrm>
        </p:spPr>
        <p:txBody>
          <a:bodyPr>
            <a:normAutofit/>
          </a:bodyPr>
          <a:lstStyle/>
          <a:p>
            <a:pPr indent="-255240">
              <a:buClr>
                <a:srgbClr val="2DA2BF"/>
              </a:buClr>
              <a:buFont typeface="Wingdings 3" charset="2"/>
              <a:buChar char=""/>
            </a:pPr>
            <a:r>
              <a:rPr lang="ru-RU" sz="2400" b="1" spc="-1" dirty="0">
                <a:solidFill>
                  <a:srgbClr val="000000"/>
                </a:solidFill>
              </a:rPr>
              <a:t>Проблема</a:t>
            </a:r>
            <a:r>
              <a:rPr lang="ru-RU" sz="2400" spc="-1" dirty="0">
                <a:solidFill>
                  <a:srgbClr val="000000"/>
                </a:solidFill>
              </a:rPr>
              <a:t>:</a:t>
            </a:r>
            <a:endParaRPr lang="ru-RU" sz="2400" spc="-1" dirty="0">
              <a:latin typeface="Arial"/>
            </a:endParaRPr>
          </a:p>
          <a:p>
            <a:pPr indent="-255240">
              <a:buClr>
                <a:srgbClr val="2DA2BF"/>
              </a:buClr>
              <a:buFont typeface="Wingdings 3" charset="2"/>
              <a:buChar char=""/>
            </a:pPr>
            <a:r>
              <a:rPr lang="ru-RU" sz="2400" spc="-1" dirty="0">
                <a:solidFill>
                  <a:srgbClr val="000000"/>
                </a:solidFill>
              </a:rPr>
              <a:t>Сложно следить за расходам и доходами семьи.</a:t>
            </a:r>
            <a:endParaRPr lang="ru-RU" sz="2400" spc="-1" dirty="0">
              <a:latin typeface="Arial"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ru-RU" spc="-1" dirty="0">
                <a:solidFill>
                  <a:srgbClr val="464646"/>
                </a:solidFill>
              </a:rPr>
              <a:t>Зачем нужно наше приложение?</a:t>
            </a:r>
            <a:endParaRPr lang="ru-RU" b="0" spc="-1" dirty="0">
              <a:latin typeface="Arial"/>
            </a:endParaRPr>
          </a:p>
        </p:txBody>
      </p:sp>
      <p:sp>
        <p:nvSpPr>
          <p:cNvPr id="4" name="Объект 1">
            <a:extLst>
              <a:ext uri="{FF2B5EF4-FFF2-40B4-BE49-F238E27FC236}">
                <a16:creationId xmlns:a16="http://schemas.microsoft.com/office/drawing/2014/main" id="{A2922CF0-3262-4863-9725-F3141133F834}"/>
              </a:ext>
            </a:extLst>
          </p:cNvPr>
          <p:cNvSpPr txBox="1">
            <a:spLocks/>
          </p:cNvSpPr>
          <p:nvPr/>
        </p:nvSpPr>
        <p:spPr>
          <a:xfrm>
            <a:off x="457200" y="4077072"/>
            <a:ext cx="8363272" cy="303272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lnSpc>
                <a:spcPct val="100000"/>
              </a:lnSpc>
            </a:pPr>
            <a:r>
              <a:rPr lang="ru-RU" sz="2400" b="1" spc="-1" dirty="0">
                <a:solidFill>
                  <a:srgbClr val="000000"/>
                </a:solidFill>
              </a:rPr>
              <a:t>Решение</a:t>
            </a:r>
            <a:r>
              <a:rPr lang="ru-RU" sz="2400" spc="-1" dirty="0">
                <a:solidFill>
                  <a:srgbClr val="000000"/>
                </a:solidFill>
              </a:rPr>
              <a:t>:</a:t>
            </a:r>
            <a:endParaRPr lang="ru-RU" sz="24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400" spc="-1" dirty="0">
                <a:solidFill>
                  <a:srgbClr val="000000"/>
                </a:solidFill>
              </a:rPr>
              <a:t>Приложение, которое позволяет фиксировать расходы и доходы семьи, и визуализирует полученную информацию. </a:t>
            </a:r>
            <a:endParaRPr lang="ru-RU" sz="2400" spc="-1" dirty="0">
              <a:latin typeface="Arial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1B7E0C2-1880-4AE8-9659-49BD2B82331E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4720652" y="1628800"/>
            <a:ext cx="3822840" cy="259164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3845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1587632"/>
          </a:xfrm>
        </p:spPr>
        <p:txBody>
          <a:bodyPr>
            <a:normAutofit/>
          </a:bodyPr>
          <a:lstStyle/>
          <a:p>
            <a:pPr indent="-255240">
              <a:buClr>
                <a:srgbClr val="2DA2BF"/>
              </a:buClr>
              <a:buFont typeface="Wingdings 3" charset="2"/>
              <a:buChar char=""/>
            </a:pPr>
            <a:r>
              <a:rPr lang="ru-RU" sz="2000" spc="-1" dirty="0">
                <a:solidFill>
                  <a:srgbClr val="000000"/>
                </a:solidFill>
              </a:rPr>
              <a:t>Создание семьи равноправных пользователей.</a:t>
            </a:r>
            <a:endParaRPr lang="ru-RU" sz="2000" spc="-1" dirty="0">
              <a:latin typeface="Arial"/>
            </a:endParaRPr>
          </a:p>
          <a:p>
            <a:pPr indent="-255240">
              <a:buClr>
                <a:srgbClr val="2DA2BF"/>
              </a:buClr>
              <a:buFont typeface="Wingdings 3" charset="2"/>
              <a:buChar char=""/>
            </a:pPr>
            <a:r>
              <a:rPr lang="ru-RU" sz="2000" spc="-1" dirty="0">
                <a:solidFill>
                  <a:srgbClr val="000000"/>
                </a:solidFill>
              </a:rPr>
              <a:t>Управление персональными счетами каждого из членов семьи.</a:t>
            </a:r>
            <a:endParaRPr lang="ru-RU" sz="2000" spc="-1" dirty="0">
              <a:latin typeface="Arial"/>
            </a:endParaRPr>
          </a:p>
          <a:p>
            <a:pPr indent="-255240">
              <a:buClr>
                <a:srgbClr val="2DA2BF"/>
              </a:buClr>
              <a:buFont typeface="Wingdings 3" charset="2"/>
              <a:buChar char=""/>
            </a:pPr>
            <a:r>
              <a:rPr lang="ru-RU" sz="2000" spc="-1" dirty="0">
                <a:solidFill>
                  <a:srgbClr val="000000"/>
                </a:solidFill>
              </a:rPr>
              <a:t>Осуществление переводов между счетами членов семьи.</a:t>
            </a:r>
            <a:endParaRPr lang="ru-RU" sz="2000" spc="-1" dirty="0">
              <a:latin typeface="Arial"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ru-RU" spc="-1" dirty="0">
                <a:solidFill>
                  <a:srgbClr val="464646"/>
                </a:solidFill>
              </a:rPr>
              <a:t>Что умеет наше приложение?</a:t>
            </a:r>
            <a:endParaRPr lang="ru-RU" b="0" spc="-1" dirty="0">
              <a:latin typeface="Arial"/>
            </a:endParaRPr>
          </a:p>
        </p:txBody>
      </p:sp>
      <p:sp>
        <p:nvSpPr>
          <p:cNvPr id="4" name="Объект 1">
            <a:extLst>
              <a:ext uri="{FF2B5EF4-FFF2-40B4-BE49-F238E27FC236}">
                <a16:creationId xmlns:a16="http://schemas.microsoft.com/office/drawing/2014/main" id="{57502A81-A02B-4FD5-9238-C0F81DB6ACAA}"/>
              </a:ext>
            </a:extLst>
          </p:cNvPr>
          <p:cNvSpPr txBox="1">
            <a:spLocks/>
          </p:cNvSpPr>
          <p:nvPr/>
        </p:nvSpPr>
        <p:spPr>
          <a:xfrm>
            <a:off x="470723" y="3052616"/>
            <a:ext cx="4762872" cy="2880319"/>
          </a:xfrm>
          <a:prstGeom prst="rect">
            <a:avLst/>
          </a:prstGeom>
        </p:spPr>
        <p:txBody>
          <a:bodyPr vert="horz">
            <a:no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indent="-255240">
              <a:buClr>
                <a:srgbClr val="2DA2BF"/>
              </a:buClr>
              <a:buFont typeface="Wingdings 3" charset="2"/>
              <a:buChar char=""/>
            </a:pPr>
            <a:r>
              <a:rPr lang="ru-RU" sz="2000" dirty="0"/>
              <a:t>Журналирование действий пользователей со счетами и возможность просмотра этих действий за определенные периоды.</a:t>
            </a:r>
            <a:endParaRPr lang="en-US" sz="2000" dirty="0"/>
          </a:p>
          <a:p>
            <a:pPr indent="-255240">
              <a:buClr>
                <a:srgbClr val="2DA2BF"/>
              </a:buClr>
              <a:buFont typeface="Wingdings 3" charset="2"/>
              <a:buChar char=""/>
            </a:pPr>
            <a:r>
              <a:rPr lang="ru-RU" sz="2000" dirty="0"/>
              <a:t>Визуализация доходов и расходов семьи с помощью диаграмм и графиков в разных срезах.</a:t>
            </a:r>
            <a:endParaRPr lang="ru-RU" sz="2000" spc="-1" dirty="0">
              <a:latin typeface="Arial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219EA09-DD95-4266-A2ED-A1B2B7B9AF5A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4988838" y="3168164"/>
            <a:ext cx="3942720" cy="2380680"/>
          </a:xfrm>
          <a:prstGeom prst="rect">
            <a:avLst/>
          </a:prstGeom>
          <a:ln>
            <a:solidFill>
              <a:srgbClr val="3465A4"/>
            </a:solidFill>
          </a:ln>
        </p:spPr>
      </p:pic>
    </p:spTree>
    <p:extLst>
      <p:ext uri="{BB962C8B-B14F-4D97-AF65-F5344CB8AC3E}">
        <p14:creationId xmlns:p14="http://schemas.microsoft.com/office/powerpoint/2010/main" val="4217345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695B47A-A9E6-403F-95D2-23CBBB381E93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2483769" y="2479299"/>
            <a:ext cx="4392488" cy="3177833"/>
          </a:xfrm>
          <a:prstGeom prst="rect">
            <a:avLst/>
          </a:prstGeom>
          <a:ln>
            <a:noFill/>
          </a:ln>
        </p:spPr>
      </p:pic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457200" y="2950001"/>
            <a:ext cx="3394721" cy="2091687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ru-RU" sz="2000" spc="-1" dirty="0" err="1">
                <a:solidFill>
                  <a:srgbClr val="000000"/>
                </a:solidFill>
              </a:rPr>
              <a:t>Java</a:t>
            </a:r>
            <a:r>
              <a:rPr lang="ru-RU" sz="2000" spc="-1" dirty="0">
                <a:solidFill>
                  <a:srgbClr val="000000"/>
                </a:solidFill>
              </a:rPr>
              <a:t> SE 8</a:t>
            </a:r>
            <a:endParaRPr lang="ru-RU" sz="20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000" spc="-1" dirty="0" err="1">
                <a:solidFill>
                  <a:srgbClr val="000000"/>
                </a:solidFill>
              </a:rPr>
              <a:t>Spring</a:t>
            </a:r>
            <a:r>
              <a:rPr lang="ru-RU" sz="2000" spc="-1" dirty="0">
                <a:solidFill>
                  <a:srgbClr val="000000"/>
                </a:solidFill>
              </a:rPr>
              <a:t> (MVC, </a:t>
            </a:r>
            <a:r>
              <a:rPr lang="ru-RU" sz="2000" spc="-1" dirty="0" err="1">
                <a:solidFill>
                  <a:srgbClr val="000000"/>
                </a:solidFill>
              </a:rPr>
              <a:t>Security</a:t>
            </a:r>
            <a:r>
              <a:rPr lang="ru-RU" sz="2000" spc="-1" dirty="0">
                <a:solidFill>
                  <a:srgbClr val="000000"/>
                </a:solidFill>
              </a:rPr>
              <a:t>)</a:t>
            </a:r>
            <a:endParaRPr lang="ru-RU" sz="20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000" spc="-1" dirty="0" err="1">
                <a:solidFill>
                  <a:srgbClr val="000000"/>
                </a:solidFill>
              </a:rPr>
              <a:t>Lombok</a:t>
            </a:r>
            <a:endParaRPr lang="ru-RU" sz="20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000" spc="-1" dirty="0" err="1">
                <a:solidFill>
                  <a:srgbClr val="000000"/>
                </a:solidFill>
              </a:rPr>
              <a:t>Liquibase</a:t>
            </a:r>
            <a:endParaRPr lang="ru-RU" sz="20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000" spc="-1" dirty="0" err="1">
                <a:solidFill>
                  <a:srgbClr val="000000"/>
                </a:solidFill>
              </a:rPr>
              <a:t>Maven</a:t>
            </a:r>
            <a:endParaRPr lang="ru-RU" sz="20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000" spc="-1" dirty="0" err="1">
                <a:solidFill>
                  <a:srgbClr val="000000"/>
                </a:solidFill>
              </a:rPr>
              <a:t>Git</a:t>
            </a:r>
            <a:endParaRPr lang="ru-RU" sz="2000" spc="-1" dirty="0">
              <a:latin typeface="Arial"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ru-RU" spc="-1" dirty="0">
                <a:solidFill>
                  <a:srgbClr val="464646"/>
                </a:solidFill>
              </a:rPr>
              <a:t>Какие мы используем технологии?</a:t>
            </a:r>
            <a:endParaRPr lang="ru-RU" b="0" spc="-1" dirty="0">
              <a:latin typeface="Arial"/>
            </a:endParaRPr>
          </a:p>
        </p:txBody>
      </p:sp>
      <p:sp>
        <p:nvSpPr>
          <p:cNvPr id="4" name="Объект 1">
            <a:extLst>
              <a:ext uri="{FF2B5EF4-FFF2-40B4-BE49-F238E27FC236}">
                <a16:creationId xmlns:a16="http://schemas.microsoft.com/office/drawing/2014/main" id="{57502A81-A02B-4FD5-9238-C0F81DB6ACAA}"/>
              </a:ext>
            </a:extLst>
          </p:cNvPr>
          <p:cNvSpPr txBox="1">
            <a:spLocks/>
          </p:cNvSpPr>
          <p:nvPr/>
        </p:nvSpPr>
        <p:spPr>
          <a:xfrm>
            <a:off x="5508104" y="1454998"/>
            <a:ext cx="3178696" cy="209168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lnSpc>
                <a:spcPct val="100000"/>
              </a:lnSpc>
            </a:pPr>
            <a:r>
              <a:rPr lang="ru-RU" sz="2000" spc="-1" dirty="0" err="1">
                <a:solidFill>
                  <a:srgbClr val="000000"/>
                </a:solidFill>
              </a:rPr>
              <a:t>Spring</a:t>
            </a:r>
            <a:r>
              <a:rPr lang="ru-RU" sz="2000" spc="-1" dirty="0">
                <a:solidFill>
                  <a:srgbClr val="000000"/>
                </a:solidFill>
              </a:rPr>
              <a:t> </a:t>
            </a:r>
            <a:r>
              <a:rPr lang="ru-RU" sz="2000" spc="-1" dirty="0" err="1">
                <a:solidFill>
                  <a:srgbClr val="000000"/>
                </a:solidFill>
              </a:rPr>
              <a:t>Data</a:t>
            </a:r>
            <a:r>
              <a:rPr lang="ru-RU" sz="2000" spc="-1" dirty="0">
                <a:solidFill>
                  <a:srgbClr val="000000"/>
                </a:solidFill>
              </a:rPr>
              <a:t> JPA</a:t>
            </a:r>
            <a:endParaRPr lang="ru-RU" sz="20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000" spc="-1" dirty="0" err="1">
                <a:solidFill>
                  <a:srgbClr val="000000"/>
                </a:solidFill>
              </a:rPr>
              <a:t>Hibernate</a:t>
            </a:r>
            <a:endParaRPr lang="ru-RU" sz="20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000000"/>
                </a:solidFill>
              </a:rPr>
              <a:t>JPA </a:t>
            </a:r>
            <a:r>
              <a:rPr lang="ru-RU" sz="2000" spc="-1" dirty="0" err="1">
                <a:solidFill>
                  <a:srgbClr val="000000"/>
                </a:solidFill>
              </a:rPr>
              <a:t>Criteria</a:t>
            </a:r>
            <a:r>
              <a:rPr lang="ru-RU" sz="2000" spc="-1" dirty="0">
                <a:solidFill>
                  <a:srgbClr val="000000"/>
                </a:solidFill>
              </a:rPr>
              <a:t> API</a:t>
            </a:r>
            <a:endParaRPr lang="ru-RU" sz="20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000" spc="-1" dirty="0" err="1">
                <a:solidFill>
                  <a:srgbClr val="000000"/>
                </a:solidFill>
              </a:rPr>
              <a:t>PostgreSQL</a:t>
            </a:r>
            <a:endParaRPr lang="ru-RU" sz="2000" spc="-1" dirty="0">
              <a:latin typeface="Arial"/>
            </a:endParaRPr>
          </a:p>
        </p:txBody>
      </p:sp>
      <p:sp>
        <p:nvSpPr>
          <p:cNvPr id="6" name="Объект 1">
            <a:extLst>
              <a:ext uri="{FF2B5EF4-FFF2-40B4-BE49-F238E27FC236}">
                <a16:creationId xmlns:a16="http://schemas.microsoft.com/office/drawing/2014/main" id="{A1B3D0C1-01EF-450E-80A6-BDC650112CE6}"/>
              </a:ext>
            </a:extLst>
          </p:cNvPr>
          <p:cNvSpPr txBox="1">
            <a:spLocks/>
          </p:cNvSpPr>
          <p:nvPr/>
        </p:nvSpPr>
        <p:spPr>
          <a:xfrm>
            <a:off x="6409053" y="4976895"/>
            <a:ext cx="2304256" cy="14437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lnSpc>
                <a:spcPct val="100000"/>
              </a:lnSpc>
            </a:pPr>
            <a:r>
              <a:rPr lang="ru-RU" sz="2000" spc="-1" dirty="0" err="1">
                <a:solidFill>
                  <a:srgbClr val="000000"/>
                </a:solidFill>
              </a:rPr>
              <a:t>Bootstrap</a:t>
            </a:r>
            <a:endParaRPr lang="ru-RU" sz="20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000" spc="-1" dirty="0" err="1">
                <a:solidFill>
                  <a:srgbClr val="000000"/>
                </a:solidFill>
              </a:rPr>
              <a:t>JavaScript</a:t>
            </a:r>
            <a:endParaRPr lang="ru-RU" sz="20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000000"/>
                </a:solidFill>
              </a:rPr>
              <a:t>JSP, JSTL</a:t>
            </a:r>
            <a:endParaRPr lang="ru-RU" sz="2000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53392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1143000"/>
          </a:xfrm>
        </p:spPr>
        <p:txBody>
          <a:bodyPr>
            <a:normAutofit fontScale="70000" lnSpcReduction="20000"/>
          </a:bodyPr>
          <a:lstStyle/>
          <a:p>
            <a:pPr marL="109800"/>
            <a:r>
              <a:rPr lang="ru-RU" sz="2800" spc="-1" dirty="0">
                <a:solidFill>
                  <a:srgbClr val="000000"/>
                </a:solidFill>
              </a:rPr>
              <a:t>Приложение, которое помогает пользователям </a:t>
            </a:r>
            <a:r>
              <a:rPr lang="ru-RU" sz="2800" b="1" spc="-1" dirty="0">
                <a:solidFill>
                  <a:srgbClr val="000000"/>
                </a:solidFill>
              </a:rPr>
              <a:t>объединить</a:t>
            </a:r>
            <a:r>
              <a:rPr lang="ru-RU" sz="2800" spc="-1" dirty="0">
                <a:solidFill>
                  <a:srgbClr val="000000"/>
                </a:solidFill>
              </a:rPr>
              <a:t> информацию о своих доходах и расходах в </a:t>
            </a:r>
            <a:r>
              <a:rPr lang="ru-RU" sz="2800" b="1" spc="-1" dirty="0">
                <a:solidFill>
                  <a:srgbClr val="000000"/>
                </a:solidFill>
              </a:rPr>
              <a:t>одном</a:t>
            </a:r>
            <a:r>
              <a:rPr lang="ru-RU" sz="2800" spc="-1" dirty="0">
                <a:solidFill>
                  <a:srgbClr val="000000"/>
                </a:solidFill>
              </a:rPr>
              <a:t> месте и </a:t>
            </a:r>
            <a:r>
              <a:rPr lang="ru-RU" sz="2800" b="1" spc="-1" dirty="0">
                <a:solidFill>
                  <a:srgbClr val="000000"/>
                </a:solidFill>
              </a:rPr>
              <a:t>проанализировать</a:t>
            </a:r>
            <a:r>
              <a:rPr lang="ru-RU" sz="2800" spc="-1" dirty="0">
                <a:solidFill>
                  <a:srgbClr val="000000"/>
                </a:solidFill>
              </a:rPr>
              <a:t> собранную информацию.</a:t>
            </a:r>
            <a:endParaRPr lang="ru-RU" sz="2800" spc="-1" dirty="0">
              <a:latin typeface="Arial"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ru-RU" spc="-1" dirty="0">
                <a:solidFill>
                  <a:srgbClr val="464646"/>
                </a:solidFill>
              </a:rPr>
              <a:t>Что у нас вышло в итоге?</a:t>
            </a:r>
            <a:endParaRPr lang="ru-RU" b="0" spc="-1" dirty="0">
              <a:latin typeface="Arial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A111083-80E7-4102-B965-25CDF3CFB4E0}"/>
              </a:ext>
            </a:extLst>
          </p:cNvPr>
          <p:cNvPicPr/>
          <p:nvPr/>
        </p:nvPicPr>
        <p:blipFill>
          <a:blip r:embed="rId2"/>
          <a:stretch/>
        </p:blipFill>
        <p:spPr>
          <a:xfrm rot="7800">
            <a:off x="758864" y="2781820"/>
            <a:ext cx="4396256" cy="2903705"/>
          </a:xfrm>
          <a:prstGeom prst="rect">
            <a:avLst/>
          </a:prstGeom>
          <a:ln>
            <a:solidFill>
              <a:srgbClr val="3465A4"/>
            </a:solidFill>
          </a:ln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1181381-D552-41A9-B389-F48D600706F4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3967657" y="2395049"/>
            <a:ext cx="4402834" cy="2912995"/>
          </a:xfrm>
          <a:prstGeom prst="rect">
            <a:avLst/>
          </a:prstGeom>
          <a:ln>
            <a:solidFill>
              <a:srgbClr val="3465A4"/>
            </a:solidFill>
          </a:ln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5E94E6A-F464-4B4F-9849-97CCB1C6B973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2962190" y="3700288"/>
            <a:ext cx="4402834" cy="2912995"/>
          </a:xfrm>
          <a:prstGeom prst="rect">
            <a:avLst/>
          </a:prstGeom>
          <a:ln>
            <a:solidFill>
              <a:srgbClr val="3465A4"/>
            </a:solidFill>
          </a:ln>
        </p:spPr>
      </p:pic>
    </p:spTree>
    <p:extLst>
      <p:ext uri="{BB962C8B-B14F-4D97-AF65-F5344CB8AC3E}">
        <p14:creationId xmlns:p14="http://schemas.microsoft.com/office/powerpoint/2010/main" val="26547269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ткрытая">
  <a:themeElements>
    <a:clrScheme name="Открытая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Открытая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Открытая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113</TotalTime>
  <Words>187</Words>
  <Application>Microsoft Office PowerPoint</Application>
  <PresentationFormat>Экран (4:3)</PresentationFormat>
  <Paragraphs>33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1" baseType="lpstr">
      <vt:lpstr>Arial</vt:lpstr>
      <vt:lpstr>Lucida Sans Unicode</vt:lpstr>
      <vt:lpstr>Verdana</vt:lpstr>
      <vt:lpstr>Wingdings 2</vt:lpstr>
      <vt:lpstr>Wingdings 3</vt:lpstr>
      <vt:lpstr>Открытая</vt:lpstr>
      <vt:lpstr>Контроль семейного бюджета</vt:lpstr>
      <vt:lpstr>Зачем нужно наше приложение?</vt:lpstr>
      <vt:lpstr>Что умеет наше приложение?</vt:lpstr>
      <vt:lpstr>Какие мы используем технологии?</vt:lpstr>
      <vt:lpstr>Что у нас вышло в итоге?</vt:lpstr>
    </vt:vector>
  </TitlesOfParts>
  <Company>*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Контроль семейного бюджета</dc:title>
  <dc:creator>kborodulin(KBORODULIN)</dc:creator>
  <cp:lastModifiedBy>Ae</cp:lastModifiedBy>
  <cp:revision>18</cp:revision>
  <dcterms:created xsi:type="dcterms:W3CDTF">2020-03-02T04:56:38Z</dcterms:created>
  <dcterms:modified xsi:type="dcterms:W3CDTF">2020-03-06T11:00:31Z</dcterms:modified>
</cp:coreProperties>
</file>