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4" d="100"/>
          <a:sy n="64" d="100"/>
        </p:scale>
        <p:origin x="718"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2F923-1EB7-8527-310D-7052142015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6A8128-9E9B-41ED-570A-5B0A5116CB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6B3253-6FCA-D5D0-9C96-2F987F7C4E27}"/>
              </a:ext>
            </a:extLst>
          </p:cNvPr>
          <p:cNvSpPr>
            <a:spLocks noGrp="1"/>
          </p:cNvSpPr>
          <p:nvPr>
            <p:ph type="dt" sz="half" idx="10"/>
          </p:nvPr>
        </p:nvSpPr>
        <p:spPr/>
        <p:txBody>
          <a:bodyPr/>
          <a:lstStyle/>
          <a:p>
            <a:fld id="{F5A5CE34-D4D4-49FC-8941-C73673068670}" type="datetimeFigureOut">
              <a:rPr lang="en-US" smtClean="0"/>
              <a:t>8/22/2022</a:t>
            </a:fld>
            <a:endParaRPr lang="en-US"/>
          </a:p>
        </p:txBody>
      </p:sp>
      <p:sp>
        <p:nvSpPr>
          <p:cNvPr id="5" name="Footer Placeholder 4">
            <a:extLst>
              <a:ext uri="{FF2B5EF4-FFF2-40B4-BE49-F238E27FC236}">
                <a16:creationId xmlns:a16="http://schemas.microsoft.com/office/drawing/2014/main" id="{F099C19F-4CB0-40C9-5ED2-6D225942EE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548796-9A96-143F-D229-8242DA453E86}"/>
              </a:ext>
            </a:extLst>
          </p:cNvPr>
          <p:cNvSpPr>
            <a:spLocks noGrp="1"/>
          </p:cNvSpPr>
          <p:nvPr>
            <p:ph type="sldNum" sz="quarter" idx="12"/>
          </p:nvPr>
        </p:nvSpPr>
        <p:spPr/>
        <p:txBody>
          <a:bodyPr/>
          <a:lstStyle/>
          <a:p>
            <a:fld id="{BC672FDF-6605-479E-AC73-970B5084EAF7}" type="slidenum">
              <a:rPr lang="en-US" smtClean="0"/>
              <a:t>‹#›</a:t>
            </a:fld>
            <a:endParaRPr lang="en-US"/>
          </a:p>
        </p:txBody>
      </p:sp>
    </p:spTree>
    <p:extLst>
      <p:ext uri="{BB962C8B-B14F-4D97-AF65-F5344CB8AC3E}">
        <p14:creationId xmlns:p14="http://schemas.microsoft.com/office/powerpoint/2010/main" val="2770265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F1B86-1FA0-7165-F872-8DF234CF947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5B6F77-F3EE-2976-0ED6-A58C288558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ABA19D-2E50-A92F-AC2A-26DD6B2C0346}"/>
              </a:ext>
            </a:extLst>
          </p:cNvPr>
          <p:cNvSpPr>
            <a:spLocks noGrp="1"/>
          </p:cNvSpPr>
          <p:nvPr>
            <p:ph type="dt" sz="half" idx="10"/>
          </p:nvPr>
        </p:nvSpPr>
        <p:spPr/>
        <p:txBody>
          <a:bodyPr/>
          <a:lstStyle/>
          <a:p>
            <a:fld id="{F5A5CE34-D4D4-49FC-8941-C73673068670}" type="datetimeFigureOut">
              <a:rPr lang="en-US" smtClean="0"/>
              <a:t>8/22/2022</a:t>
            </a:fld>
            <a:endParaRPr lang="en-US"/>
          </a:p>
        </p:txBody>
      </p:sp>
      <p:sp>
        <p:nvSpPr>
          <p:cNvPr id="5" name="Footer Placeholder 4">
            <a:extLst>
              <a:ext uri="{FF2B5EF4-FFF2-40B4-BE49-F238E27FC236}">
                <a16:creationId xmlns:a16="http://schemas.microsoft.com/office/drawing/2014/main" id="{6B908E39-01F6-9D7C-A9DF-BB6446D6A8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EE6A4E-9CE7-F15C-441D-881652D72D29}"/>
              </a:ext>
            </a:extLst>
          </p:cNvPr>
          <p:cNvSpPr>
            <a:spLocks noGrp="1"/>
          </p:cNvSpPr>
          <p:nvPr>
            <p:ph type="sldNum" sz="quarter" idx="12"/>
          </p:nvPr>
        </p:nvSpPr>
        <p:spPr/>
        <p:txBody>
          <a:bodyPr/>
          <a:lstStyle/>
          <a:p>
            <a:fld id="{BC672FDF-6605-479E-AC73-970B5084EAF7}" type="slidenum">
              <a:rPr lang="en-US" smtClean="0"/>
              <a:t>‹#›</a:t>
            </a:fld>
            <a:endParaRPr lang="en-US"/>
          </a:p>
        </p:txBody>
      </p:sp>
    </p:spTree>
    <p:extLst>
      <p:ext uri="{BB962C8B-B14F-4D97-AF65-F5344CB8AC3E}">
        <p14:creationId xmlns:p14="http://schemas.microsoft.com/office/powerpoint/2010/main" val="2549645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996E15-46D5-B430-D5D1-2D3DDB8513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EA4A1E-7FC4-72FC-BB40-114F2695CD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386D8A-60A1-47FA-1D20-E69376A49190}"/>
              </a:ext>
            </a:extLst>
          </p:cNvPr>
          <p:cNvSpPr>
            <a:spLocks noGrp="1"/>
          </p:cNvSpPr>
          <p:nvPr>
            <p:ph type="dt" sz="half" idx="10"/>
          </p:nvPr>
        </p:nvSpPr>
        <p:spPr/>
        <p:txBody>
          <a:bodyPr/>
          <a:lstStyle/>
          <a:p>
            <a:fld id="{F5A5CE34-D4D4-49FC-8941-C73673068670}" type="datetimeFigureOut">
              <a:rPr lang="en-US" smtClean="0"/>
              <a:t>8/22/2022</a:t>
            </a:fld>
            <a:endParaRPr lang="en-US"/>
          </a:p>
        </p:txBody>
      </p:sp>
      <p:sp>
        <p:nvSpPr>
          <p:cNvPr id="5" name="Footer Placeholder 4">
            <a:extLst>
              <a:ext uri="{FF2B5EF4-FFF2-40B4-BE49-F238E27FC236}">
                <a16:creationId xmlns:a16="http://schemas.microsoft.com/office/drawing/2014/main" id="{7C908594-E393-151B-C25C-25B1A8C654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2A3BF6-30BC-FDD9-08A1-E53BEBE008D1}"/>
              </a:ext>
            </a:extLst>
          </p:cNvPr>
          <p:cNvSpPr>
            <a:spLocks noGrp="1"/>
          </p:cNvSpPr>
          <p:nvPr>
            <p:ph type="sldNum" sz="quarter" idx="12"/>
          </p:nvPr>
        </p:nvSpPr>
        <p:spPr/>
        <p:txBody>
          <a:bodyPr/>
          <a:lstStyle/>
          <a:p>
            <a:fld id="{BC672FDF-6605-479E-AC73-970B5084EAF7}" type="slidenum">
              <a:rPr lang="en-US" smtClean="0"/>
              <a:t>‹#›</a:t>
            </a:fld>
            <a:endParaRPr lang="en-US"/>
          </a:p>
        </p:txBody>
      </p:sp>
    </p:spTree>
    <p:extLst>
      <p:ext uri="{BB962C8B-B14F-4D97-AF65-F5344CB8AC3E}">
        <p14:creationId xmlns:p14="http://schemas.microsoft.com/office/powerpoint/2010/main" val="1942712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FC686-EA77-636F-26B1-E820E8419A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94A03E-F76B-9E31-CB4C-A6F156C1FC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202C66-9F8D-077A-3120-79D4990B7F7F}"/>
              </a:ext>
            </a:extLst>
          </p:cNvPr>
          <p:cNvSpPr>
            <a:spLocks noGrp="1"/>
          </p:cNvSpPr>
          <p:nvPr>
            <p:ph type="dt" sz="half" idx="10"/>
          </p:nvPr>
        </p:nvSpPr>
        <p:spPr/>
        <p:txBody>
          <a:bodyPr/>
          <a:lstStyle/>
          <a:p>
            <a:fld id="{F5A5CE34-D4D4-49FC-8941-C73673068670}" type="datetimeFigureOut">
              <a:rPr lang="en-US" smtClean="0"/>
              <a:t>8/22/2022</a:t>
            </a:fld>
            <a:endParaRPr lang="en-US"/>
          </a:p>
        </p:txBody>
      </p:sp>
      <p:sp>
        <p:nvSpPr>
          <p:cNvPr id="5" name="Footer Placeholder 4">
            <a:extLst>
              <a:ext uri="{FF2B5EF4-FFF2-40B4-BE49-F238E27FC236}">
                <a16:creationId xmlns:a16="http://schemas.microsoft.com/office/drawing/2014/main" id="{014CDADF-1F66-8769-5014-D39F1A75DD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43FBE1-96AA-8E19-3D0E-FDF8A0BB22EF}"/>
              </a:ext>
            </a:extLst>
          </p:cNvPr>
          <p:cNvSpPr>
            <a:spLocks noGrp="1"/>
          </p:cNvSpPr>
          <p:nvPr>
            <p:ph type="sldNum" sz="quarter" idx="12"/>
          </p:nvPr>
        </p:nvSpPr>
        <p:spPr/>
        <p:txBody>
          <a:bodyPr/>
          <a:lstStyle/>
          <a:p>
            <a:fld id="{BC672FDF-6605-479E-AC73-970B5084EAF7}" type="slidenum">
              <a:rPr lang="en-US" smtClean="0"/>
              <a:t>‹#›</a:t>
            </a:fld>
            <a:endParaRPr lang="en-US"/>
          </a:p>
        </p:txBody>
      </p:sp>
    </p:spTree>
    <p:extLst>
      <p:ext uri="{BB962C8B-B14F-4D97-AF65-F5344CB8AC3E}">
        <p14:creationId xmlns:p14="http://schemas.microsoft.com/office/powerpoint/2010/main" val="1722104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7001B-11E8-DC7C-8C53-60C457AE6F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3644D2-EC76-B362-93F4-E7028D685A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55873D-55B6-5C01-B543-75FD4F87C9A6}"/>
              </a:ext>
            </a:extLst>
          </p:cNvPr>
          <p:cNvSpPr>
            <a:spLocks noGrp="1"/>
          </p:cNvSpPr>
          <p:nvPr>
            <p:ph type="dt" sz="half" idx="10"/>
          </p:nvPr>
        </p:nvSpPr>
        <p:spPr/>
        <p:txBody>
          <a:bodyPr/>
          <a:lstStyle/>
          <a:p>
            <a:fld id="{F5A5CE34-D4D4-49FC-8941-C73673068670}" type="datetimeFigureOut">
              <a:rPr lang="en-US" smtClean="0"/>
              <a:t>8/22/2022</a:t>
            </a:fld>
            <a:endParaRPr lang="en-US"/>
          </a:p>
        </p:txBody>
      </p:sp>
      <p:sp>
        <p:nvSpPr>
          <p:cNvPr id="5" name="Footer Placeholder 4">
            <a:extLst>
              <a:ext uri="{FF2B5EF4-FFF2-40B4-BE49-F238E27FC236}">
                <a16:creationId xmlns:a16="http://schemas.microsoft.com/office/drawing/2014/main" id="{C1A7D1F5-49E7-1B04-D068-A786836F6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59C82C-0B2C-E49F-5718-E13BBE77414E}"/>
              </a:ext>
            </a:extLst>
          </p:cNvPr>
          <p:cNvSpPr>
            <a:spLocks noGrp="1"/>
          </p:cNvSpPr>
          <p:nvPr>
            <p:ph type="sldNum" sz="quarter" idx="12"/>
          </p:nvPr>
        </p:nvSpPr>
        <p:spPr/>
        <p:txBody>
          <a:bodyPr/>
          <a:lstStyle/>
          <a:p>
            <a:fld id="{BC672FDF-6605-479E-AC73-970B5084EAF7}" type="slidenum">
              <a:rPr lang="en-US" smtClean="0"/>
              <a:t>‹#›</a:t>
            </a:fld>
            <a:endParaRPr lang="en-US"/>
          </a:p>
        </p:txBody>
      </p:sp>
    </p:spTree>
    <p:extLst>
      <p:ext uri="{BB962C8B-B14F-4D97-AF65-F5344CB8AC3E}">
        <p14:creationId xmlns:p14="http://schemas.microsoft.com/office/powerpoint/2010/main" val="1954025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901FE-8C3F-90CC-CC2C-6963CA194A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063328-1280-F861-58CA-0C689A3822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15D2680-392F-9CF5-83B3-85C9C16BC5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135B65-9405-34E8-1F70-3B170E1FDB66}"/>
              </a:ext>
            </a:extLst>
          </p:cNvPr>
          <p:cNvSpPr>
            <a:spLocks noGrp="1"/>
          </p:cNvSpPr>
          <p:nvPr>
            <p:ph type="dt" sz="half" idx="10"/>
          </p:nvPr>
        </p:nvSpPr>
        <p:spPr/>
        <p:txBody>
          <a:bodyPr/>
          <a:lstStyle/>
          <a:p>
            <a:fld id="{F5A5CE34-D4D4-49FC-8941-C73673068670}" type="datetimeFigureOut">
              <a:rPr lang="en-US" smtClean="0"/>
              <a:t>8/22/2022</a:t>
            </a:fld>
            <a:endParaRPr lang="en-US"/>
          </a:p>
        </p:txBody>
      </p:sp>
      <p:sp>
        <p:nvSpPr>
          <p:cNvPr id="6" name="Footer Placeholder 5">
            <a:extLst>
              <a:ext uri="{FF2B5EF4-FFF2-40B4-BE49-F238E27FC236}">
                <a16:creationId xmlns:a16="http://schemas.microsoft.com/office/drawing/2014/main" id="{1C39FEBA-82D9-E690-C954-3AC024B3DC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AC08BC-8BAD-AF28-1A5C-005DDEC644EA}"/>
              </a:ext>
            </a:extLst>
          </p:cNvPr>
          <p:cNvSpPr>
            <a:spLocks noGrp="1"/>
          </p:cNvSpPr>
          <p:nvPr>
            <p:ph type="sldNum" sz="quarter" idx="12"/>
          </p:nvPr>
        </p:nvSpPr>
        <p:spPr/>
        <p:txBody>
          <a:bodyPr/>
          <a:lstStyle/>
          <a:p>
            <a:fld id="{BC672FDF-6605-479E-AC73-970B5084EAF7}" type="slidenum">
              <a:rPr lang="en-US" smtClean="0"/>
              <a:t>‹#›</a:t>
            </a:fld>
            <a:endParaRPr lang="en-US"/>
          </a:p>
        </p:txBody>
      </p:sp>
    </p:spTree>
    <p:extLst>
      <p:ext uri="{BB962C8B-B14F-4D97-AF65-F5344CB8AC3E}">
        <p14:creationId xmlns:p14="http://schemas.microsoft.com/office/powerpoint/2010/main" val="2320455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381BD-829B-BB90-04C1-EB5DB118F7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93D2AA-8125-FA7D-8340-4D6F622780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0E5D3C-69E8-F28B-869B-CA6E2E919F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281EDF-32DF-5E0F-549E-F2D2D0B116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C963F8-63FA-FE83-4982-18FA7C7CB0F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7847DD-C14B-F33E-0621-E3E44B40718B}"/>
              </a:ext>
            </a:extLst>
          </p:cNvPr>
          <p:cNvSpPr>
            <a:spLocks noGrp="1"/>
          </p:cNvSpPr>
          <p:nvPr>
            <p:ph type="dt" sz="half" idx="10"/>
          </p:nvPr>
        </p:nvSpPr>
        <p:spPr/>
        <p:txBody>
          <a:bodyPr/>
          <a:lstStyle/>
          <a:p>
            <a:fld id="{F5A5CE34-D4D4-49FC-8941-C73673068670}" type="datetimeFigureOut">
              <a:rPr lang="en-US" smtClean="0"/>
              <a:t>8/22/2022</a:t>
            </a:fld>
            <a:endParaRPr lang="en-US"/>
          </a:p>
        </p:txBody>
      </p:sp>
      <p:sp>
        <p:nvSpPr>
          <p:cNvPr id="8" name="Footer Placeholder 7">
            <a:extLst>
              <a:ext uri="{FF2B5EF4-FFF2-40B4-BE49-F238E27FC236}">
                <a16:creationId xmlns:a16="http://schemas.microsoft.com/office/drawing/2014/main" id="{D9B5607F-7926-5810-425B-B32DA6E52B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B4B456-E805-33DF-0C71-ED19E8CC9A58}"/>
              </a:ext>
            </a:extLst>
          </p:cNvPr>
          <p:cNvSpPr>
            <a:spLocks noGrp="1"/>
          </p:cNvSpPr>
          <p:nvPr>
            <p:ph type="sldNum" sz="quarter" idx="12"/>
          </p:nvPr>
        </p:nvSpPr>
        <p:spPr/>
        <p:txBody>
          <a:bodyPr/>
          <a:lstStyle/>
          <a:p>
            <a:fld id="{BC672FDF-6605-479E-AC73-970B5084EAF7}" type="slidenum">
              <a:rPr lang="en-US" smtClean="0"/>
              <a:t>‹#›</a:t>
            </a:fld>
            <a:endParaRPr lang="en-US"/>
          </a:p>
        </p:txBody>
      </p:sp>
    </p:spTree>
    <p:extLst>
      <p:ext uri="{BB962C8B-B14F-4D97-AF65-F5344CB8AC3E}">
        <p14:creationId xmlns:p14="http://schemas.microsoft.com/office/powerpoint/2010/main" val="4122077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A01B0-8950-2994-B55C-8EC741B25F6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9110C0-B047-727B-2752-39E806AA3C63}"/>
              </a:ext>
            </a:extLst>
          </p:cNvPr>
          <p:cNvSpPr>
            <a:spLocks noGrp="1"/>
          </p:cNvSpPr>
          <p:nvPr>
            <p:ph type="dt" sz="half" idx="10"/>
          </p:nvPr>
        </p:nvSpPr>
        <p:spPr/>
        <p:txBody>
          <a:bodyPr/>
          <a:lstStyle/>
          <a:p>
            <a:fld id="{F5A5CE34-D4D4-49FC-8941-C73673068670}" type="datetimeFigureOut">
              <a:rPr lang="en-US" smtClean="0"/>
              <a:t>8/22/2022</a:t>
            </a:fld>
            <a:endParaRPr lang="en-US"/>
          </a:p>
        </p:txBody>
      </p:sp>
      <p:sp>
        <p:nvSpPr>
          <p:cNvPr id="4" name="Footer Placeholder 3">
            <a:extLst>
              <a:ext uri="{FF2B5EF4-FFF2-40B4-BE49-F238E27FC236}">
                <a16:creationId xmlns:a16="http://schemas.microsoft.com/office/drawing/2014/main" id="{48D1D8A5-A134-D791-239D-5E8596954D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1405C1-3AFB-1BE0-6769-5151BA11780D}"/>
              </a:ext>
            </a:extLst>
          </p:cNvPr>
          <p:cNvSpPr>
            <a:spLocks noGrp="1"/>
          </p:cNvSpPr>
          <p:nvPr>
            <p:ph type="sldNum" sz="quarter" idx="12"/>
          </p:nvPr>
        </p:nvSpPr>
        <p:spPr/>
        <p:txBody>
          <a:bodyPr/>
          <a:lstStyle/>
          <a:p>
            <a:fld id="{BC672FDF-6605-479E-AC73-970B5084EAF7}" type="slidenum">
              <a:rPr lang="en-US" smtClean="0"/>
              <a:t>‹#›</a:t>
            </a:fld>
            <a:endParaRPr lang="en-US"/>
          </a:p>
        </p:txBody>
      </p:sp>
    </p:spTree>
    <p:extLst>
      <p:ext uri="{BB962C8B-B14F-4D97-AF65-F5344CB8AC3E}">
        <p14:creationId xmlns:p14="http://schemas.microsoft.com/office/powerpoint/2010/main" val="525597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A15C2C-4EAE-52AE-3322-F117999889B4}"/>
              </a:ext>
            </a:extLst>
          </p:cNvPr>
          <p:cNvSpPr>
            <a:spLocks noGrp="1"/>
          </p:cNvSpPr>
          <p:nvPr>
            <p:ph type="dt" sz="half" idx="10"/>
          </p:nvPr>
        </p:nvSpPr>
        <p:spPr/>
        <p:txBody>
          <a:bodyPr/>
          <a:lstStyle/>
          <a:p>
            <a:fld id="{F5A5CE34-D4D4-49FC-8941-C73673068670}" type="datetimeFigureOut">
              <a:rPr lang="en-US" smtClean="0"/>
              <a:t>8/22/2022</a:t>
            </a:fld>
            <a:endParaRPr lang="en-US"/>
          </a:p>
        </p:txBody>
      </p:sp>
      <p:sp>
        <p:nvSpPr>
          <p:cNvPr id="3" name="Footer Placeholder 2">
            <a:extLst>
              <a:ext uri="{FF2B5EF4-FFF2-40B4-BE49-F238E27FC236}">
                <a16:creationId xmlns:a16="http://schemas.microsoft.com/office/drawing/2014/main" id="{320670EB-F85A-E6FF-B23D-65C1F60124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ACA0A7-7B36-1FF6-7477-17A5C3F33F4B}"/>
              </a:ext>
            </a:extLst>
          </p:cNvPr>
          <p:cNvSpPr>
            <a:spLocks noGrp="1"/>
          </p:cNvSpPr>
          <p:nvPr>
            <p:ph type="sldNum" sz="quarter" idx="12"/>
          </p:nvPr>
        </p:nvSpPr>
        <p:spPr/>
        <p:txBody>
          <a:bodyPr/>
          <a:lstStyle/>
          <a:p>
            <a:fld id="{BC672FDF-6605-479E-AC73-970B5084EAF7}" type="slidenum">
              <a:rPr lang="en-US" smtClean="0"/>
              <a:t>‹#›</a:t>
            </a:fld>
            <a:endParaRPr lang="en-US"/>
          </a:p>
        </p:txBody>
      </p:sp>
    </p:spTree>
    <p:extLst>
      <p:ext uri="{BB962C8B-B14F-4D97-AF65-F5344CB8AC3E}">
        <p14:creationId xmlns:p14="http://schemas.microsoft.com/office/powerpoint/2010/main" val="2819473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88316-041B-5CB4-609E-3BC2F3997F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26E35DA-43F6-A396-7A0D-DA2DCCCCA6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0730F2-5EC5-AF95-40AE-2820B6AB11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B4B778-578F-BBB6-5EFB-244CEA08459D}"/>
              </a:ext>
            </a:extLst>
          </p:cNvPr>
          <p:cNvSpPr>
            <a:spLocks noGrp="1"/>
          </p:cNvSpPr>
          <p:nvPr>
            <p:ph type="dt" sz="half" idx="10"/>
          </p:nvPr>
        </p:nvSpPr>
        <p:spPr/>
        <p:txBody>
          <a:bodyPr/>
          <a:lstStyle/>
          <a:p>
            <a:fld id="{F5A5CE34-D4D4-49FC-8941-C73673068670}" type="datetimeFigureOut">
              <a:rPr lang="en-US" smtClean="0"/>
              <a:t>8/22/2022</a:t>
            </a:fld>
            <a:endParaRPr lang="en-US"/>
          </a:p>
        </p:txBody>
      </p:sp>
      <p:sp>
        <p:nvSpPr>
          <p:cNvPr id="6" name="Footer Placeholder 5">
            <a:extLst>
              <a:ext uri="{FF2B5EF4-FFF2-40B4-BE49-F238E27FC236}">
                <a16:creationId xmlns:a16="http://schemas.microsoft.com/office/drawing/2014/main" id="{5EC56C9A-87BA-39C2-8EFD-F51DEE2642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94E7F5-4C42-AEFF-DE9A-FA307509EC03}"/>
              </a:ext>
            </a:extLst>
          </p:cNvPr>
          <p:cNvSpPr>
            <a:spLocks noGrp="1"/>
          </p:cNvSpPr>
          <p:nvPr>
            <p:ph type="sldNum" sz="quarter" idx="12"/>
          </p:nvPr>
        </p:nvSpPr>
        <p:spPr/>
        <p:txBody>
          <a:bodyPr/>
          <a:lstStyle/>
          <a:p>
            <a:fld id="{BC672FDF-6605-479E-AC73-970B5084EAF7}" type="slidenum">
              <a:rPr lang="en-US" smtClean="0"/>
              <a:t>‹#›</a:t>
            </a:fld>
            <a:endParaRPr lang="en-US"/>
          </a:p>
        </p:txBody>
      </p:sp>
    </p:spTree>
    <p:extLst>
      <p:ext uri="{BB962C8B-B14F-4D97-AF65-F5344CB8AC3E}">
        <p14:creationId xmlns:p14="http://schemas.microsoft.com/office/powerpoint/2010/main" val="1375846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6E733-0DF8-7FE4-EEA1-978988465A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08F356-DA8F-E2E6-1633-0F31605C5E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2C3D47-E414-44F9-A256-A640076AA3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5DF1B5-697A-D6C9-DC70-AB8A2A63D55B}"/>
              </a:ext>
            </a:extLst>
          </p:cNvPr>
          <p:cNvSpPr>
            <a:spLocks noGrp="1"/>
          </p:cNvSpPr>
          <p:nvPr>
            <p:ph type="dt" sz="half" idx="10"/>
          </p:nvPr>
        </p:nvSpPr>
        <p:spPr/>
        <p:txBody>
          <a:bodyPr/>
          <a:lstStyle/>
          <a:p>
            <a:fld id="{F5A5CE34-D4D4-49FC-8941-C73673068670}" type="datetimeFigureOut">
              <a:rPr lang="en-US" smtClean="0"/>
              <a:t>8/22/2022</a:t>
            </a:fld>
            <a:endParaRPr lang="en-US"/>
          </a:p>
        </p:txBody>
      </p:sp>
      <p:sp>
        <p:nvSpPr>
          <p:cNvPr id="6" name="Footer Placeholder 5">
            <a:extLst>
              <a:ext uri="{FF2B5EF4-FFF2-40B4-BE49-F238E27FC236}">
                <a16:creationId xmlns:a16="http://schemas.microsoft.com/office/drawing/2014/main" id="{62478CD1-969D-6CA1-5EB4-1547A845BD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82662D-6BD0-BF0C-1E4C-322FAA041E0A}"/>
              </a:ext>
            </a:extLst>
          </p:cNvPr>
          <p:cNvSpPr>
            <a:spLocks noGrp="1"/>
          </p:cNvSpPr>
          <p:nvPr>
            <p:ph type="sldNum" sz="quarter" idx="12"/>
          </p:nvPr>
        </p:nvSpPr>
        <p:spPr/>
        <p:txBody>
          <a:bodyPr/>
          <a:lstStyle/>
          <a:p>
            <a:fld id="{BC672FDF-6605-479E-AC73-970B5084EAF7}" type="slidenum">
              <a:rPr lang="en-US" smtClean="0"/>
              <a:t>‹#›</a:t>
            </a:fld>
            <a:endParaRPr lang="en-US"/>
          </a:p>
        </p:txBody>
      </p:sp>
    </p:spTree>
    <p:extLst>
      <p:ext uri="{BB962C8B-B14F-4D97-AF65-F5344CB8AC3E}">
        <p14:creationId xmlns:p14="http://schemas.microsoft.com/office/powerpoint/2010/main" val="1181295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CA608C-36BE-329E-83EF-DA61C460F8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334C74-1475-2287-172A-AB20900360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E8BE2E-DB2A-B17A-BA20-B063B95DD6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A5CE34-D4D4-49FC-8941-C73673068670}" type="datetimeFigureOut">
              <a:rPr lang="en-US" smtClean="0"/>
              <a:t>8/22/2022</a:t>
            </a:fld>
            <a:endParaRPr lang="en-US"/>
          </a:p>
        </p:txBody>
      </p:sp>
      <p:sp>
        <p:nvSpPr>
          <p:cNvPr id="5" name="Footer Placeholder 4">
            <a:extLst>
              <a:ext uri="{FF2B5EF4-FFF2-40B4-BE49-F238E27FC236}">
                <a16:creationId xmlns:a16="http://schemas.microsoft.com/office/drawing/2014/main" id="{02FD956E-C63F-BDED-F02E-8E4FB36586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76151C-8D66-2EFE-CCCA-AA6D0E90F9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672FDF-6605-479E-AC73-970B5084EAF7}" type="slidenum">
              <a:rPr lang="en-US" smtClean="0"/>
              <a:t>‹#›</a:t>
            </a:fld>
            <a:endParaRPr lang="en-US"/>
          </a:p>
        </p:txBody>
      </p:sp>
    </p:spTree>
    <p:extLst>
      <p:ext uri="{BB962C8B-B14F-4D97-AF65-F5344CB8AC3E}">
        <p14:creationId xmlns:p14="http://schemas.microsoft.com/office/powerpoint/2010/main" val="2006110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hyperlink" Target="https://dogagingproject.org/"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E87E1-81F9-6806-0C60-8A678979B0F6}"/>
              </a:ext>
            </a:extLst>
          </p:cNvPr>
          <p:cNvSpPr>
            <a:spLocks noGrp="1"/>
          </p:cNvSpPr>
          <p:nvPr>
            <p:ph type="ctrTitle"/>
          </p:nvPr>
        </p:nvSpPr>
        <p:spPr>
          <a:xfrm>
            <a:off x="0" y="0"/>
            <a:ext cx="12192000" cy="1298121"/>
          </a:xfrm>
          <a:solidFill>
            <a:schemeClr val="accent1">
              <a:lumMod val="75000"/>
            </a:schemeClr>
          </a:solidFill>
        </p:spPr>
        <p:txBody>
          <a:bodyPr>
            <a:normAutofit/>
          </a:bodyPr>
          <a:lstStyle/>
          <a:p>
            <a:r>
              <a:rPr lang="en-US" sz="4400" b="1" dirty="0">
                <a:solidFill>
                  <a:schemeClr val="bg1"/>
                </a:solidFill>
              </a:rPr>
              <a:t>A Dog’s Life</a:t>
            </a:r>
            <a:br>
              <a:rPr lang="en-US" sz="4400" b="1" dirty="0">
                <a:solidFill>
                  <a:schemeClr val="bg1"/>
                </a:solidFill>
              </a:rPr>
            </a:br>
            <a:r>
              <a:rPr lang="en-US" sz="2000" b="1" dirty="0">
                <a:solidFill>
                  <a:schemeClr val="bg1"/>
                </a:solidFill>
              </a:rPr>
              <a:t>An analysis of the factors influencing dog health collected by the Dog Aging Project</a:t>
            </a:r>
            <a:br>
              <a:rPr lang="en-US" sz="2000" b="1" dirty="0">
                <a:solidFill>
                  <a:schemeClr val="bg1"/>
                </a:solidFill>
              </a:rPr>
            </a:br>
            <a:r>
              <a:rPr lang="en-US" sz="1600" b="1" dirty="0">
                <a:solidFill>
                  <a:schemeClr val="bg1"/>
                </a:solidFill>
              </a:rPr>
              <a:t>A. Van Poznak, K. </a:t>
            </a:r>
            <a:r>
              <a:rPr lang="en-US" sz="1600" b="1" dirty="0" err="1">
                <a:solidFill>
                  <a:schemeClr val="bg1"/>
                </a:solidFill>
              </a:rPr>
              <a:t>Bourne</a:t>
            </a:r>
            <a:r>
              <a:rPr lang="en-US" sz="1600" b="1" dirty="0">
                <a:solidFill>
                  <a:schemeClr val="bg1"/>
                </a:solidFill>
              </a:rPr>
              <a:t>, A. Sachdeva</a:t>
            </a:r>
            <a:endParaRPr lang="en-US" sz="3600" b="1" dirty="0">
              <a:solidFill>
                <a:schemeClr val="bg1"/>
              </a:solidFill>
            </a:endParaRPr>
          </a:p>
        </p:txBody>
      </p:sp>
      <p:grpSp>
        <p:nvGrpSpPr>
          <p:cNvPr id="20" name="Group 19">
            <a:extLst>
              <a:ext uri="{FF2B5EF4-FFF2-40B4-BE49-F238E27FC236}">
                <a16:creationId xmlns:a16="http://schemas.microsoft.com/office/drawing/2014/main" id="{F22A66D8-6EAB-8B6A-24F4-F2B4ADB642B1}"/>
              </a:ext>
            </a:extLst>
          </p:cNvPr>
          <p:cNvGrpSpPr/>
          <p:nvPr/>
        </p:nvGrpSpPr>
        <p:grpSpPr>
          <a:xfrm>
            <a:off x="1" y="1298115"/>
            <a:ext cx="2760050" cy="1294792"/>
            <a:chOff x="0" y="1290350"/>
            <a:chExt cx="3200400" cy="1210415"/>
          </a:xfrm>
        </p:grpSpPr>
        <p:sp>
          <p:nvSpPr>
            <p:cNvPr id="4" name="TextBox 3">
              <a:extLst>
                <a:ext uri="{FF2B5EF4-FFF2-40B4-BE49-F238E27FC236}">
                  <a16:creationId xmlns:a16="http://schemas.microsoft.com/office/drawing/2014/main" id="{4FC592EE-3525-16BD-8406-B813A70F1259}"/>
                </a:ext>
              </a:extLst>
            </p:cNvPr>
            <p:cNvSpPr txBox="1"/>
            <p:nvPr/>
          </p:nvSpPr>
          <p:spPr>
            <a:xfrm>
              <a:off x="0" y="1290350"/>
              <a:ext cx="3200400" cy="316492"/>
            </a:xfrm>
            <a:prstGeom prst="rect">
              <a:avLst/>
            </a:prstGeom>
            <a:solidFill>
              <a:schemeClr val="accent1">
                <a:lumMod val="75000"/>
              </a:schemeClr>
            </a:solidFill>
          </p:spPr>
          <p:txBody>
            <a:bodyPr wrap="square" rtlCol="0">
              <a:spAutoFit/>
            </a:bodyPr>
            <a:lstStyle/>
            <a:p>
              <a:pPr algn="ctr"/>
              <a:r>
                <a:rPr lang="en-US" sz="1600" b="1" dirty="0">
                  <a:solidFill>
                    <a:schemeClr val="bg1"/>
                  </a:solidFill>
                </a:rPr>
                <a:t>Introduction and Hypotheses</a:t>
              </a:r>
            </a:p>
          </p:txBody>
        </p:sp>
        <p:sp>
          <p:nvSpPr>
            <p:cNvPr id="5" name="TextBox 4">
              <a:extLst>
                <a:ext uri="{FF2B5EF4-FFF2-40B4-BE49-F238E27FC236}">
                  <a16:creationId xmlns:a16="http://schemas.microsoft.com/office/drawing/2014/main" id="{63DE39E3-E4AA-26CE-12DD-8F2152623826}"/>
                </a:ext>
              </a:extLst>
            </p:cNvPr>
            <p:cNvSpPr txBox="1"/>
            <p:nvPr/>
          </p:nvSpPr>
          <p:spPr>
            <a:xfrm>
              <a:off x="1" y="1637605"/>
              <a:ext cx="3192086" cy="863160"/>
            </a:xfrm>
            <a:prstGeom prst="rect">
              <a:avLst/>
            </a:prstGeom>
            <a:noFill/>
            <a:ln>
              <a:noFill/>
            </a:ln>
          </p:spPr>
          <p:txBody>
            <a:bodyPr wrap="square" rtlCol="0">
              <a:spAutoFit/>
            </a:bodyPr>
            <a:lstStyle/>
            <a:p>
              <a:r>
                <a:rPr lang="en-US" sz="900" dirty="0"/>
                <a:t>We leveraged data from the Dog Aging Project to investigate the following:</a:t>
              </a:r>
            </a:p>
            <a:p>
              <a:r>
                <a:rPr lang="en-US" sz="900" dirty="0"/>
                <a:t>1 – Does wealth or dog sourcing influence health?</a:t>
              </a:r>
            </a:p>
            <a:p>
              <a:r>
                <a:rPr lang="en-US" sz="900" dirty="0"/>
                <a:t>2 – Can we use advanced machine learning techniques to understand the progression of cancer in dogs?</a:t>
              </a:r>
            </a:p>
            <a:p>
              <a:r>
                <a:rPr lang="en-US" sz="900" dirty="0"/>
                <a:t>3 – Does spaying/neutering influence dog social behaviors?</a:t>
              </a:r>
            </a:p>
          </p:txBody>
        </p:sp>
      </p:grpSp>
      <p:grpSp>
        <p:nvGrpSpPr>
          <p:cNvPr id="28" name="Group 27">
            <a:extLst>
              <a:ext uri="{FF2B5EF4-FFF2-40B4-BE49-F238E27FC236}">
                <a16:creationId xmlns:a16="http://schemas.microsoft.com/office/drawing/2014/main" id="{AB0C2904-6512-7064-0729-E0AEBAE3CD6A}"/>
              </a:ext>
            </a:extLst>
          </p:cNvPr>
          <p:cNvGrpSpPr/>
          <p:nvPr/>
        </p:nvGrpSpPr>
        <p:grpSpPr>
          <a:xfrm>
            <a:off x="-8313" y="4411327"/>
            <a:ext cx="2768363" cy="2431885"/>
            <a:chOff x="2217" y="4620580"/>
            <a:chExt cx="2766289" cy="2318003"/>
          </a:xfrm>
        </p:grpSpPr>
        <p:sp>
          <p:nvSpPr>
            <p:cNvPr id="6" name="TextBox 5">
              <a:extLst>
                <a:ext uri="{FF2B5EF4-FFF2-40B4-BE49-F238E27FC236}">
                  <a16:creationId xmlns:a16="http://schemas.microsoft.com/office/drawing/2014/main" id="{FB00574D-3B21-529A-C1C4-7EBC429360B4}"/>
                </a:ext>
              </a:extLst>
            </p:cNvPr>
            <p:cNvSpPr txBox="1"/>
            <p:nvPr/>
          </p:nvSpPr>
          <p:spPr>
            <a:xfrm>
              <a:off x="8680" y="4620580"/>
              <a:ext cx="2759826" cy="404118"/>
            </a:xfrm>
            <a:prstGeom prst="rect">
              <a:avLst/>
            </a:prstGeom>
            <a:solidFill>
              <a:schemeClr val="accent1">
                <a:lumMod val="75000"/>
              </a:schemeClr>
            </a:solidFill>
          </p:spPr>
          <p:txBody>
            <a:bodyPr wrap="square" rtlCol="0">
              <a:spAutoFit/>
            </a:bodyPr>
            <a:lstStyle/>
            <a:p>
              <a:pPr algn="ctr"/>
              <a:r>
                <a:rPr lang="en-US" sz="1600" b="1" dirty="0">
                  <a:solidFill>
                    <a:schemeClr val="bg1"/>
                  </a:solidFill>
                </a:rPr>
                <a:t>Methods</a:t>
              </a:r>
            </a:p>
          </p:txBody>
        </p:sp>
        <p:sp>
          <p:nvSpPr>
            <p:cNvPr id="7" name="TextBox 6">
              <a:extLst>
                <a:ext uri="{FF2B5EF4-FFF2-40B4-BE49-F238E27FC236}">
                  <a16:creationId xmlns:a16="http://schemas.microsoft.com/office/drawing/2014/main" id="{8D139A83-4C2C-CFA5-3C74-5A554692A580}"/>
                </a:ext>
              </a:extLst>
            </p:cNvPr>
            <p:cNvSpPr txBox="1"/>
            <p:nvPr/>
          </p:nvSpPr>
          <p:spPr>
            <a:xfrm>
              <a:off x="2217" y="5002382"/>
              <a:ext cx="2711667" cy="1936201"/>
            </a:xfrm>
            <a:prstGeom prst="rect">
              <a:avLst/>
            </a:prstGeom>
            <a:noFill/>
            <a:ln>
              <a:noFill/>
            </a:ln>
          </p:spPr>
          <p:txBody>
            <a:bodyPr wrap="square" rtlCol="0">
              <a:spAutoFit/>
            </a:bodyPr>
            <a:lstStyle/>
            <a:p>
              <a:r>
                <a:rPr lang="en-US" sz="900" b="0" i="0" dirty="0">
                  <a:solidFill>
                    <a:srgbClr val="1D1C1D"/>
                  </a:solidFill>
                  <a:effectLst/>
                  <a:latin typeface="Slack-Lato"/>
                </a:rPr>
                <a:t>Dog healthcare data was obtained from </a:t>
              </a:r>
              <a:r>
                <a:rPr lang="en-US" sz="900" b="0" i="0" u="none" strike="noStrike" dirty="0">
                  <a:effectLst/>
                  <a:latin typeface="Slack-Lato"/>
                  <a:hlinkClick r:id="rId2"/>
                </a:rPr>
                <a:t>dogagingproject.org</a:t>
              </a:r>
              <a:r>
                <a:rPr lang="en-US" sz="900" u="none" strike="noStrike" dirty="0">
                  <a:solidFill>
                    <a:srgbClr val="1D1C1D"/>
                  </a:solidFill>
                  <a:latin typeface="Slack-Lato"/>
                </a:rPr>
                <a:t>,</a:t>
              </a:r>
              <a:r>
                <a:rPr lang="en-US" sz="900" b="0" i="0" dirty="0">
                  <a:solidFill>
                    <a:srgbClr val="1D1C1D"/>
                  </a:solidFill>
                  <a:effectLst/>
                  <a:latin typeface="Slack-Lato"/>
                </a:rPr>
                <a:t> representing a broad set of data on 27,541 companion dogs. It contains 600+ data points on each dog. The analyses were performed in </a:t>
              </a:r>
              <a:r>
                <a:rPr lang="en-US" sz="900" b="0" i="0" dirty="0" err="1">
                  <a:solidFill>
                    <a:srgbClr val="1D1C1D"/>
                  </a:solidFill>
                  <a:effectLst/>
                  <a:latin typeface="Slack-Lato"/>
                </a:rPr>
                <a:t>Jupyter</a:t>
              </a:r>
              <a:r>
                <a:rPr lang="en-US" sz="900" b="0" i="0" dirty="0">
                  <a:solidFill>
                    <a:srgbClr val="1D1C1D"/>
                  </a:solidFill>
                  <a:effectLst/>
                  <a:latin typeface="Slack-Lato"/>
                </a:rPr>
                <a:t> Notebook using Scikit Learn and </a:t>
              </a:r>
              <a:r>
                <a:rPr lang="en-US" sz="900" b="0" i="0" dirty="0" err="1">
                  <a:solidFill>
                    <a:srgbClr val="1D1C1D"/>
                  </a:solidFill>
                  <a:effectLst/>
                  <a:latin typeface="Slack-Lato"/>
                </a:rPr>
                <a:t>Tensorflow</a:t>
              </a:r>
              <a:r>
                <a:rPr lang="en-US" sz="900" b="0" i="0" dirty="0">
                  <a:solidFill>
                    <a:srgbClr val="1D1C1D"/>
                  </a:solidFill>
                  <a:effectLst/>
                  <a:latin typeface="Slack-Lato"/>
                </a:rPr>
                <a:t> as the primary machine learning </a:t>
              </a:r>
              <a:r>
                <a:rPr lang="en-US" sz="900" b="0" i="0" dirty="0" err="1">
                  <a:solidFill>
                    <a:srgbClr val="1D1C1D"/>
                  </a:solidFill>
                  <a:effectLst/>
                  <a:latin typeface="Slack-Lato"/>
                </a:rPr>
                <a:t>datatools</a:t>
              </a:r>
              <a:r>
                <a:rPr lang="en-US" sz="900" b="0" i="0" dirty="0">
                  <a:solidFill>
                    <a:srgbClr val="1D1C1D"/>
                  </a:solidFill>
                  <a:effectLst/>
                  <a:latin typeface="Slack-Lato"/>
                </a:rPr>
                <a:t>. Models utilized included logistic regression, ridge regression, </a:t>
              </a:r>
              <a:r>
                <a:rPr lang="en-US" sz="900" b="0" i="0" dirty="0" err="1">
                  <a:solidFill>
                    <a:srgbClr val="1D1C1D"/>
                  </a:solidFill>
                  <a:effectLst/>
                  <a:latin typeface="Slack-Lato"/>
                </a:rPr>
                <a:t>stochiastic</a:t>
              </a:r>
              <a:r>
                <a:rPr lang="en-US" sz="900" b="0" i="0" dirty="0">
                  <a:solidFill>
                    <a:srgbClr val="1D1C1D"/>
                  </a:solidFill>
                  <a:effectLst/>
                  <a:latin typeface="Slack-Lato"/>
                </a:rPr>
                <a:t> Gradient Descent (SGD), Support Vector Classifier (SVC), K-Nearest Neighbors, Decision Tree, Random Forest, Gaussian Naive-Bayes, Bernoulli Naive-Bayes, Gradient Boost, </a:t>
              </a:r>
              <a:r>
                <a:rPr lang="en-US" sz="900" b="0" i="0" dirty="0" err="1">
                  <a:solidFill>
                    <a:srgbClr val="1D1C1D"/>
                  </a:solidFill>
                  <a:effectLst/>
                  <a:latin typeface="Slack-Lato"/>
                </a:rPr>
                <a:t>XGBoost</a:t>
              </a:r>
              <a:r>
                <a:rPr lang="en-US" sz="900" b="0" i="0" dirty="0">
                  <a:solidFill>
                    <a:srgbClr val="1D1C1D"/>
                  </a:solidFill>
                  <a:effectLst/>
                  <a:latin typeface="Slack-Lato"/>
                </a:rPr>
                <a:t>, Multi-Layer Perceptron (MLP) Neural Network, GANs, and Hidden Markov Model, and an Attentive State Space Model (ASSM).</a:t>
              </a:r>
              <a:endParaRPr lang="en-US" sz="900" dirty="0"/>
            </a:p>
          </p:txBody>
        </p:sp>
      </p:grpSp>
      <p:grpSp>
        <p:nvGrpSpPr>
          <p:cNvPr id="21" name="Group 20">
            <a:extLst>
              <a:ext uri="{FF2B5EF4-FFF2-40B4-BE49-F238E27FC236}">
                <a16:creationId xmlns:a16="http://schemas.microsoft.com/office/drawing/2014/main" id="{C30C3AE0-2E7D-B8CD-B562-789F3AC34D1D}"/>
              </a:ext>
            </a:extLst>
          </p:cNvPr>
          <p:cNvGrpSpPr/>
          <p:nvPr/>
        </p:nvGrpSpPr>
        <p:grpSpPr>
          <a:xfrm>
            <a:off x="8448179" y="3193435"/>
            <a:ext cx="3752133" cy="3714239"/>
            <a:chOff x="9057842" y="3193435"/>
            <a:chExt cx="3141115" cy="3714239"/>
          </a:xfrm>
        </p:grpSpPr>
        <p:sp>
          <p:nvSpPr>
            <p:cNvPr id="8" name="TextBox 7">
              <a:extLst>
                <a:ext uri="{FF2B5EF4-FFF2-40B4-BE49-F238E27FC236}">
                  <a16:creationId xmlns:a16="http://schemas.microsoft.com/office/drawing/2014/main" id="{5649D3A5-FDB0-7B0D-ACB6-8CA10D7D2044}"/>
                </a:ext>
              </a:extLst>
            </p:cNvPr>
            <p:cNvSpPr txBox="1"/>
            <p:nvPr/>
          </p:nvSpPr>
          <p:spPr>
            <a:xfrm>
              <a:off x="9090409" y="3193435"/>
              <a:ext cx="3108548" cy="338554"/>
            </a:xfrm>
            <a:prstGeom prst="rect">
              <a:avLst/>
            </a:prstGeom>
            <a:solidFill>
              <a:schemeClr val="accent1">
                <a:lumMod val="75000"/>
              </a:schemeClr>
            </a:solidFill>
            <a:ln>
              <a:noFill/>
            </a:ln>
          </p:spPr>
          <p:txBody>
            <a:bodyPr wrap="square" rtlCol="0">
              <a:spAutoFit/>
            </a:bodyPr>
            <a:lstStyle/>
            <a:p>
              <a:pPr algn="ctr"/>
              <a:r>
                <a:rPr lang="en-US" sz="1400" b="1" dirty="0">
                  <a:solidFill>
                    <a:schemeClr val="bg1"/>
                  </a:solidFill>
                </a:rPr>
                <a:t>Conclusion</a:t>
              </a:r>
              <a:endParaRPr lang="en-US" sz="400" b="1" dirty="0">
                <a:solidFill>
                  <a:schemeClr val="bg1"/>
                </a:solidFill>
              </a:endParaRPr>
            </a:p>
            <a:p>
              <a:pPr algn="ctr"/>
              <a:endParaRPr lang="en-US" sz="200" b="1" dirty="0">
                <a:solidFill>
                  <a:schemeClr val="bg1"/>
                </a:solidFill>
              </a:endParaRPr>
            </a:p>
          </p:txBody>
        </p:sp>
        <p:sp>
          <p:nvSpPr>
            <p:cNvPr id="9" name="TextBox 8">
              <a:extLst>
                <a:ext uri="{FF2B5EF4-FFF2-40B4-BE49-F238E27FC236}">
                  <a16:creationId xmlns:a16="http://schemas.microsoft.com/office/drawing/2014/main" id="{CE064830-90C7-6C51-6B96-E8765DD58D91}"/>
                </a:ext>
              </a:extLst>
            </p:cNvPr>
            <p:cNvSpPr txBox="1"/>
            <p:nvPr/>
          </p:nvSpPr>
          <p:spPr>
            <a:xfrm>
              <a:off x="9057842" y="3491354"/>
              <a:ext cx="3132803" cy="3416320"/>
            </a:xfrm>
            <a:prstGeom prst="rect">
              <a:avLst/>
            </a:prstGeom>
            <a:noFill/>
            <a:ln>
              <a:noFill/>
            </a:ln>
          </p:spPr>
          <p:txBody>
            <a:bodyPr wrap="square" rtlCol="0">
              <a:spAutoFit/>
            </a:bodyPr>
            <a:lstStyle/>
            <a:p>
              <a:pPr marL="171450" indent="-171450">
                <a:buFont typeface="Arial" panose="020B0604020202020204" pitchFamily="34" charset="0"/>
                <a:buChar char="•"/>
              </a:pPr>
              <a:r>
                <a:rPr lang="en-US" sz="900" b="0" i="0" dirty="0">
                  <a:solidFill>
                    <a:srgbClr val="1D1C1D"/>
                  </a:solidFill>
                  <a:effectLst/>
                </a:rPr>
                <a:t>For the analysis of wealth and sourcing on dog health, no demonstrable relationship was identified. Although a potential relationship was identified between dog source and reported infectious </a:t>
              </a:r>
              <a:r>
                <a:rPr lang="en-US" sz="900" dirty="0">
                  <a:solidFill>
                    <a:srgbClr val="1D1C1D"/>
                  </a:solidFill>
                </a:rPr>
                <a:t>disease, oral health conditions, and trauma, an </a:t>
              </a:r>
              <a:r>
                <a:rPr lang="en-US" sz="900" b="0" i="0" dirty="0">
                  <a:solidFill>
                    <a:srgbClr val="1D1C1D"/>
                  </a:solidFill>
                  <a:effectLst/>
                </a:rPr>
                <a:t>attempt at building a Random Forest model to predict the presence of these conditions was largel</a:t>
              </a:r>
              <a:r>
                <a:rPr lang="en-US" sz="900" dirty="0">
                  <a:solidFill>
                    <a:srgbClr val="1D1C1D"/>
                  </a:solidFill>
                </a:rPr>
                <a:t>y inaccurate and likely suffered from a small data set size.</a:t>
              </a:r>
              <a:endParaRPr lang="en-US" sz="900" b="0" i="0" dirty="0">
                <a:solidFill>
                  <a:srgbClr val="1D1C1D"/>
                </a:solidFill>
                <a:effectLst/>
              </a:endParaRPr>
            </a:p>
            <a:p>
              <a:pPr marL="171450" indent="-171450">
                <a:buFont typeface="Arial" panose="020B0604020202020204" pitchFamily="34" charset="0"/>
                <a:buChar char="•"/>
              </a:pPr>
              <a:r>
                <a:rPr lang="en-US" sz="900" b="0" i="0" dirty="0">
                  <a:solidFill>
                    <a:srgbClr val="1D1C1D"/>
                  </a:solidFill>
                  <a:effectLst/>
                </a:rPr>
                <a:t>For the cancer trajectory and prediction section, less complex (more traditional) machine learning models had a difficult time handling the highly complex nature of healthcare data and producing useful and consistent disease predictions. However, the Random Forest model did offer up insights into what features in the dataset had the most predictive power. More advanced models, like ASSM, seem capable of predicting dog disease trajectories effectively, but the data available in this dataset fell short in providing the granularity needed to approach these diseases from a broader staging perspective (i.e. stage I cancer vs stage IV cancer), and is limited to simply predicting the presence or lack of presence of cancer.</a:t>
              </a:r>
            </a:p>
            <a:p>
              <a:pPr marL="171450" indent="-171450">
                <a:buFont typeface="Arial" panose="020B0604020202020204" pitchFamily="34" charset="0"/>
                <a:buChar char="•"/>
              </a:pPr>
              <a:r>
                <a:rPr lang="en-US" sz="900" b="0" i="0" dirty="0">
                  <a:solidFill>
                    <a:srgbClr val="1D1C1D"/>
                  </a:solidFill>
                  <a:effectLst/>
                </a:rPr>
                <a:t>While model performance for the neutering/spaying component was somewhat fair, with less complex classifiers like Gaussian Naïve Bayes and Logistic Regression fairing slightly better, I believe that future researchers who are able to obtain a comprehensive dataset will be able to produce far more robust and </a:t>
              </a:r>
              <a:r>
                <a:rPr lang="en-US" sz="900" b="0" i="0" dirty="0" err="1">
                  <a:solidFill>
                    <a:srgbClr val="1D1C1D"/>
                  </a:solidFill>
                  <a:effectLst/>
                </a:rPr>
                <a:t>productionizable</a:t>
              </a:r>
              <a:r>
                <a:rPr lang="en-US" sz="900" b="0" i="0" dirty="0">
                  <a:solidFill>
                    <a:srgbClr val="1D1C1D"/>
                  </a:solidFill>
                  <a:effectLst/>
                </a:rPr>
                <a:t> results. All in all, lack of size was undoubtedly one of the biggest impediments to model performance for this analysis.</a:t>
              </a:r>
              <a:endParaRPr lang="en-US" sz="900" dirty="0"/>
            </a:p>
          </p:txBody>
        </p:sp>
      </p:grpSp>
      <p:grpSp>
        <p:nvGrpSpPr>
          <p:cNvPr id="29" name="Group 28">
            <a:extLst>
              <a:ext uri="{FF2B5EF4-FFF2-40B4-BE49-F238E27FC236}">
                <a16:creationId xmlns:a16="http://schemas.microsoft.com/office/drawing/2014/main" id="{0F0EB865-FF57-40AA-FB97-0FC2C868BCD3}"/>
              </a:ext>
            </a:extLst>
          </p:cNvPr>
          <p:cNvGrpSpPr/>
          <p:nvPr/>
        </p:nvGrpSpPr>
        <p:grpSpPr>
          <a:xfrm>
            <a:off x="8467202" y="1303614"/>
            <a:ext cx="3612294" cy="1899761"/>
            <a:chOff x="9308177" y="3839545"/>
            <a:chExt cx="2883823" cy="2003287"/>
          </a:xfrm>
        </p:grpSpPr>
        <p:pic>
          <p:nvPicPr>
            <p:cNvPr id="13" name="Picture 12">
              <a:extLst>
                <a:ext uri="{FF2B5EF4-FFF2-40B4-BE49-F238E27FC236}">
                  <a16:creationId xmlns:a16="http://schemas.microsoft.com/office/drawing/2014/main" id="{F89ED36F-D75A-3F4D-F25E-438885ACB309}"/>
                </a:ext>
              </a:extLst>
            </p:cNvPr>
            <p:cNvPicPr>
              <a:picLocks noChangeAspect="1"/>
            </p:cNvPicPr>
            <p:nvPr/>
          </p:nvPicPr>
          <p:blipFill>
            <a:blip r:embed="rId3"/>
            <a:stretch>
              <a:fillRect/>
            </a:stretch>
          </p:blipFill>
          <p:spPr>
            <a:xfrm>
              <a:off x="9308177" y="3839545"/>
              <a:ext cx="2883823" cy="1778844"/>
            </a:xfrm>
            <a:prstGeom prst="rect">
              <a:avLst/>
            </a:prstGeom>
          </p:spPr>
        </p:pic>
        <p:pic>
          <p:nvPicPr>
            <p:cNvPr id="15" name="Picture 14">
              <a:extLst>
                <a:ext uri="{FF2B5EF4-FFF2-40B4-BE49-F238E27FC236}">
                  <a16:creationId xmlns:a16="http://schemas.microsoft.com/office/drawing/2014/main" id="{A7B22F0C-4684-1169-83EE-93C27E8D007E}"/>
                </a:ext>
              </a:extLst>
            </p:cNvPr>
            <p:cNvPicPr>
              <a:picLocks noChangeAspect="1"/>
            </p:cNvPicPr>
            <p:nvPr/>
          </p:nvPicPr>
          <p:blipFill>
            <a:blip r:embed="rId4"/>
            <a:stretch>
              <a:fillRect/>
            </a:stretch>
          </p:blipFill>
          <p:spPr>
            <a:xfrm>
              <a:off x="9490368" y="5618389"/>
              <a:ext cx="2635450" cy="224443"/>
            </a:xfrm>
            <a:prstGeom prst="rect">
              <a:avLst/>
            </a:prstGeom>
          </p:spPr>
        </p:pic>
      </p:grpSp>
      <p:pic>
        <p:nvPicPr>
          <p:cNvPr id="18" name="Picture 17">
            <a:extLst>
              <a:ext uri="{FF2B5EF4-FFF2-40B4-BE49-F238E27FC236}">
                <a16:creationId xmlns:a16="http://schemas.microsoft.com/office/drawing/2014/main" id="{FF6AC008-4693-10CD-5ACF-0C5AB0206819}"/>
              </a:ext>
            </a:extLst>
          </p:cNvPr>
          <p:cNvPicPr>
            <a:picLocks noChangeAspect="1"/>
          </p:cNvPicPr>
          <p:nvPr/>
        </p:nvPicPr>
        <p:blipFill>
          <a:blip r:embed="rId5"/>
          <a:stretch>
            <a:fillRect/>
          </a:stretch>
        </p:blipFill>
        <p:spPr>
          <a:xfrm>
            <a:off x="5902036" y="5221332"/>
            <a:ext cx="2502915" cy="1627916"/>
          </a:xfrm>
          <a:prstGeom prst="rect">
            <a:avLst/>
          </a:prstGeom>
        </p:spPr>
      </p:pic>
      <p:sp>
        <p:nvSpPr>
          <p:cNvPr id="26" name="TextBox 25">
            <a:extLst>
              <a:ext uri="{FF2B5EF4-FFF2-40B4-BE49-F238E27FC236}">
                <a16:creationId xmlns:a16="http://schemas.microsoft.com/office/drawing/2014/main" id="{964C6A19-C237-CE30-7777-D435873EF344}"/>
              </a:ext>
            </a:extLst>
          </p:cNvPr>
          <p:cNvSpPr txBox="1"/>
          <p:nvPr/>
        </p:nvSpPr>
        <p:spPr>
          <a:xfrm>
            <a:off x="5673027" y="1636668"/>
            <a:ext cx="2684336" cy="3693319"/>
          </a:xfrm>
          <a:prstGeom prst="rect">
            <a:avLst/>
          </a:prstGeom>
          <a:noFill/>
          <a:ln>
            <a:noFill/>
          </a:ln>
        </p:spPr>
        <p:txBody>
          <a:bodyPr wrap="square" rtlCol="0">
            <a:spAutoFit/>
          </a:bodyPr>
          <a:lstStyle/>
          <a:p>
            <a:pPr marL="171450" indent="-171450">
              <a:buFont typeface="Arial" panose="020B0604020202020204" pitchFamily="34" charset="0"/>
              <a:buChar char="•"/>
            </a:pPr>
            <a:r>
              <a:rPr lang="en-US" sz="900" b="0" i="0" dirty="0">
                <a:solidFill>
                  <a:srgbClr val="1D1C1D"/>
                </a:solidFill>
                <a:effectLst/>
              </a:rPr>
              <a:t>No relationship was found between owner wealth or median income on the health of dogs in the study. While certain health conditions were found to be present for adopted dogs more frequently than dogs from a breeder, a Random Forest classifier </a:t>
            </a:r>
            <a:r>
              <a:rPr lang="en-US" sz="900" dirty="0">
                <a:solidFill>
                  <a:srgbClr val="1D1C1D"/>
                </a:solidFill>
              </a:rPr>
              <a:t>built </a:t>
            </a:r>
            <a:r>
              <a:rPr lang="en-US" sz="900" b="0" i="0" dirty="0">
                <a:solidFill>
                  <a:srgbClr val="1D1C1D"/>
                </a:solidFill>
                <a:effectLst/>
              </a:rPr>
              <a:t>to predict the presence health conditions was inaccurate.</a:t>
            </a:r>
          </a:p>
          <a:p>
            <a:pPr marL="171450" indent="-171450">
              <a:buFont typeface="Arial" panose="020B0604020202020204" pitchFamily="34" charset="0"/>
              <a:buChar char="•"/>
            </a:pPr>
            <a:r>
              <a:rPr lang="en-US" sz="900" b="0" i="0" dirty="0">
                <a:solidFill>
                  <a:srgbClr val="1D1C1D"/>
                </a:solidFill>
                <a:effectLst/>
              </a:rPr>
              <a:t>The cancer trajectory analysis component of this project resulted in the generation of a model with significant predictive power up to 3 time steps (doctor visits) in advance in predicting an occurrence of some type of cancer. In addition, an analysis with Random Forest indicated that age, breed, and weight range stand apart as the most predictive factors in determining if a dog has cancer.</a:t>
            </a:r>
          </a:p>
          <a:p>
            <a:pPr marL="171450" indent="-171450">
              <a:buFont typeface="Arial" panose="020B0604020202020204" pitchFamily="34" charset="0"/>
              <a:buChar char="•"/>
            </a:pPr>
            <a:r>
              <a:rPr lang="en-US" sz="900" b="0" i="0" dirty="0">
                <a:solidFill>
                  <a:srgbClr val="1D1C1D"/>
                </a:solidFill>
                <a:effectLst/>
              </a:rPr>
              <a:t>After concluding the neutering/spaying analysis component of this project, we were left with a firm affirmation that the relationship between spaying and neutering and the prevalence of certain undesirable behaviors in male and female dogs warrants further study. Although the models we constructed weren’t perfect predictors, the performance scores most produced, despite the underlying data quantity problem, were firmly average and too high to discount entirely.</a:t>
            </a:r>
            <a:endParaRPr lang="en-US" sz="900" dirty="0"/>
          </a:p>
        </p:txBody>
      </p:sp>
      <p:sp>
        <p:nvSpPr>
          <p:cNvPr id="27" name="TextBox 26">
            <a:extLst>
              <a:ext uri="{FF2B5EF4-FFF2-40B4-BE49-F238E27FC236}">
                <a16:creationId xmlns:a16="http://schemas.microsoft.com/office/drawing/2014/main" id="{C524BB71-F28C-0BEF-A0E0-9BA1F030A8EF}"/>
              </a:ext>
            </a:extLst>
          </p:cNvPr>
          <p:cNvSpPr txBox="1"/>
          <p:nvPr/>
        </p:nvSpPr>
        <p:spPr>
          <a:xfrm>
            <a:off x="5720615" y="1255342"/>
            <a:ext cx="2684336" cy="430887"/>
          </a:xfrm>
          <a:prstGeom prst="rect">
            <a:avLst/>
          </a:prstGeom>
          <a:solidFill>
            <a:schemeClr val="accent1">
              <a:lumMod val="75000"/>
            </a:schemeClr>
          </a:solidFill>
        </p:spPr>
        <p:txBody>
          <a:bodyPr wrap="square" rtlCol="0">
            <a:spAutoFit/>
          </a:bodyPr>
          <a:lstStyle/>
          <a:p>
            <a:pPr algn="ctr"/>
            <a:r>
              <a:rPr lang="en-US" sz="1600" b="1" dirty="0">
                <a:solidFill>
                  <a:schemeClr val="bg1"/>
                </a:solidFill>
              </a:rPr>
              <a:t>Results</a:t>
            </a:r>
          </a:p>
          <a:p>
            <a:pPr algn="ctr"/>
            <a:endParaRPr lang="en-US" sz="400" b="1" dirty="0">
              <a:solidFill>
                <a:schemeClr val="bg1"/>
              </a:solidFill>
            </a:endParaRPr>
          </a:p>
          <a:p>
            <a:pPr algn="ctr"/>
            <a:endParaRPr lang="en-US" sz="200" b="1" dirty="0">
              <a:solidFill>
                <a:schemeClr val="bg1"/>
              </a:solidFill>
            </a:endParaRPr>
          </a:p>
        </p:txBody>
      </p:sp>
      <p:pic>
        <p:nvPicPr>
          <p:cNvPr id="31" name="Picture 30">
            <a:extLst>
              <a:ext uri="{FF2B5EF4-FFF2-40B4-BE49-F238E27FC236}">
                <a16:creationId xmlns:a16="http://schemas.microsoft.com/office/drawing/2014/main" id="{C5059BAB-9651-7CBD-3B38-FCCC95F24704}"/>
              </a:ext>
            </a:extLst>
          </p:cNvPr>
          <p:cNvPicPr>
            <a:picLocks noChangeAspect="1"/>
          </p:cNvPicPr>
          <p:nvPr/>
        </p:nvPicPr>
        <p:blipFill>
          <a:blip r:embed="rId6"/>
          <a:stretch>
            <a:fillRect/>
          </a:stretch>
        </p:blipFill>
        <p:spPr>
          <a:xfrm>
            <a:off x="9933" y="2686537"/>
            <a:ext cx="2841332" cy="1724790"/>
          </a:xfrm>
          <a:prstGeom prst="rect">
            <a:avLst/>
          </a:prstGeom>
        </p:spPr>
      </p:pic>
      <p:pic>
        <p:nvPicPr>
          <p:cNvPr id="33" name="Picture 32">
            <a:extLst>
              <a:ext uri="{FF2B5EF4-FFF2-40B4-BE49-F238E27FC236}">
                <a16:creationId xmlns:a16="http://schemas.microsoft.com/office/drawing/2014/main" id="{18B0834D-614B-C3CC-6EE7-C55791CD9A96}"/>
              </a:ext>
            </a:extLst>
          </p:cNvPr>
          <p:cNvPicPr>
            <a:picLocks noChangeAspect="1"/>
          </p:cNvPicPr>
          <p:nvPr/>
        </p:nvPicPr>
        <p:blipFill>
          <a:blip r:embed="rId7"/>
          <a:stretch>
            <a:fillRect/>
          </a:stretch>
        </p:blipFill>
        <p:spPr>
          <a:xfrm>
            <a:off x="2766518" y="1301904"/>
            <a:ext cx="2946928" cy="1440229"/>
          </a:xfrm>
          <a:prstGeom prst="rect">
            <a:avLst/>
          </a:prstGeom>
        </p:spPr>
      </p:pic>
      <p:pic>
        <p:nvPicPr>
          <p:cNvPr id="35" name="Picture 34">
            <a:extLst>
              <a:ext uri="{FF2B5EF4-FFF2-40B4-BE49-F238E27FC236}">
                <a16:creationId xmlns:a16="http://schemas.microsoft.com/office/drawing/2014/main" id="{246BAD40-6E40-DE98-22A2-A95F9F02068D}"/>
              </a:ext>
            </a:extLst>
          </p:cNvPr>
          <p:cNvPicPr>
            <a:picLocks noChangeAspect="1"/>
          </p:cNvPicPr>
          <p:nvPr/>
        </p:nvPicPr>
        <p:blipFill>
          <a:blip r:embed="rId8"/>
          <a:stretch>
            <a:fillRect/>
          </a:stretch>
        </p:blipFill>
        <p:spPr>
          <a:xfrm>
            <a:off x="2779858" y="2765981"/>
            <a:ext cx="2933587" cy="1450251"/>
          </a:xfrm>
          <a:prstGeom prst="rect">
            <a:avLst/>
          </a:prstGeom>
        </p:spPr>
      </p:pic>
      <p:pic>
        <p:nvPicPr>
          <p:cNvPr id="37" name="Picture 36">
            <a:extLst>
              <a:ext uri="{FF2B5EF4-FFF2-40B4-BE49-F238E27FC236}">
                <a16:creationId xmlns:a16="http://schemas.microsoft.com/office/drawing/2014/main" id="{71C04680-2988-41A4-2EF0-8C959EF580B2}"/>
              </a:ext>
            </a:extLst>
          </p:cNvPr>
          <p:cNvPicPr>
            <a:picLocks noChangeAspect="1"/>
          </p:cNvPicPr>
          <p:nvPr/>
        </p:nvPicPr>
        <p:blipFill>
          <a:blip r:embed="rId9"/>
          <a:stretch>
            <a:fillRect/>
          </a:stretch>
        </p:blipFill>
        <p:spPr>
          <a:xfrm>
            <a:off x="2760050" y="4154397"/>
            <a:ext cx="2953395" cy="1448262"/>
          </a:xfrm>
          <a:prstGeom prst="rect">
            <a:avLst/>
          </a:prstGeom>
        </p:spPr>
      </p:pic>
      <p:pic>
        <p:nvPicPr>
          <p:cNvPr id="39" name="Picture 38">
            <a:extLst>
              <a:ext uri="{FF2B5EF4-FFF2-40B4-BE49-F238E27FC236}">
                <a16:creationId xmlns:a16="http://schemas.microsoft.com/office/drawing/2014/main" id="{10D09B07-A018-1AB5-E535-0AD047C1C5E5}"/>
              </a:ext>
            </a:extLst>
          </p:cNvPr>
          <p:cNvPicPr>
            <a:picLocks noChangeAspect="1"/>
          </p:cNvPicPr>
          <p:nvPr/>
        </p:nvPicPr>
        <p:blipFill>
          <a:blip r:embed="rId10"/>
          <a:stretch>
            <a:fillRect/>
          </a:stretch>
        </p:blipFill>
        <p:spPr>
          <a:xfrm>
            <a:off x="2750120" y="5664750"/>
            <a:ext cx="2953395" cy="1193249"/>
          </a:xfrm>
          <a:prstGeom prst="rect">
            <a:avLst/>
          </a:prstGeom>
        </p:spPr>
      </p:pic>
    </p:spTree>
    <p:extLst>
      <p:ext uri="{BB962C8B-B14F-4D97-AF65-F5344CB8AC3E}">
        <p14:creationId xmlns:p14="http://schemas.microsoft.com/office/powerpoint/2010/main" val="18585441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TotalTime>
  <Words>669</Words>
  <Application>Microsoft Office PowerPoint</Application>
  <PresentationFormat>Widescreen</PresentationFormat>
  <Paragraphs>16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Slack-Lato</vt:lpstr>
      <vt:lpstr>Office Theme</vt:lpstr>
      <vt:lpstr>A Dog’s Life An analysis of the factors influencing dog health collected by the Dog Aging Project A. Van Poznak, K. Bourne, A. Sachdeva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Dog’s Life An analysis of the factors influencing dog health collected by the Dog Aging Project A. Van Poznak, K. Bourne, A. Sachdeva</dc:title>
  <dc:creator>Van Poznak, Alex</dc:creator>
  <cp:lastModifiedBy>Van Poznak, Alex</cp:lastModifiedBy>
  <cp:revision>4</cp:revision>
  <dcterms:created xsi:type="dcterms:W3CDTF">2022-08-21T16:07:10Z</dcterms:created>
  <dcterms:modified xsi:type="dcterms:W3CDTF">2022-08-22T21:53:52Z</dcterms:modified>
</cp:coreProperties>
</file>