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PT Sans Narrow"/>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PTSansNarrow-bold.fntdata"/><Relationship Id="rId52" Type="http://schemas.openxmlformats.org/officeDocument/2006/relationships/font" Target="fonts/PTSansNarrow-regular.fntdata"/><Relationship Id="rId11" Type="http://schemas.openxmlformats.org/officeDocument/2006/relationships/slide" Target="slides/slide7.xml"/><Relationship Id="rId55" Type="http://schemas.openxmlformats.org/officeDocument/2006/relationships/font" Target="fonts/OpenSans-bold.fntdata"/><Relationship Id="rId10" Type="http://schemas.openxmlformats.org/officeDocument/2006/relationships/slide" Target="slides/slide6.xml"/><Relationship Id="rId54" Type="http://schemas.openxmlformats.org/officeDocument/2006/relationships/font" Target="fonts/OpenSans-regular.fntdata"/><Relationship Id="rId13" Type="http://schemas.openxmlformats.org/officeDocument/2006/relationships/slide" Target="slides/slide9.xml"/><Relationship Id="rId57" Type="http://schemas.openxmlformats.org/officeDocument/2006/relationships/font" Target="fonts/OpenSans-boldItalic.fntdata"/><Relationship Id="rId12" Type="http://schemas.openxmlformats.org/officeDocument/2006/relationships/slide" Target="slides/slide8.xml"/><Relationship Id="rId56"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i-c.org/release/doc/tei-p5-doc/en/html/ref-fileDesc.html" TargetMode="External"/><Relationship Id="rId3" Type="http://schemas.openxmlformats.org/officeDocument/2006/relationships/hyperlink" Target="http://www.tei-c.org/release/doc/tei-p5-doc/en/html/HD.html#HD2" TargetMode="External"/><Relationship Id="rId4" Type="http://schemas.openxmlformats.org/officeDocument/2006/relationships/hyperlink" Target="http://www.tei-c.org/release/doc/tei-p5-doc/en/html/ref-encodingDesc.html" TargetMode="External"/><Relationship Id="rId10" Type="http://schemas.openxmlformats.org/officeDocument/2006/relationships/hyperlink" Target="http://www.tei-c.org/release/doc/tei-p5-doc/en/html/HD.html#HD6" TargetMode="External"/><Relationship Id="rId9" Type="http://schemas.openxmlformats.org/officeDocument/2006/relationships/hyperlink" Target="http://www.tei-c.org/release/doc/tei-p5-doc/en/html/ref-revisionDesc.html" TargetMode="External"/><Relationship Id="rId5" Type="http://schemas.openxmlformats.org/officeDocument/2006/relationships/hyperlink" Target="http://www.tei-c.org/release/doc/tei-p5-doc/en/html/HD.html#HD5" TargetMode="External"/><Relationship Id="rId6" Type="http://schemas.openxmlformats.org/officeDocument/2006/relationships/hyperlink" Target="http://www.tei-c.org/release/doc/tei-p5-doc/en/html/ref-profileDesc.html" TargetMode="External"/><Relationship Id="rId7" Type="http://schemas.openxmlformats.org/officeDocument/2006/relationships/hyperlink" Target="http://www.tei-c.org/release/doc/tei-p5-doc/en/html/HD.html#HD4" TargetMode="External"/><Relationship Id="rId8" Type="http://schemas.openxmlformats.org/officeDocument/2006/relationships/hyperlink" Target="http://www.tei-c.org/release/doc/tei-p5-doc/en/html/ref-xenoData.html" TargetMode="External"/></Relationships>
</file>

<file path=ppt/notesSlides/_rels/notesSlide7.xml.rels><?xml version="1.0" encoding="UTF-8" standalone="yes"?><Relationships xmlns="http://schemas.openxmlformats.org/package/2006/relationships"><Relationship Id="rId11" Type="http://schemas.openxmlformats.org/officeDocument/2006/relationships/hyperlink" Target="http://www.tei-c.org/release/doc/tei-p5-doc/en/html/ref-seriesStmt.html" TargetMode="External"/><Relationship Id="rId10" Type="http://schemas.openxmlformats.org/officeDocument/2006/relationships/hyperlink" Target="http://www.tei-c.org/release/doc/tei-p5-doc/en/html/ref-publicationStmt.html" TargetMode="External"/><Relationship Id="rId13" Type="http://schemas.openxmlformats.org/officeDocument/2006/relationships/hyperlink" Target="http://www.tei-c.org/release/doc/tei-p5-doc/en/html/ref-sourceDesc.html" TargetMode="External"/><Relationship Id="rId12" Type="http://schemas.openxmlformats.org/officeDocument/2006/relationships/hyperlink" Target="http://www.tei-c.org/release/doc/tei-p5-doc/en/html/ref-notesStmt.html" TargetMode="External"/><Relationship Id="rId1" Type="http://schemas.openxmlformats.org/officeDocument/2006/relationships/notesMaster" Target="../notesMasters/notesMaster1.xml"/><Relationship Id="rId2" Type="http://schemas.openxmlformats.org/officeDocument/2006/relationships/hyperlink" Target="http://www.tei-c.org/release/doc/tei-p5-doc/en/html/ref-fileDesc.html" TargetMode="External"/><Relationship Id="rId3" Type="http://schemas.openxmlformats.org/officeDocument/2006/relationships/hyperlink" Target="http://www.tei-c.org/release/doc/tei-p5-doc/en/html/ref-fileDesc.html" TargetMode="External"/><Relationship Id="rId4" Type="http://schemas.openxmlformats.org/officeDocument/2006/relationships/hyperlink" Target="http://www.tei-c.org/release/doc/tei-p5-doc/en/html/HD.html#HD21" TargetMode="External"/><Relationship Id="rId9" Type="http://schemas.openxmlformats.org/officeDocument/2006/relationships/hyperlink" Target="http://www.tei-c.org/release/doc/tei-p5-doc/en/html/ref-extent.html" TargetMode="External"/><Relationship Id="rId5" Type="http://schemas.openxmlformats.org/officeDocument/2006/relationships/hyperlink" Target="http://www.tei-c.org/release/doc/tei-p5-doc/en/html/HD.html#HD27" TargetMode="External"/><Relationship Id="rId6" Type="http://schemas.openxmlformats.org/officeDocument/2006/relationships/hyperlink" Target="http://www.tei-c.org/release/doc/tei-p5-doc/en/html/ref-fileDesc.html" TargetMode="External"/><Relationship Id="rId7" Type="http://schemas.openxmlformats.org/officeDocument/2006/relationships/hyperlink" Target="http://www.tei-c.org/release/doc/tei-p5-doc/en/html/ref-titleStmt.html" TargetMode="External"/><Relationship Id="rId8" Type="http://schemas.openxmlformats.org/officeDocument/2006/relationships/hyperlink" Target="http://www.tei-c.org/release/doc/tei-p5-doc/en/html/ref-editionStmt.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deda8dd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deda8dd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d83005c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d83005c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deda8dd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eda8dd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eda8dd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eda8dd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83005ca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83005ca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doing this assignement if you require additional information please refer to the tei </a:t>
            </a:r>
            <a:r>
              <a:rPr lang="en"/>
              <a:t>guidelines</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f0ca9ef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f0ca9e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will be concentrating on 9 elements and some additional attributes that are use with each</a:t>
            </a:r>
            <a:endParaRPr/>
          </a:p>
          <a:p>
            <a:pPr indent="0" lvl="0" marL="0" rtl="0" algn="l">
              <a:spcBef>
                <a:spcPts val="0"/>
              </a:spcBef>
              <a:spcAft>
                <a:spcPts val="0"/>
              </a:spcAft>
              <a:buNone/>
            </a:pPr>
            <a:r>
              <a:t/>
            </a:r>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&lt;title&gt;</a:t>
            </a:r>
            <a:r>
              <a:rPr b="1" lang="en" sz="1800">
                <a:solidFill>
                  <a:schemeClr val="dk2"/>
                </a:solidFill>
                <a:latin typeface="Open Sans"/>
                <a:ea typeface="Open Sans"/>
                <a:cs typeface="Open Sans"/>
                <a:sym typeface="Open Sans"/>
              </a:rPr>
              <a:t> Title</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&lt;rs&gt; </a:t>
            </a:r>
            <a:r>
              <a:rPr b="1" lang="en" sz="1800">
                <a:solidFill>
                  <a:schemeClr val="dk2"/>
                </a:solidFill>
                <a:latin typeface="Open Sans"/>
                <a:ea typeface="Open Sans"/>
                <a:cs typeface="Open Sans"/>
                <a:sym typeface="Open Sans"/>
              </a:rPr>
              <a:t>Referencing String</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&lt;name&gt;</a:t>
            </a:r>
            <a:r>
              <a:rPr b="1" lang="en" sz="1800">
                <a:solidFill>
                  <a:schemeClr val="accent1"/>
                </a:solidFill>
                <a:latin typeface="Open Sans"/>
                <a:ea typeface="Open Sans"/>
                <a:cs typeface="Open Sans"/>
                <a:sym typeface="Open Sans"/>
              </a:rPr>
              <a:t> </a:t>
            </a:r>
            <a:r>
              <a:rPr b="1" lang="en" sz="1800">
                <a:solidFill>
                  <a:schemeClr val="dk2"/>
                </a:solidFill>
                <a:latin typeface="Open Sans"/>
                <a:ea typeface="Open Sans"/>
                <a:cs typeface="Open Sans"/>
                <a:sym typeface="Open Sans"/>
              </a:rPr>
              <a:t>Name</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&lt;persName&gt; </a:t>
            </a:r>
            <a:r>
              <a:rPr b="1" lang="en" sz="1800">
                <a:solidFill>
                  <a:schemeClr val="dk2"/>
                </a:solidFill>
                <a:latin typeface="Open Sans"/>
                <a:ea typeface="Open Sans"/>
                <a:cs typeface="Open Sans"/>
                <a:sym typeface="Open Sans"/>
              </a:rPr>
              <a:t>Personal Names</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highlight>
                  <a:schemeClr val="lt1"/>
                </a:highlight>
                <a:latin typeface="Open Sans"/>
                <a:ea typeface="Open Sans"/>
                <a:cs typeface="Open Sans"/>
                <a:sym typeface="Open Sans"/>
              </a:rPr>
              <a:t>&lt;placeName&gt; </a:t>
            </a:r>
            <a:r>
              <a:rPr b="1" lang="en" sz="1800">
                <a:solidFill>
                  <a:schemeClr val="dk2"/>
                </a:solidFill>
                <a:highlight>
                  <a:schemeClr val="lt1"/>
                </a:highlight>
                <a:latin typeface="Open Sans"/>
                <a:ea typeface="Open Sans"/>
                <a:cs typeface="Open Sans"/>
                <a:sym typeface="Open Sans"/>
              </a:rPr>
              <a:t>Place Names</a:t>
            </a:r>
            <a:endParaRPr b="1" sz="1800">
              <a:solidFill>
                <a:schemeClr val="dk2"/>
              </a:solidFill>
              <a:highlight>
                <a:schemeClr val="lt1"/>
              </a:highlight>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&lt;date&gt; </a:t>
            </a:r>
            <a:r>
              <a:rPr b="1" lang="en" sz="1800">
                <a:solidFill>
                  <a:schemeClr val="dk2"/>
                </a:solidFill>
                <a:latin typeface="Open Sans"/>
                <a:ea typeface="Open Sans"/>
                <a:cs typeface="Open Sans"/>
                <a:sym typeface="Open Sans"/>
              </a:rPr>
              <a:t>Dates</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&lt;time&gt; </a:t>
            </a:r>
            <a:r>
              <a:rPr b="1" lang="en" sz="1800">
                <a:solidFill>
                  <a:schemeClr val="dk2"/>
                </a:solidFill>
                <a:latin typeface="Open Sans"/>
                <a:ea typeface="Open Sans"/>
                <a:cs typeface="Open Sans"/>
                <a:sym typeface="Open Sans"/>
              </a:rPr>
              <a:t>Times</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&lt;foreign&gt; </a:t>
            </a:r>
            <a:r>
              <a:rPr b="1" lang="en" sz="1800">
                <a:solidFill>
                  <a:schemeClr val="dk2"/>
                </a:solidFill>
                <a:latin typeface="Open Sans"/>
                <a:ea typeface="Open Sans"/>
                <a:cs typeface="Open Sans"/>
                <a:sym typeface="Open Sans"/>
              </a:rPr>
              <a:t>Foreign Language Strings</a:t>
            </a:r>
            <a:endParaRPr b="1"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AutoNum type="arabicPeriod"/>
            </a:pPr>
            <a:r>
              <a:rPr b="1" lang="en" sz="1800">
                <a:solidFill>
                  <a:srgbClr val="1155CC"/>
                </a:solidFill>
                <a:latin typeface="Open Sans"/>
                <a:ea typeface="Open Sans"/>
                <a:cs typeface="Open Sans"/>
                <a:sym typeface="Open Sans"/>
              </a:rPr>
              <a:t>&lt;seg&gt;  </a:t>
            </a:r>
            <a:r>
              <a:rPr b="1" lang="en" sz="1800">
                <a:solidFill>
                  <a:schemeClr val="dk2"/>
                </a:solidFill>
                <a:latin typeface="Open Sans"/>
                <a:ea typeface="Open Sans"/>
                <a:cs typeface="Open Sans"/>
                <a:sym typeface="Open Sans"/>
              </a:rPr>
              <a:t>Segments of text </a:t>
            </a:r>
            <a:endParaRPr b="1"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f0ca9ef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f0ca9ef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color code the tags with elements in </a:t>
            </a:r>
            <a:r>
              <a:rPr lang="en"/>
              <a:t>blue</a:t>
            </a:r>
            <a:r>
              <a:rPr lang="en"/>
              <a:t> and attributes in orange, and value in dark brown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df0ca9e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df0ca9e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2"/>
                </a:solidFill>
                <a:latin typeface="Open Sans"/>
                <a:ea typeface="Open Sans"/>
                <a:cs typeface="Open Sans"/>
                <a:sym typeface="Open Sans"/>
              </a:rPr>
              <a:t>There’s always a few ways to make eggs depending on what you want them to be. You could make an omelette, boil an egg, or make a souffle.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sz="1800">
                <a:solidFill>
                  <a:schemeClr val="dk2"/>
                </a:solidFill>
                <a:latin typeface="Open Sans"/>
                <a:ea typeface="Open Sans"/>
                <a:cs typeface="Open Sans"/>
                <a:sym typeface="Open Sans"/>
              </a:rPr>
              <a:t> In text encoding there’s generally multiple ways to encode text depending on your desired results and in this case the research question you are trying to answer.</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sz="1800">
                <a:solidFill>
                  <a:schemeClr val="dk2"/>
                </a:solidFill>
                <a:latin typeface="Open Sans"/>
                <a:ea typeface="Open Sans"/>
                <a:cs typeface="Open Sans"/>
                <a:sym typeface="Open Sans"/>
              </a:rPr>
              <a:t>There’s a few ways to encode names and places. we are going to look at 3 ways you could do each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e8dc888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e8dc888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ea1c2d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ea1c2d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83005ca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83005c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e8dc888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e8dc888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a:t>
            </a:r>
            <a:r>
              <a:rPr lang="en"/>
              <a:t> to href in HTML coding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e09cb4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e09cb4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9206e8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9206e8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df0ca9e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df0ca9e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df0ca9ef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df0ca9ef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df0ca9e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df0ca9e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e93748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e93748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e8dc888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e8dc888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e937488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e937488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looked at </a:t>
            </a:r>
            <a:r>
              <a:rPr lang="en"/>
              <a:t>identifying</a:t>
            </a:r>
            <a:r>
              <a:rPr lang="en"/>
              <a:t>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But TEI has tags for almost any textual element. Here we are looking at different types of sentences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e984f7c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e984f7c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http://www.tei-c.org/release/doc/tei-p5-doc/en/html/ref-said.html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83005ca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83005c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d83005ca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d83005ca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deda8dd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deda8dd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deda8dd3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deda8dd3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deda8dd3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deda8dd3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deda8dd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deda8dd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deda8dd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deda8dd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deda8dd3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deda8dd3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en" sz="1800">
                <a:solidFill>
                  <a:schemeClr val="dk2"/>
                </a:solidFill>
                <a:latin typeface="Open Sans"/>
                <a:ea typeface="Open Sans"/>
                <a:cs typeface="Open Sans"/>
                <a:sym typeface="Open Sans"/>
              </a:rPr>
              <a:t>(there are no paragraphs in a header, but every persName in the chapter is embedded in a paragraph)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deda8dd3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deda8dd3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 just all the individual characters, not every mention of every character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deda8dd3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deda8dd3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deda8dd3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deda8dd3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de09cb4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de09cb4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Text encoding is like  indexing: only humans can do it, machines can process it after. Looking for all reference to a person, where a person mat not actually be named can’t be done by a computer </a:t>
            </a:r>
            <a:r>
              <a:rPr lang="en"/>
              <a:t>because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deda8dd3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deda8dd3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deda8dd3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deda8dd3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this one out--what’s the shortest paragraph in your chapter?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deda8dd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deda8dd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deda8dd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deda8dd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deda8dd3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deda8dd3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deda8dd3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deda8dd3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deda8dd3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deda8dd3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could subtract the total number of references to Rosings here from the total number of references to Rosings in Mr. Collins speech. One problem--Austen may be using reported speech more often with Mr. Collins.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deda8dd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deda8dd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e09cb4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e09cb4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2"/>
                </a:solidFill>
                <a:latin typeface="Open Sans"/>
                <a:ea typeface="Open Sans"/>
                <a:cs typeface="Open Sans"/>
                <a:sym typeface="Open Sans"/>
              </a:rPr>
              <a:t>In 1987 scholars from the humanities, linguistics, and computing met to discuss the need for a common set of guidelines for academics working with electronic texts </a:t>
            </a:r>
            <a:endParaRPr sz="1800">
              <a:solidFill>
                <a:schemeClr val="dk2"/>
              </a:solidFill>
              <a:latin typeface="Open Sans"/>
              <a:ea typeface="Open Sans"/>
              <a:cs typeface="Open Sans"/>
              <a:sym typeface="Open Sans"/>
            </a:endParaRPr>
          </a:p>
          <a:p>
            <a:pPr indent="0" lvl="0" marL="457200" rtl="0" algn="l">
              <a:spcBef>
                <a:spcPts val="1600"/>
              </a:spcBef>
              <a:spcAft>
                <a:spcPts val="0"/>
              </a:spcAft>
              <a:buNone/>
            </a:pPr>
            <a:r>
              <a:rPr lang="en" sz="1400">
                <a:solidFill>
                  <a:schemeClr val="dk2"/>
                </a:solidFill>
                <a:latin typeface="Open Sans"/>
                <a:ea typeface="Open Sans"/>
                <a:cs typeface="Open Sans"/>
                <a:sym typeface="Open Sans"/>
              </a:rPr>
              <a:t>TEI originally used Standard Generalised Markup Language (SGML) to define Document Type Descriptions (DTD)</a:t>
            </a:r>
            <a:endParaRPr sz="1400">
              <a:solidFill>
                <a:schemeClr val="dk2"/>
              </a:solidFill>
              <a:latin typeface="Open Sans"/>
              <a:ea typeface="Open Sans"/>
              <a:cs typeface="Open Sans"/>
              <a:sym typeface="Open Sans"/>
            </a:endParaRPr>
          </a:p>
          <a:p>
            <a:pPr indent="0" lvl="0" marL="457200" rtl="0" algn="l">
              <a:spcBef>
                <a:spcPts val="0"/>
              </a:spcBef>
              <a:spcAft>
                <a:spcPts val="0"/>
              </a:spcAft>
              <a:buClr>
                <a:srgbClr val="000000"/>
              </a:buClr>
              <a:buSzPts val="1100"/>
              <a:buFont typeface="Arial"/>
              <a:buNone/>
            </a:pPr>
            <a:r>
              <a:t/>
            </a:r>
            <a:endParaRPr sz="1400">
              <a:solidFill>
                <a:schemeClr val="dk2"/>
              </a:solidFill>
              <a:latin typeface="Open Sans"/>
              <a:ea typeface="Open Sans"/>
              <a:cs typeface="Open Sans"/>
              <a:sym typeface="Open Sans"/>
            </a:endParaRPr>
          </a:p>
          <a:p>
            <a:pPr indent="0" lvl="0" marL="457200" rtl="0" algn="l">
              <a:spcBef>
                <a:spcPts val="0"/>
              </a:spcBef>
              <a:spcAft>
                <a:spcPts val="0"/>
              </a:spcAft>
              <a:buClr>
                <a:srgbClr val="000000"/>
              </a:buClr>
              <a:buSzPts val="1100"/>
              <a:buFont typeface="Arial"/>
              <a:buNone/>
            </a:pPr>
            <a:r>
              <a:t/>
            </a:r>
            <a:endParaRPr sz="1400">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1994 TEI released the P3 guidelines, edited by Lou Burnard and Stephen Sperberg-McQueen </a:t>
            </a:r>
            <a:endParaRPr sz="1400">
              <a:solidFill>
                <a:schemeClr val="dk2"/>
              </a:solidFill>
              <a:latin typeface="Open Sans"/>
              <a:ea typeface="Open Sans"/>
              <a:cs typeface="Open Sans"/>
              <a:sym typeface="Open Sans"/>
            </a:endParaRPr>
          </a:p>
          <a:p>
            <a:pPr indent="-317500" lvl="1" marL="914400" rtl="0" algn="l">
              <a:spcBef>
                <a:spcPts val="0"/>
              </a:spcBef>
              <a:spcAft>
                <a:spcPts val="0"/>
              </a:spcAft>
              <a:buClr>
                <a:schemeClr val="dk2"/>
              </a:buClr>
              <a:buSzPts val="1400"/>
              <a:buFont typeface="Open Sans"/>
              <a:buAutoNum type="alphaLcPeriod"/>
            </a:pPr>
            <a:r>
              <a:rPr lang="en" sz="1400">
                <a:solidFill>
                  <a:schemeClr val="dk2"/>
                </a:solidFill>
                <a:latin typeface="Open Sans"/>
                <a:ea typeface="Open Sans"/>
                <a:cs typeface="Open Sans"/>
                <a:sym typeface="Open Sans"/>
              </a:rPr>
              <a:t>Stephen Sperberg-McQueen has some excellent articles about the history of text encoding  </a:t>
            </a:r>
            <a:endParaRPr sz="1400">
              <a:solidFill>
                <a:schemeClr val="dk2"/>
              </a:solidFill>
              <a:latin typeface="Open Sans"/>
              <a:ea typeface="Open Sans"/>
              <a:cs typeface="Open Sans"/>
              <a:sym typeface="Open Sans"/>
            </a:endParaRPr>
          </a:p>
          <a:p>
            <a:pPr indent="0" lvl="0" marL="457200" rtl="0" algn="l">
              <a:spcBef>
                <a:spcPts val="0"/>
              </a:spcBef>
              <a:spcAft>
                <a:spcPts val="0"/>
              </a:spcAft>
              <a:buClr>
                <a:srgbClr val="000000"/>
              </a:buClr>
              <a:buSzPts val="1100"/>
              <a:buFont typeface="Arial"/>
              <a:buNone/>
            </a:pPr>
            <a:r>
              <a:t/>
            </a:r>
            <a:endParaRPr sz="1400">
              <a:solidFill>
                <a:schemeClr val="dk2"/>
              </a:solidFill>
              <a:latin typeface="Open Sans"/>
              <a:ea typeface="Open Sans"/>
              <a:cs typeface="Open Sans"/>
              <a:sym typeface="Open Sans"/>
            </a:endParaRPr>
          </a:p>
          <a:p>
            <a:pPr indent="0" lvl="0" marL="457200" rtl="0" algn="l">
              <a:spcBef>
                <a:spcPts val="0"/>
              </a:spcBef>
              <a:spcAft>
                <a:spcPts val="0"/>
              </a:spcAft>
              <a:buClr>
                <a:srgbClr val="000000"/>
              </a:buClr>
              <a:buSzPts val="1100"/>
              <a:buFont typeface="Arial"/>
              <a:buNone/>
            </a:pPr>
            <a:r>
              <a:t/>
            </a:r>
            <a:endParaRPr sz="1400">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2002 TEI released the P4 guidelines in eXtensible Markup Language  (XML)</a:t>
            </a:r>
            <a:endParaRPr sz="1400">
              <a:solidFill>
                <a:schemeClr val="dk2"/>
              </a:solidFill>
              <a:latin typeface="Open Sans"/>
              <a:ea typeface="Open Sans"/>
              <a:cs typeface="Open Sans"/>
              <a:sym typeface="Open Sans"/>
            </a:endParaRPr>
          </a:p>
          <a:p>
            <a:pPr indent="0" lvl="0" marL="457200" rtl="0" algn="l">
              <a:spcBef>
                <a:spcPts val="0"/>
              </a:spcBef>
              <a:spcAft>
                <a:spcPts val="0"/>
              </a:spcAft>
              <a:buClr>
                <a:srgbClr val="000000"/>
              </a:buClr>
              <a:buSzPts val="1100"/>
              <a:buFont typeface="Arial"/>
              <a:buNone/>
            </a:pPr>
            <a:r>
              <a:t/>
            </a:r>
            <a:endParaRPr sz="1400">
              <a:solidFill>
                <a:schemeClr val="dk2"/>
              </a:solidFill>
              <a:latin typeface="Open Sans"/>
              <a:ea typeface="Open Sans"/>
              <a:cs typeface="Open Sans"/>
              <a:sym typeface="Open Sans"/>
            </a:endParaRPr>
          </a:p>
          <a:p>
            <a:pPr indent="0" lvl="0" marL="457200" rtl="0" algn="l">
              <a:spcBef>
                <a:spcPts val="0"/>
              </a:spcBef>
              <a:spcAft>
                <a:spcPts val="0"/>
              </a:spcAft>
              <a:buClr>
                <a:srgbClr val="000000"/>
              </a:buClr>
              <a:buSzPts val="1100"/>
              <a:buFont typeface="Arial"/>
              <a:buNone/>
            </a:pPr>
            <a:r>
              <a:rPr lang="en" sz="1400">
                <a:solidFill>
                  <a:schemeClr val="dk2"/>
                </a:solidFill>
                <a:latin typeface="Open Sans"/>
                <a:ea typeface="Open Sans"/>
                <a:cs typeface="Open Sans"/>
                <a:sym typeface="Open Sans"/>
              </a:rPr>
              <a:t> </a:t>
            </a:r>
            <a:endParaRPr sz="1400">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2007 TEI released the P5 guidelines, integrating XML attributes with the World Wide Web Consortium (W3C) to further standardize TEI and make it more inline with current XML practices</a:t>
            </a:r>
            <a:endParaRPr sz="14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400">
              <a:solidFill>
                <a:schemeClr val="dk2"/>
              </a:solidFill>
              <a:latin typeface="Open Sans"/>
              <a:ea typeface="Open Sans"/>
              <a:cs typeface="Open Sans"/>
              <a:sym typeface="Open Sans"/>
            </a:endParaRPr>
          </a:p>
          <a:p>
            <a:pPr indent="-317500" lvl="1" marL="914400" rtl="0" algn="l">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the P5 guidelines are the ones used in your template</a:t>
            </a:r>
            <a:endParaRPr sz="1800">
              <a:solidFill>
                <a:schemeClr val="dk2"/>
              </a:solidFill>
              <a:latin typeface="Open Sans"/>
              <a:ea typeface="Open Sans"/>
              <a:cs typeface="Open Sans"/>
              <a:sym typeface="Open Sans"/>
            </a:endParaRPr>
          </a:p>
          <a:p>
            <a:pPr indent="0" lvl="0" marL="457200" rtl="0" algn="l">
              <a:lnSpc>
                <a:spcPct val="115000"/>
              </a:lnSpc>
              <a:spcBef>
                <a:spcPts val="0"/>
              </a:spcBef>
              <a:spcAft>
                <a:spcPts val="1600"/>
              </a:spcAft>
              <a:buNone/>
            </a:pPr>
            <a:r>
              <a:t/>
            </a:r>
            <a:endParaRPr sz="1800">
              <a:solidFill>
                <a:schemeClr val="dk2"/>
              </a:solidFill>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e09cb4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e09cb4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1000"/>
              </a:spcBef>
              <a:spcAft>
                <a:spcPts val="0"/>
              </a:spcAft>
              <a:buSzPts val="950"/>
              <a:buFont typeface="Verdana"/>
              <a:buAutoNum type="arabicPeriod"/>
            </a:pPr>
            <a:r>
              <a:rPr lang="en" sz="950">
                <a:latin typeface="Verdana"/>
                <a:ea typeface="Verdana"/>
                <a:cs typeface="Verdana"/>
                <a:sym typeface="Verdana"/>
              </a:rPr>
              <a:t>There are  2 parts to TEI documents </a:t>
            </a:r>
            <a:endParaRPr sz="950">
              <a:latin typeface="Verdana"/>
              <a:ea typeface="Verdana"/>
              <a:cs typeface="Verdana"/>
              <a:sym typeface="Verdana"/>
            </a:endParaRPr>
          </a:p>
          <a:p>
            <a:pPr indent="-288925" lvl="1" marL="914400" rtl="0" algn="l">
              <a:lnSpc>
                <a:spcPct val="115000"/>
              </a:lnSpc>
              <a:spcBef>
                <a:spcPts val="0"/>
              </a:spcBef>
              <a:spcAft>
                <a:spcPts val="0"/>
              </a:spcAft>
              <a:buSzPts val="950"/>
              <a:buFont typeface="Verdana"/>
              <a:buAutoNum type="alphaLcPeriod"/>
            </a:pPr>
            <a:r>
              <a:rPr lang="en" sz="950">
                <a:latin typeface="Verdana"/>
                <a:ea typeface="Verdana"/>
                <a:cs typeface="Verdana"/>
                <a:sym typeface="Verdana"/>
              </a:rPr>
              <a:t>The teiHeader and the body of the text you encode</a:t>
            </a:r>
            <a:endParaRPr sz="950">
              <a:latin typeface="Verdana"/>
              <a:ea typeface="Verdana"/>
              <a:cs typeface="Verdana"/>
              <a:sym typeface="Verdana"/>
            </a:endParaRPr>
          </a:p>
          <a:p>
            <a:pPr indent="-288925" lvl="1" marL="914400" rtl="0" algn="l">
              <a:lnSpc>
                <a:spcPct val="115000"/>
              </a:lnSpc>
              <a:spcBef>
                <a:spcPts val="0"/>
              </a:spcBef>
              <a:spcAft>
                <a:spcPts val="0"/>
              </a:spcAft>
              <a:buSzPts val="950"/>
              <a:buFont typeface="Verdana"/>
              <a:buAutoNum type="alphaLcPeriod"/>
            </a:pPr>
            <a:r>
              <a:rPr lang="en" sz="950">
                <a:latin typeface="Verdana"/>
                <a:ea typeface="Verdana"/>
                <a:cs typeface="Verdana"/>
                <a:sym typeface="Verdana"/>
              </a:rPr>
              <a:t>1st let’s look at the header</a:t>
            </a:r>
            <a:endParaRPr sz="950">
              <a:latin typeface="Verdana"/>
              <a:ea typeface="Verdana"/>
              <a:cs typeface="Verdana"/>
              <a:sym typeface="Verdana"/>
            </a:endParaRPr>
          </a:p>
          <a:p>
            <a:pPr indent="0" lvl="0" marL="0" rtl="0" algn="l">
              <a:lnSpc>
                <a:spcPct val="115000"/>
              </a:lnSpc>
              <a:spcBef>
                <a:spcPts val="1000"/>
              </a:spcBef>
              <a:spcAft>
                <a:spcPts val="0"/>
              </a:spcAft>
              <a:buNone/>
            </a:pPr>
            <a:r>
              <a:rPr lang="en" sz="950">
                <a:latin typeface="Verdana"/>
                <a:ea typeface="Verdana"/>
                <a:cs typeface="Verdana"/>
                <a:sym typeface="Verdana"/>
              </a:rPr>
              <a:t>	The Header is made up largely of </a:t>
            </a:r>
            <a:r>
              <a:rPr lang="en" sz="950">
                <a:latin typeface="Verdana"/>
                <a:ea typeface="Verdana"/>
                <a:cs typeface="Verdana"/>
                <a:sym typeface="Verdana"/>
              </a:rPr>
              <a:t>bibliographic</a:t>
            </a:r>
            <a:r>
              <a:rPr lang="en" sz="950">
                <a:latin typeface="Verdana"/>
                <a:ea typeface="Verdana"/>
                <a:cs typeface="Verdana"/>
                <a:sym typeface="Verdana"/>
              </a:rPr>
              <a:t> information about the text</a:t>
            </a:r>
            <a:endParaRPr sz="950">
              <a:latin typeface="Verdana"/>
              <a:ea typeface="Verdana"/>
              <a:cs typeface="Verdana"/>
              <a:sym typeface="Verdana"/>
            </a:endParaRPr>
          </a:p>
          <a:p>
            <a:pPr indent="0" lvl="0" marL="0" rtl="0" algn="l">
              <a:lnSpc>
                <a:spcPct val="115000"/>
              </a:lnSpc>
              <a:spcBef>
                <a:spcPts val="1000"/>
              </a:spcBef>
              <a:spcAft>
                <a:spcPts val="0"/>
              </a:spcAft>
              <a:buNone/>
            </a:pPr>
            <a:r>
              <a:t/>
            </a:r>
            <a:endParaRPr sz="950">
              <a:latin typeface="Verdana"/>
              <a:ea typeface="Verdana"/>
              <a:cs typeface="Verdana"/>
              <a:sym typeface="Verdana"/>
            </a:endParaRPr>
          </a:p>
          <a:p>
            <a:pPr indent="-288925" lvl="0" marL="457200" rtl="0" algn="l">
              <a:lnSpc>
                <a:spcPct val="115000"/>
              </a:lnSpc>
              <a:spcBef>
                <a:spcPts val="1000"/>
              </a:spcBef>
              <a:spcAft>
                <a:spcPts val="0"/>
              </a:spcAft>
              <a:buSzPts val="950"/>
              <a:buFont typeface="Verdana"/>
              <a:buAutoNum type="arabicPeriod"/>
            </a:pPr>
            <a:r>
              <a:rPr lang="en" sz="950">
                <a:latin typeface="Verdana"/>
                <a:ea typeface="Verdana"/>
                <a:cs typeface="Verdana"/>
                <a:sym typeface="Verdana"/>
              </a:rPr>
              <a:t>a </a:t>
            </a:r>
            <a:r>
              <a:rPr i="1" lang="en" sz="950">
                <a:latin typeface="Verdana"/>
                <a:ea typeface="Verdana"/>
                <a:cs typeface="Verdana"/>
                <a:sym typeface="Verdana"/>
              </a:rPr>
              <a:t>file description</a:t>
            </a:r>
            <a:r>
              <a:rPr lang="en" sz="950">
                <a:latin typeface="Verdana"/>
                <a:ea typeface="Verdana"/>
                <a:cs typeface="Verdana"/>
                <a:sym typeface="Verdana"/>
              </a:rPr>
              <a:t>, tagged </a:t>
            </a:r>
            <a:r>
              <a:rPr lang="en" sz="950" u="sng">
                <a:solidFill>
                  <a:schemeClr val="hlink"/>
                </a:solidFill>
                <a:latin typeface="Verdana"/>
                <a:ea typeface="Verdana"/>
                <a:cs typeface="Verdana"/>
                <a:sym typeface="Verdana"/>
                <a:hlinkClick r:id="rId2"/>
              </a:rPr>
              <a:t>fileDesc</a:t>
            </a:r>
            <a:r>
              <a:rPr lang="en" sz="950">
                <a:latin typeface="Verdana"/>
                <a:ea typeface="Verdana"/>
                <a:cs typeface="Verdana"/>
                <a:sym typeface="Verdana"/>
              </a:rPr>
              <a:t>, containing a full </a:t>
            </a:r>
            <a:r>
              <a:rPr b="1" lang="en" sz="950">
                <a:latin typeface="Verdana"/>
                <a:ea typeface="Verdana"/>
                <a:cs typeface="Verdana"/>
                <a:sym typeface="Verdana"/>
              </a:rPr>
              <a:t>bibliographical description of the computer file itself, from which a user of the text could derive a proper bibliographic citation, or which a librarian or archivist could use in creating a catalogue entry recording its presence within a library or archive. </a:t>
            </a:r>
            <a:r>
              <a:rPr lang="en" sz="950">
                <a:latin typeface="Verdana"/>
                <a:ea typeface="Verdana"/>
                <a:cs typeface="Verdana"/>
                <a:sym typeface="Verdana"/>
              </a:rPr>
              <a:t>The term </a:t>
            </a:r>
            <a:r>
              <a:rPr i="1" lang="en" sz="950">
                <a:latin typeface="Verdana"/>
                <a:ea typeface="Verdana"/>
                <a:cs typeface="Verdana"/>
                <a:sym typeface="Verdana"/>
              </a:rPr>
              <a:t>computer file</a:t>
            </a:r>
            <a:r>
              <a:rPr lang="en" sz="950">
                <a:latin typeface="Verdana"/>
                <a:ea typeface="Verdana"/>
                <a:cs typeface="Verdana"/>
                <a:sym typeface="Verdana"/>
              </a:rPr>
              <a:t> here is to be understood as referring to the whole entity or document described by the header, even when this is stored in several distinct operating system files. The file description also includes information about the source or sources from which the electronic document was derived. The TEI elements used to encode the file description are described in section </a:t>
            </a:r>
            <a:r>
              <a:rPr lang="en" sz="950" u="sng">
                <a:solidFill>
                  <a:schemeClr val="hlink"/>
                </a:solidFill>
                <a:latin typeface="Verdana"/>
                <a:ea typeface="Verdana"/>
                <a:cs typeface="Verdana"/>
                <a:sym typeface="Verdana"/>
                <a:hlinkClick r:id="rId3"/>
              </a:rPr>
              <a:t>2.2 The File Description</a:t>
            </a:r>
            <a:r>
              <a:rPr lang="en" sz="950">
                <a:latin typeface="Verdana"/>
                <a:ea typeface="Verdana"/>
                <a:cs typeface="Verdana"/>
                <a:sym typeface="Verdana"/>
              </a:rPr>
              <a:t> below.</a:t>
            </a:r>
            <a:endParaRPr sz="950">
              <a:latin typeface="Verdana"/>
              <a:ea typeface="Verdana"/>
              <a:cs typeface="Verdana"/>
              <a:sym typeface="Verdana"/>
            </a:endParaRPr>
          </a:p>
          <a:p>
            <a:pPr indent="0" lvl="0" marL="457200" rtl="0" algn="l">
              <a:lnSpc>
                <a:spcPct val="115000"/>
              </a:lnSpc>
              <a:spcBef>
                <a:spcPts val="1000"/>
              </a:spcBef>
              <a:spcAft>
                <a:spcPts val="0"/>
              </a:spcAft>
              <a:buNone/>
            </a:pPr>
            <a:r>
              <a:t/>
            </a:r>
            <a:endParaRPr sz="950">
              <a:latin typeface="Verdana"/>
              <a:ea typeface="Verdana"/>
              <a:cs typeface="Verdana"/>
              <a:sym typeface="Verdana"/>
            </a:endParaRPr>
          </a:p>
          <a:p>
            <a:pPr indent="-288925" lvl="0" marL="457200" rtl="0" algn="l">
              <a:lnSpc>
                <a:spcPct val="115000"/>
              </a:lnSpc>
              <a:spcBef>
                <a:spcPts val="1000"/>
              </a:spcBef>
              <a:spcAft>
                <a:spcPts val="0"/>
              </a:spcAft>
              <a:buSzPts val="950"/>
              <a:buFont typeface="Verdana"/>
              <a:buAutoNum type="arabicPeriod"/>
            </a:pPr>
            <a:r>
              <a:rPr b="1" lang="en" sz="950">
                <a:latin typeface="Verdana"/>
                <a:ea typeface="Verdana"/>
                <a:cs typeface="Verdana"/>
                <a:sym typeface="Verdana"/>
              </a:rPr>
              <a:t>an </a:t>
            </a:r>
            <a:r>
              <a:rPr b="1" i="1" lang="en" sz="950">
                <a:latin typeface="Verdana"/>
                <a:ea typeface="Verdana"/>
                <a:cs typeface="Verdana"/>
                <a:sym typeface="Verdana"/>
              </a:rPr>
              <a:t>encoding description</a:t>
            </a:r>
            <a:r>
              <a:rPr b="1" lang="en" sz="950">
                <a:latin typeface="Verdana"/>
                <a:ea typeface="Verdana"/>
                <a:cs typeface="Verdana"/>
                <a:sym typeface="Verdana"/>
              </a:rPr>
              <a:t>, tagged </a:t>
            </a:r>
            <a:r>
              <a:rPr b="1" lang="en" sz="950" u="sng">
                <a:solidFill>
                  <a:schemeClr val="hlink"/>
                </a:solidFill>
                <a:latin typeface="Verdana"/>
                <a:ea typeface="Verdana"/>
                <a:cs typeface="Verdana"/>
                <a:sym typeface="Verdana"/>
                <a:hlinkClick r:id="rId4"/>
              </a:rPr>
              <a:t>encodingDesc</a:t>
            </a:r>
            <a:r>
              <a:rPr b="1" lang="en" sz="950">
                <a:latin typeface="Verdana"/>
                <a:ea typeface="Verdana"/>
                <a:cs typeface="Verdana"/>
                <a:sym typeface="Verdana"/>
              </a:rPr>
              <a:t>, which describes the relationship between an electronic text and its source or sources. It allows for detailed description of whether (or how) the text was normalized during transcription,</a:t>
            </a:r>
            <a:r>
              <a:rPr lang="en" sz="950">
                <a:latin typeface="Verdana"/>
                <a:ea typeface="Verdana"/>
                <a:cs typeface="Verdana"/>
                <a:sym typeface="Verdana"/>
              </a:rPr>
              <a:t> how the encoder resolved ambiguities in the source, what levels of encoding or analysis were applied, and similar matters. The TEI elements used to encode the encoding description are described in section </a:t>
            </a:r>
            <a:r>
              <a:rPr lang="en" sz="950" u="sng">
                <a:solidFill>
                  <a:schemeClr val="hlink"/>
                </a:solidFill>
                <a:latin typeface="Verdana"/>
                <a:ea typeface="Verdana"/>
                <a:cs typeface="Verdana"/>
                <a:sym typeface="Verdana"/>
                <a:hlinkClick r:id="rId5"/>
              </a:rPr>
              <a:t>2.3 The Encoding Description</a:t>
            </a:r>
            <a:r>
              <a:rPr lang="en" sz="950">
                <a:latin typeface="Verdana"/>
                <a:ea typeface="Verdana"/>
                <a:cs typeface="Verdana"/>
                <a:sym typeface="Verdana"/>
              </a:rPr>
              <a:t> below.</a:t>
            </a:r>
            <a:endParaRPr sz="950">
              <a:latin typeface="Verdana"/>
              <a:ea typeface="Verdana"/>
              <a:cs typeface="Verdana"/>
              <a:sym typeface="Verdana"/>
            </a:endParaRPr>
          </a:p>
          <a:p>
            <a:pPr indent="0" lvl="0" marL="457200" rtl="0" algn="l">
              <a:lnSpc>
                <a:spcPct val="115000"/>
              </a:lnSpc>
              <a:spcBef>
                <a:spcPts val="1000"/>
              </a:spcBef>
              <a:spcAft>
                <a:spcPts val="0"/>
              </a:spcAft>
              <a:buNone/>
            </a:pPr>
            <a:r>
              <a:t/>
            </a:r>
            <a:endParaRPr sz="950">
              <a:latin typeface="Verdana"/>
              <a:ea typeface="Verdana"/>
              <a:cs typeface="Verdana"/>
              <a:sym typeface="Verdana"/>
            </a:endParaRPr>
          </a:p>
          <a:p>
            <a:pPr indent="-288925" lvl="0" marL="457200" rtl="0" algn="l">
              <a:lnSpc>
                <a:spcPct val="115000"/>
              </a:lnSpc>
              <a:spcBef>
                <a:spcPts val="1000"/>
              </a:spcBef>
              <a:spcAft>
                <a:spcPts val="0"/>
              </a:spcAft>
              <a:buSzPts val="950"/>
              <a:buFont typeface="Verdana"/>
              <a:buAutoNum type="arabicPeriod"/>
            </a:pPr>
            <a:r>
              <a:rPr lang="en" sz="950">
                <a:latin typeface="Verdana"/>
                <a:ea typeface="Verdana"/>
                <a:cs typeface="Verdana"/>
                <a:sym typeface="Verdana"/>
              </a:rPr>
              <a:t>a </a:t>
            </a:r>
            <a:r>
              <a:rPr i="1" lang="en" sz="950">
                <a:latin typeface="Verdana"/>
                <a:ea typeface="Verdana"/>
                <a:cs typeface="Verdana"/>
                <a:sym typeface="Verdana"/>
              </a:rPr>
              <a:t>text profile</a:t>
            </a:r>
            <a:r>
              <a:rPr lang="en" sz="950">
                <a:latin typeface="Verdana"/>
                <a:ea typeface="Verdana"/>
                <a:cs typeface="Verdana"/>
                <a:sym typeface="Verdana"/>
              </a:rPr>
              <a:t>, tagged </a:t>
            </a:r>
            <a:r>
              <a:rPr lang="en" sz="950" u="sng">
                <a:solidFill>
                  <a:schemeClr val="hlink"/>
                </a:solidFill>
                <a:latin typeface="Verdana"/>
                <a:ea typeface="Verdana"/>
                <a:cs typeface="Verdana"/>
                <a:sym typeface="Verdana"/>
                <a:hlinkClick r:id="rId6"/>
              </a:rPr>
              <a:t>profileDesc</a:t>
            </a:r>
            <a:r>
              <a:rPr lang="en" sz="950">
                <a:latin typeface="Verdana"/>
                <a:ea typeface="Verdana"/>
                <a:cs typeface="Verdana"/>
                <a:sym typeface="Verdana"/>
              </a:rPr>
              <a:t>, </a:t>
            </a:r>
            <a:r>
              <a:rPr b="1" lang="en" sz="950">
                <a:latin typeface="Verdana"/>
                <a:ea typeface="Verdana"/>
                <a:cs typeface="Verdana"/>
                <a:sym typeface="Verdana"/>
              </a:rPr>
              <a:t>containing classificatory and contextual information about the text, such as its subject matter, the situation in which it was produced, the individuals described by or participating in producing it, and so forth.</a:t>
            </a:r>
            <a:r>
              <a:rPr lang="en" sz="950">
                <a:latin typeface="Verdana"/>
                <a:ea typeface="Verdana"/>
                <a:cs typeface="Verdana"/>
                <a:sym typeface="Verdana"/>
              </a:rPr>
              <a:t> Such a text profile is of particular use in highly structured composite texts such as corpora or language collections, where it is often highly desirable to enforce a controlled descriptive vocabulary or to perform retrievals from a body of text in terms of text type or origin. The text profile may however be of use in any form of automatic text processing. The TEI elements used to encode the profile description are described in section </a:t>
            </a:r>
            <a:r>
              <a:rPr lang="en" sz="950" u="sng">
                <a:solidFill>
                  <a:schemeClr val="hlink"/>
                </a:solidFill>
                <a:latin typeface="Verdana"/>
                <a:ea typeface="Verdana"/>
                <a:cs typeface="Verdana"/>
                <a:sym typeface="Verdana"/>
                <a:hlinkClick r:id="rId7"/>
              </a:rPr>
              <a:t>2.4 The Profile Description</a:t>
            </a:r>
            <a:r>
              <a:rPr lang="en" sz="950">
                <a:latin typeface="Verdana"/>
                <a:ea typeface="Verdana"/>
                <a:cs typeface="Verdana"/>
                <a:sym typeface="Verdana"/>
              </a:rPr>
              <a:t> below.</a:t>
            </a:r>
            <a:endParaRPr sz="950">
              <a:latin typeface="Verdana"/>
              <a:ea typeface="Verdana"/>
              <a:cs typeface="Verdana"/>
              <a:sym typeface="Verdana"/>
            </a:endParaRPr>
          </a:p>
          <a:p>
            <a:pPr indent="0" lvl="0" marL="457200" rtl="0" algn="l">
              <a:lnSpc>
                <a:spcPct val="115000"/>
              </a:lnSpc>
              <a:spcBef>
                <a:spcPts val="1000"/>
              </a:spcBef>
              <a:spcAft>
                <a:spcPts val="0"/>
              </a:spcAft>
              <a:buNone/>
            </a:pPr>
            <a:r>
              <a:t/>
            </a:r>
            <a:endParaRPr sz="950">
              <a:latin typeface="Verdana"/>
              <a:ea typeface="Verdana"/>
              <a:cs typeface="Verdana"/>
              <a:sym typeface="Verdana"/>
            </a:endParaRPr>
          </a:p>
          <a:p>
            <a:pPr indent="-288925" lvl="0" marL="457200" rtl="0" algn="l">
              <a:lnSpc>
                <a:spcPct val="115000"/>
              </a:lnSpc>
              <a:spcBef>
                <a:spcPts val="1000"/>
              </a:spcBef>
              <a:spcAft>
                <a:spcPts val="0"/>
              </a:spcAft>
              <a:buSzPts val="950"/>
              <a:buFont typeface="Verdana"/>
              <a:buAutoNum type="arabicPeriod"/>
            </a:pPr>
            <a:r>
              <a:rPr b="1" lang="en" sz="950">
                <a:latin typeface="Verdana"/>
                <a:ea typeface="Verdana"/>
                <a:cs typeface="Verdana"/>
                <a:sym typeface="Verdana"/>
              </a:rPr>
              <a:t>a container element, tagged </a:t>
            </a:r>
            <a:r>
              <a:rPr b="1" lang="en" sz="950" u="sng">
                <a:solidFill>
                  <a:schemeClr val="hlink"/>
                </a:solidFill>
                <a:latin typeface="Verdana"/>
                <a:ea typeface="Verdana"/>
                <a:cs typeface="Verdana"/>
                <a:sym typeface="Verdana"/>
                <a:hlinkClick r:id="rId8"/>
              </a:rPr>
              <a:t>xenoData</a:t>
            </a:r>
            <a:r>
              <a:rPr b="1" lang="en" sz="950">
                <a:latin typeface="Verdana"/>
                <a:ea typeface="Verdana"/>
                <a:cs typeface="Verdana"/>
                <a:sym typeface="Verdana"/>
              </a:rPr>
              <a:t>, which allows easy inclusion of metadata from non-TEI schemes (i.e., other than elements in the TEI namespace). For example, the MARC record for the encoded document might be included using MARCXML or MODS. A simple set of metadata for harvesting might be included encoded in Dublin Core.</a:t>
            </a:r>
            <a:endParaRPr b="1" sz="950">
              <a:latin typeface="Verdana"/>
              <a:ea typeface="Verdana"/>
              <a:cs typeface="Verdana"/>
              <a:sym typeface="Verdana"/>
            </a:endParaRPr>
          </a:p>
          <a:p>
            <a:pPr indent="0" lvl="0" marL="457200" rtl="0" algn="l">
              <a:lnSpc>
                <a:spcPct val="115000"/>
              </a:lnSpc>
              <a:spcBef>
                <a:spcPts val="1000"/>
              </a:spcBef>
              <a:spcAft>
                <a:spcPts val="0"/>
              </a:spcAft>
              <a:buNone/>
            </a:pPr>
            <a:r>
              <a:t/>
            </a:r>
            <a:endParaRPr sz="950">
              <a:latin typeface="Verdana"/>
              <a:ea typeface="Verdana"/>
              <a:cs typeface="Verdana"/>
              <a:sym typeface="Verdana"/>
            </a:endParaRPr>
          </a:p>
          <a:p>
            <a:pPr indent="-288925" lvl="0" marL="457200" rtl="0" algn="l">
              <a:lnSpc>
                <a:spcPct val="115000"/>
              </a:lnSpc>
              <a:spcBef>
                <a:spcPts val="1000"/>
              </a:spcBef>
              <a:spcAft>
                <a:spcPts val="0"/>
              </a:spcAft>
              <a:buSzPts val="950"/>
              <a:buFont typeface="Verdana"/>
              <a:buAutoNum type="arabicPeriod"/>
            </a:pPr>
            <a:r>
              <a:rPr lang="en" sz="950">
                <a:latin typeface="Verdana"/>
                <a:ea typeface="Verdana"/>
                <a:cs typeface="Verdana"/>
                <a:sym typeface="Verdana"/>
              </a:rPr>
              <a:t>a </a:t>
            </a:r>
            <a:r>
              <a:rPr i="1" lang="en" sz="950">
                <a:latin typeface="Verdana"/>
                <a:ea typeface="Verdana"/>
                <a:cs typeface="Verdana"/>
                <a:sym typeface="Verdana"/>
              </a:rPr>
              <a:t>revision history</a:t>
            </a:r>
            <a:r>
              <a:rPr lang="en" sz="950">
                <a:latin typeface="Verdana"/>
                <a:ea typeface="Verdana"/>
                <a:cs typeface="Verdana"/>
                <a:sym typeface="Verdana"/>
              </a:rPr>
              <a:t>, tagged </a:t>
            </a:r>
            <a:r>
              <a:rPr lang="en" sz="950" u="sng">
                <a:solidFill>
                  <a:schemeClr val="hlink"/>
                </a:solidFill>
                <a:latin typeface="Verdana"/>
                <a:ea typeface="Verdana"/>
                <a:cs typeface="Verdana"/>
                <a:sym typeface="Verdana"/>
                <a:hlinkClick r:id="rId9"/>
              </a:rPr>
              <a:t>revisionDesc</a:t>
            </a:r>
            <a:r>
              <a:rPr lang="en" sz="950">
                <a:latin typeface="Verdana"/>
                <a:ea typeface="Verdana"/>
                <a:cs typeface="Verdana"/>
                <a:sym typeface="Verdana"/>
              </a:rPr>
              <a:t>, which allows the encoder to provide a history of changes made during the development of the electronic text. The revision history is important for </a:t>
            </a:r>
            <a:r>
              <a:rPr i="1" lang="en" sz="950">
                <a:latin typeface="Verdana"/>
                <a:ea typeface="Verdana"/>
                <a:cs typeface="Verdana"/>
                <a:sym typeface="Verdana"/>
              </a:rPr>
              <a:t>version control</a:t>
            </a:r>
            <a:r>
              <a:rPr lang="en" sz="950">
                <a:latin typeface="Verdana"/>
                <a:ea typeface="Verdana"/>
                <a:cs typeface="Verdana"/>
                <a:sym typeface="Verdana"/>
              </a:rPr>
              <a:t> and for resolving questions about the history of a file. The TEI elements used to encode the revision description are described in section </a:t>
            </a:r>
            <a:r>
              <a:rPr lang="en" sz="950" u="sng">
                <a:solidFill>
                  <a:schemeClr val="hlink"/>
                </a:solidFill>
                <a:latin typeface="Verdana"/>
                <a:ea typeface="Verdana"/>
                <a:cs typeface="Verdana"/>
                <a:sym typeface="Verdana"/>
                <a:hlinkClick r:id="rId10"/>
              </a:rPr>
              <a:t>2.6 The Revision Description</a:t>
            </a:r>
            <a:r>
              <a:rPr lang="en" sz="950">
                <a:latin typeface="Verdana"/>
                <a:ea typeface="Verdana"/>
                <a:cs typeface="Verdana"/>
                <a:sym typeface="Verdana"/>
              </a:rPr>
              <a:t> below.</a:t>
            </a:r>
            <a:endParaRPr sz="950">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de09cb4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de09cb4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1000"/>
              </a:spcBef>
              <a:spcAft>
                <a:spcPts val="0"/>
              </a:spcAft>
              <a:buSzPts val="950"/>
              <a:buFont typeface="Verdana"/>
              <a:buChar char="●"/>
            </a:pPr>
            <a:r>
              <a:rPr b="1" lang="en" sz="950" u="sng">
                <a:solidFill>
                  <a:schemeClr val="hlink"/>
                </a:solidFill>
                <a:latin typeface="Verdana"/>
                <a:ea typeface="Verdana"/>
                <a:cs typeface="Verdana"/>
                <a:sym typeface="Verdana"/>
                <a:hlinkClick r:id="rId2"/>
              </a:rPr>
              <a:t>fileDesc</a:t>
            </a:r>
            <a:r>
              <a:rPr lang="en" sz="950">
                <a:latin typeface="Verdana"/>
                <a:ea typeface="Verdana"/>
                <a:cs typeface="Verdana"/>
                <a:sym typeface="Verdana"/>
              </a:rPr>
              <a:t> (file description) contains a full bibliographic description of an electronic file.</a:t>
            </a:r>
            <a:endParaRPr sz="950">
              <a:latin typeface="Verdana"/>
              <a:ea typeface="Verdana"/>
              <a:cs typeface="Verdana"/>
              <a:sym typeface="Verdana"/>
            </a:endParaRPr>
          </a:p>
          <a:p>
            <a:pPr indent="0" lvl="0" marL="0" rtl="0" algn="l">
              <a:lnSpc>
                <a:spcPct val="115000"/>
              </a:lnSpc>
              <a:spcBef>
                <a:spcPts val="1000"/>
              </a:spcBef>
              <a:spcAft>
                <a:spcPts val="0"/>
              </a:spcAft>
              <a:buClr>
                <a:srgbClr val="000000"/>
              </a:buClr>
              <a:buSzPts val="1100"/>
              <a:buFont typeface="Arial"/>
              <a:buNone/>
            </a:pPr>
            <a:r>
              <a:rPr b="1" lang="en" sz="950">
                <a:latin typeface="Verdana"/>
                <a:ea typeface="Verdana"/>
                <a:cs typeface="Verdana"/>
                <a:sym typeface="Verdana"/>
              </a:rPr>
              <a:t>The </a:t>
            </a:r>
            <a:r>
              <a:rPr b="1" lang="en" sz="950" u="sng">
                <a:solidFill>
                  <a:schemeClr val="hlink"/>
                </a:solidFill>
                <a:latin typeface="Verdana"/>
                <a:ea typeface="Verdana"/>
                <a:cs typeface="Verdana"/>
                <a:sym typeface="Verdana"/>
                <a:hlinkClick r:id="rId3"/>
              </a:rPr>
              <a:t>fileDesc</a:t>
            </a:r>
            <a:r>
              <a:rPr b="1" lang="en" sz="950">
                <a:latin typeface="Verdana"/>
                <a:ea typeface="Verdana"/>
                <a:cs typeface="Verdana"/>
                <a:sym typeface="Verdana"/>
              </a:rPr>
              <a:t> element contains three mandatory elements and four optional elements</a:t>
            </a:r>
            <a:r>
              <a:rPr lang="en" sz="950">
                <a:latin typeface="Verdana"/>
                <a:ea typeface="Verdana"/>
                <a:cs typeface="Verdana"/>
                <a:sym typeface="Verdana"/>
              </a:rPr>
              <a:t>, each of which is described in more detail in sections </a:t>
            </a:r>
            <a:r>
              <a:rPr lang="en" sz="950" u="sng">
                <a:solidFill>
                  <a:schemeClr val="hlink"/>
                </a:solidFill>
                <a:latin typeface="Verdana"/>
                <a:ea typeface="Verdana"/>
                <a:cs typeface="Verdana"/>
                <a:sym typeface="Verdana"/>
                <a:hlinkClick r:id="rId4"/>
              </a:rPr>
              <a:t>2.2.1 The Title Statement</a:t>
            </a:r>
            <a:r>
              <a:rPr lang="en" sz="950">
                <a:latin typeface="Verdana"/>
                <a:ea typeface="Verdana"/>
                <a:cs typeface="Verdana"/>
                <a:sym typeface="Verdana"/>
              </a:rPr>
              <a:t> to </a:t>
            </a:r>
            <a:r>
              <a:rPr lang="en" sz="950" u="sng">
                <a:solidFill>
                  <a:schemeClr val="hlink"/>
                </a:solidFill>
                <a:latin typeface="Verdana"/>
                <a:ea typeface="Verdana"/>
                <a:cs typeface="Verdana"/>
                <a:sym typeface="Verdana"/>
                <a:hlinkClick r:id="rId5"/>
              </a:rPr>
              <a:t>2.2.6 The Notes Statement</a:t>
            </a:r>
            <a:r>
              <a:rPr lang="en" sz="950">
                <a:latin typeface="Verdana"/>
                <a:ea typeface="Verdana"/>
                <a:cs typeface="Verdana"/>
                <a:sym typeface="Verdana"/>
              </a:rPr>
              <a:t> below. T</a:t>
            </a:r>
            <a:r>
              <a:rPr b="1" lang="en" sz="950">
                <a:latin typeface="Verdana"/>
                <a:ea typeface="Verdana"/>
                <a:cs typeface="Verdana"/>
                <a:sym typeface="Verdana"/>
              </a:rPr>
              <a:t>hese elements are listed below in the order in which they must be given within the </a:t>
            </a:r>
            <a:r>
              <a:rPr b="1" lang="en" sz="950" u="sng">
                <a:solidFill>
                  <a:schemeClr val="hlink"/>
                </a:solidFill>
                <a:latin typeface="Verdana"/>
                <a:ea typeface="Verdana"/>
                <a:cs typeface="Verdana"/>
                <a:sym typeface="Verdana"/>
                <a:hlinkClick r:id="rId6"/>
              </a:rPr>
              <a:t>fileDesc</a:t>
            </a:r>
            <a:r>
              <a:rPr b="1" lang="en" sz="950">
                <a:latin typeface="Verdana"/>
                <a:ea typeface="Verdana"/>
                <a:cs typeface="Verdana"/>
                <a:sym typeface="Verdana"/>
              </a:rPr>
              <a:t> element</a:t>
            </a:r>
            <a:r>
              <a:rPr lang="en" sz="950">
                <a:latin typeface="Verdana"/>
                <a:ea typeface="Verdana"/>
                <a:cs typeface="Verdana"/>
                <a:sym typeface="Verdana"/>
              </a:rPr>
              <a:t>.</a:t>
            </a:r>
            <a:endParaRPr sz="950">
              <a:latin typeface="Verdana"/>
              <a:ea typeface="Verdana"/>
              <a:cs typeface="Verdana"/>
              <a:sym typeface="Verdana"/>
            </a:endParaRPr>
          </a:p>
          <a:p>
            <a:pPr indent="-288925" lvl="0" marL="457200" rtl="0" algn="l">
              <a:lnSpc>
                <a:spcPct val="115000"/>
              </a:lnSpc>
              <a:spcBef>
                <a:spcPts val="1000"/>
              </a:spcBef>
              <a:spcAft>
                <a:spcPts val="0"/>
              </a:spcAft>
              <a:buSzPts val="950"/>
              <a:buFont typeface="Verdana"/>
              <a:buChar char="●"/>
            </a:pPr>
            <a:r>
              <a:rPr b="1" lang="en" sz="950" u="sng">
                <a:solidFill>
                  <a:schemeClr val="hlink"/>
                </a:solidFill>
                <a:latin typeface="Verdana"/>
                <a:ea typeface="Verdana"/>
                <a:cs typeface="Verdana"/>
                <a:sym typeface="Verdana"/>
                <a:hlinkClick r:id="rId7"/>
              </a:rPr>
              <a:t>titleStmt</a:t>
            </a:r>
            <a:r>
              <a:rPr lang="en" sz="950">
                <a:latin typeface="Verdana"/>
                <a:ea typeface="Verdana"/>
                <a:cs typeface="Verdana"/>
                <a:sym typeface="Verdana"/>
              </a:rPr>
              <a:t> (title statement) groups information about the title of a work and those responsible for its content.</a:t>
            </a:r>
            <a:endParaRPr sz="950">
              <a:latin typeface="Verdana"/>
              <a:ea typeface="Verdana"/>
              <a:cs typeface="Verdana"/>
              <a:sym typeface="Verdana"/>
            </a:endParaRPr>
          </a:p>
          <a:p>
            <a:pPr indent="-288925" lvl="0" marL="457200" rtl="0" algn="l">
              <a:lnSpc>
                <a:spcPct val="115000"/>
              </a:lnSpc>
              <a:spcBef>
                <a:spcPts val="0"/>
              </a:spcBef>
              <a:spcAft>
                <a:spcPts val="0"/>
              </a:spcAft>
              <a:buSzPts val="950"/>
              <a:buFont typeface="Verdana"/>
              <a:buChar char="●"/>
            </a:pPr>
            <a:r>
              <a:rPr b="1" lang="en" sz="950" u="sng">
                <a:solidFill>
                  <a:schemeClr val="hlink"/>
                </a:solidFill>
                <a:latin typeface="Verdana"/>
                <a:ea typeface="Verdana"/>
                <a:cs typeface="Verdana"/>
                <a:sym typeface="Verdana"/>
                <a:hlinkClick r:id="rId8"/>
              </a:rPr>
              <a:t>editionStmt</a:t>
            </a:r>
            <a:r>
              <a:rPr lang="en" sz="950">
                <a:latin typeface="Verdana"/>
                <a:ea typeface="Verdana"/>
                <a:cs typeface="Verdana"/>
                <a:sym typeface="Verdana"/>
              </a:rPr>
              <a:t> (edition statement) groups information relating to one edition of a text.</a:t>
            </a:r>
            <a:endParaRPr sz="950">
              <a:latin typeface="Verdana"/>
              <a:ea typeface="Verdana"/>
              <a:cs typeface="Verdana"/>
              <a:sym typeface="Verdana"/>
            </a:endParaRPr>
          </a:p>
          <a:p>
            <a:pPr indent="-288925" lvl="0" marL="457200" rtl="0" algn="l">
              <a:lnSpc>
                <a:spcPct val="115000"/>
              </a:lnSpc>
              <a:spcBef>
                <a:spcPts val="0"/>
              </a:spcBef>
              <a:spcAft>
                <a:spcPts val="0"/>
              </a:spcAft>
              <a:buSzPts val="950"/>
              <a:buFont typeface="Verdana"/>
              <a:buChar char="●"/>
            </a:pPr>
            <a:r>
              <a:rPr b="1" lang="en" sz="950" u="sng">
                <a:solidFill>
                  <a:schemeClr val="hlink"/>
                </a:solidFill>
                <a:latin typeface="Verdana"/>
                <a:ea typeface="Verdana"/>
                <a:cs typeface="Verdana"/>
                <a:sym typeface="Verdana"/>
                <a:hlinkClick r:id="rId9"/>
              </a:rPr>
              <a:t>extent</a:t>
            </a:r>
            <a:r>
              <a:rPr lang="en" sz="950">
                <a:latin typeface="Verdana"/>
                <a:ea typeface="Verdana"/>
                <a:cs typeface="Verdana"/>
                <a:sym typeface="Verdana"/>
              </a:rPr>
              <a:t> describes the approximate size of a text stored on some carrier medium or of some other object, digital or non-digital, specified in any convenient units.</a:t>
            </a:r>
            <a:endParaRPr sz="950">
              <a:latin typeface="Verdana"/>
              <a:ea typeface="Verdana"/>
              <a:cs typeface="Verdana"/>
              <a:sym typeface="Verdana"/>
            </a:endParaRPr>
          </a:p>
          <a:p>
            <a:pPr indent="-288925" lvl="0" marL="457200" rtl="0" algn="l">
              <a:lnSpc>
                <a:spcPct val="115000"/>
              </a:lnSpc>
              <a:spcBef>
                <a:spcPts val="0"/>
              </a:spcBef>
              <a:spcAft>
                <a:spcPts val="0"/>
              </a:spcAft>
              <a:buSzPts val="950"/>
              <a:buFont typeface="Verdana"/>
              <a:buChar char="●"/>
            </a:pPr>
            <a:r>
              <a:rPr b="1" lang="en" sz="950" u="sng">
                <a:solidFill>
                  <a:schemeClr val="hlink"/>
                </a:solidFill>
                <a:latin typeface="Verdana"/>
                <a:ea typeface="Verdana"/>
                <a:cs typeface="Verdana"/>
                <a:sym typeface="Verdana"/>
                <a:hlinkClick r:id="rId10"/>
              </a:rPr>
              <a:t>publicationStmt</a:t>
            </a:r>
            <a:r>
              <a:rPr lang="en" sz="950">
                <a:latin typeface="Verdana"/>
                <a:ea typeface="Verdana"/>
                <a:cs typeface="Verdana"/>
                <a:sym typeface="Verdana"/>
              </a:rPr>
              <a:t> (publication statement) groups information concerning the publication or distribution of an electronic or other text.</a:t>
            </a:r>
            <a:endParaRPr sz="950">
              <a:latin typeface="Verdana"/>
              <a:ea typeface="Verdana"/>
              <a:cs typeface="Verdana"/>
              <a:sym typeface="Verdana"/>
            </a:endParaRPr>
          </a:p>
          <a:p>
            <a:pPr indent="-288925" lvl="0" marL="457200" rtl="0" algn="l">
              <a:lnSpc>
                <a:spcPct val="115000"/>
              </a:lnSpc>
              <a:spcBef>
                <a:spcPts val="0"/>
              </a:spcBef>
              <a:spcAft>
                <a:spcPts val="0"/>
              </a:spcAft>
              <a:buSzPts val="950"/>
              <a:buFont typeface="Verdana"/>
              <a:buChar char="●"/>
            </a:pPr>
            <a:r>
              <a:rPr b="1" lang="en" sz="950" u="sng">
                <a:solidFill>
                  <a:schemeClr val="hlink"/>
                </a:solidFill>
                <a:latin typeface="Verdana"/>
                <a:ea typeface="Verdana"/>
                <a:cs typeface="Verdana"/>
                <a:sym typeface="Verdana"/>
                <a:hlinkClick r:id="rId11"/>
              </a:rPr>
              <a:t>seriesStmt</a:t>
            </a:r>
            <a:r>
              <a:rPr lang="en" sz="950">
                <a:latin typeface="Verdana"/>
                <a:ea typeface="Verdana"/>
                <a:cs typeface="Verdana"/>
                <a:sym typeface="Verdana"/>
              </a:rPr>
              <a:t> (series statement) groups information about the series, if any, to which a publication belongs.</a:t>
            </a:r>
            <a:endParaRPr sz="950">
              <a:latin typeface="Verdana"/>
              <a:ea typeface="Verdana"/>
              <a:cs typeface="Verdana"/>
              <a:sym typeface="Verdana"/>
            </a:endParaRPr>
          </a:p>
          <a:p>
            <a:pPr indent="-288925" lvl="0" marL="457200" rtl="0" algn="l">
              <a:lnSpc>
                <a:spcPct val="115000"/>
              </a:lnSpc>
              <a:spcBef>
                <a:spcPts val="0"/>
              </a:spcBef>
              <a:spcAft>
                <a:spcPts val="0"/>
              </a:spcAft>
              <a:buSzPts val="950"/>
              <a:buFont typeface="Verdana"/>
              <a:buChar char="●"/>
            </a:pPr>
            <a:r>
              <a:rPr b="1" lang="en" sz="950" u="sng">
                <a:solidFill>
                  <a:schemeClr val="hlink"/>
                </a:solidFill>
                <a:latin typeface="Verdana"/>
                <a:ea typeface="Verdana"/>
                <a:cs typeface="Verdana"/>
                <a:sym typeface="Verdana"/>
                <a:hlinkClick r:id="rId12"/>
              </a:rPr>
              <a:t>notesStmt</a:t>
            </a:r>
            <a:r>
              <a:rPr lang="en" sz="950">
                <a:latin typeface="Verdana"/>
                <a:ea typeface="Verdana"/>
                <a:cs typeface="Verdana"/>
                <a:sym typeface="Verdana"/>
              </a:rPr>
              <a:t> (notes statement) collects together any notes providing information about a text additional to that recorded in other parts of the bibliographic description.</a:t>
            </a:r>
            <a:endParaRPr sz="950">
              <a:latin typeface="Verdana"/>
              <a:ea typeface="Verdana"/>
              <a:cs typeface="Verdana"/>
              <a:sym typeface="Verdana"/>
            </a:endParaRPr>
          </a:p>
          <a:p>
            <a:pPr indent="-288925" lvl="0" marL="457200" rtl="0" algn="l">
              <a:lnSpc>
                <a:spcPct val="115000"/>
              </a:lnSpc>
              <a:spcBef>
                <a:spcPts val="0"/>
              </a:spcBef>
              <a:spcAft>
                <a:spcPts val="0"/>
              </a:spcAft>
              <a:buSzPts val="950"/>
              <a:buFont typeface="Verdana"/>
              <a:buChar char="●"/>
            </a:pPr>
            <a:r>
              <a:rPr b="1" lang="en" sz="950" u="sng">
                <a:solidFill>
                  <a:schemeClr val="hlink"/>
                </a:solidFill>
                <a:latin typeface="Verdana"/>
                <a:ea typeface="Verdana"/>
                <a:cs typeface="Verdana"/>
                <a:sym typeface="Verdana"/>
                <a:hlinkClick r:id="rId13"/>
              </a:rPr>
              <a:t>sourceDesc</a:t>
            </a:r>
            <a:r>
              <a:rPr lang="en" sz="950">
                <a:latin typeface="Verdana"/>
                <a:ea typeface="Verdana"/>
                <a:cs typeface="Verdana"/>
                <a:sym typeface="Verdana"/>
              </a:rPr>
              <a:t> (source description) describes the source from which an electronic text was derived or generated, typically a bibliographic description in the case of a digitized text, or a phrase such as "born digital" for a text which has no previous existence.</a:t>
            </a:r>
            <a:endParaRPr sz="950">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de09cb4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de09cb4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e09cb4b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e09cb4b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familiar with coding are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1.&lt;p&gt; paragraph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all tags must have a closing tag, </a:t>
            </a:r>
            <a:r>
              <a:rPr lang="en"/>
              <a:t>though some can be self closing</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indent="-342900" lvl="0" marL="457200">
              <a:spcBef>
                <a:spcPts val="0"/>
              </a:spcBef>
              <a:spcAft>
                <a:spcPts val="0"/>
              </a:spcAft>
              <a:buSzPts val="1800"/>
              <a:buAutoNum type="arabicPeriod"/>
              <a:defRPr/>
            </a:lvl1pPr>
            <a:lvl2pPr indent="-317500" lvl="1" marL="914400">
              <a:spcBef>
                <a:spcPts val="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tei-c.org/"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w3schools.com/tags/ref_language_codes.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Close Reading &amp; the TEI</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Ingrid Reiche and Karen Bourrier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Learning</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Take 10 to 15 minutes to fill out your TEI header. </a:t>
            </a:r>
            <a:endParaRPr/>
          </a:p>
          <a:p>
            <a:pPr indent="-342900" lvl="0" marL="457200" rtl="0" algn="l">
              <a:spcBef>
                <a:spcPts val="0"/>
              </a:spcBef>
              <a:spcAft>
                <a:spcPts val="0"/>
              </a:spcAft>
              <a:buSzPts val="1800"/>
              <a:buAutoNum type="arabicPeriod"/>
            </a:pPr>
            <a:r>
              <a:rPr lang="en"/>
              <a:t>Cut and paste a plain text version of your chapter into the body of your file, and tag the paragraphs.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Assignment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 Reading with the TEI</a:t>
            </a:r>
            <a:endParaRPr/>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Students will encode one chapter from </a:t>
            </a:r>
            <a:r>
              <a:rPr i="1" lang="en" sz="1400">
                <a:solidFill>
                  <a:srgbClr val="000000"/>
                </a:solidFill>
                <a:latin typeface="Times New Roman"/>
                <a:ea typeface="Times New Roman"/>
                <a:cs typeface="Times New Roman"/>
                <a:sym typeface="Times New Roman"/>
              </a:rPr>
              <a:t>Pride and Prejudice</a:t>
            </a:r>
            <a:r>
              <a:rPr lang="en" sz="1400">
                <a:solidFill>
                  <a:srgbClr val="000000"/>
                </a:solidFill>
                <a:latin typeface="Times New Roman"/>
                <a:ea typeface="Times New Roman"/>
                <a:cs typeface="Times New Roman"/>
                <a:sym typeface="Times New Roman"/>
              </a:rPr>
              <a:t> using the standards of the Text Encoding Initiative. It is impossible to encode every element of the text, so students will focus their interpretive mark-up on a handful of elements that will answer a research question they have in mind.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Students will submit their TEI file (which should have a complete TEI header, should mark up paragraphs, and then use a handful of optional elements to explore a research question). Students will write a response essay (around 1,000 words) discussing how and if this form of digital close reading changed their understanding of the chapter. It may turn out that encoding gives concrete evidence to something we already suspected to be true (Mrs. Bennet and Lydia talk the most about money), or it may turn out to be surprising.</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rPr lang="en" sz="1400">
                <a:solidFill>
                  <a:srgbClr val="000000"/>
                </a:solidFill>
                <a:latin typeface="Times New Roman"/>
                <a:ea typeface="Times New Roman"/>
                <a:cs typeface="Times New Roman"/>
                <a:sym typeface="Times New Roman"/>
              </a:rPr>
              <a:t>Students will share findings with the class on the day the assignment is due</a:t>
            </a: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Research Questions</a:t>
            </a:r>
            <a:endParaRPr/>
          </a:p>
        </p:txBody>
      </p:sp>
      <p:sp>
        <p:nvSpPr>
          <p:cNvPr id="140" name="Google Shape;14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000000"/>
                </a:solidFill>
                <a:latin typeface="Times New Roman"/>
                <a:ea typeface="Times New Roman"/>
                <a:cs typeface="Times New Roman"/>
                <a:sym typeface="Times New Roman"/>
              </a:rPr>
              <a:t>Here are some examples of elements in </a:t>
            </a:r>
            <a:r>
              <a:rPr i="1" lang="en" sz="1400">
                <a:solidFill>
                  <a:srgbClr val="000000"/>
                </a:solidFill>
                <a:latin typeface="Times New Roman"/>
                <a:ea typeface="Times New Roman"/>
                <a:cs typeface="Times New Roman"/>
                <a:sym typeface="Times New Roman"/>
              </a:rPr>
              <a:t>Pride and Prejudice</a:t>
            </a:r>
            <a:r>
              <a:rPr lang="en" sz="1400">
                <a:solidFill>
                  <a:srgbClr val="000000"/>
                </a:solidFill>
                <a:latin typeface="Times New Roman"/>
                <a:ea typeface="Times New Roman"/>
                <a:cs typeface="Times New Roman"/>
                <a:sym typeface="Times New Roman"/>
              </a:rPr>
              <a:t> that you might choose to tag, and what research questions they could answer:</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Tagging all the dialogue in a chapter, by person, to see which character speaks the most. Do men speak more or women?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Tagging every reference to currency in a chapter as well as dialogue. Do references to money appear in dialogue or in the narrator’s voice?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Tagging reported speech versus direct speech. Does Austen tend to report Elizabeth’s speech but give Darcy’s speech directly?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Tagging all the references to time. How much time elapses in a chapter?</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Tagging all the references to place names in a chapter as well as the dialogue and references to time. How many times does Mr. Collins refer to Rosings in one day?</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Elements for Interpretation</a:t>
            </a:r>
            <a:endParaRPr/>
          </a:p>
        </p:txBody>
      </p:sp>
      <p:sp>
        <p:nvSpPr>
          <p:cNvPr id="146" name="Google Shape;146;p26"/>
          <p:cNvSpPr txBox="1"/>
          <p:nvPr/>
        </p:nvSpPr>
        <p:spPr>
          <a:xfrm>
            <a:off x="2512625" y="2630875"/>
            <a:ext cx="3882300" cy="25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For additional information or clarification on the TEI elements, attributes and </a:t>
            </a:r>
            <a:r>
              <a:rPr lang="en"/>
              <a:t>guidelines</a:t>
            </a:r>
            <a:r>
              <a:rPr lang="en"/>
              <a:t> visit: </a:t>
            </a:r>
            <a:r>
              <a:rPr lang="en" u="sng">
                <a:solidFill>
                  <a:srgbClr val="FFFFFF"/>
                </a:solidFill>
                <a:hlinkClick r:id="rId3"/>
              </a:rPr>
              <a:t>http://www.tei-c.org/</a:t>
            </a:r>
            <a:endParaRPr>
              <a:solidFill>
                <a:srgbClr val="FFFFFF"/>
              </a:solidFill>
            </a:endParaRPr>
          </a:p>
          <a:p>
            <a:pPr indent="0" lvl="0" marL="0" rtl="0" algn="ctr">
              <a:spcBef>
                <a:spcPts val="0"/>
              </a:spcBef>
              <a:spcAft>
                <a:spcPts val="0"/>
              </a:spcAft>
              <a:buNone/>
            </a:pPr>
            <a:r>
              <a:t/>
            </a:r>
            <a:endParaRPr>
              <a:solidFill>
                <a:srgbClr val="FFFFFF"/>
              </a:solidFill>
            </a:endParaRPr>
          </a:p>
        </p:txBody>
      </p:sp>
      <p:pic>
        <p:nvPicPr>
          <p:cNvPr id="147" name="Google Shape;147;p26"/>
          <p:cNvPicPr preferRelativeResize="0"/>
          <p:nvPr/>
        </p:nvPicPr>
        <p:blipFill>
          <a:blip r:embed="rId4">
            <a:alphaModFix/>
          </a:blip>
          <a:stretch>
            <a:fillRect/>
          </a:stretch>
        </p:blipFill>
        <p:spPr>
          <a:xfrm>
            <a:off x="3645775" y="2955350"/>
            <a:ext cx="1280650" cy="140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Elements for Interpretation</a:t>
            </a:r>
            <a:endParaRPr/>
          </a:p>
        </p:txBody>
      </p:sp>
      <p:sp>
        <p:nvSpPr>
          <p:cNvPr id="153" name="Google Shape;153;p27"/>
          <p:cNvSpPr txBox="1"/>
          <p:nvPr>
            <p:ph idx="1" type="body"/>
          </p:nvPr>
        </p:nvSpPr>
        <p:spPr>
          <a:xfrm>
            <a:off x="1780950" y="1236550"/>
            <a:ext cx="5582100" cy="3682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b="1" lang="en" sz="1800">
                <a:solidFill>
                  <a:srgbClr val="1155CC"/>
                </a:solidFill>
              </a:rPr>
              <a:t>&lt;title&gt;</a:t>
            </a:r>
            <a:r>
              <a:rPr b="1" lang="en" sz="1800"/>
              <a:t> Title</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rPr>
              <a:t>&lt;rs&gt; </a:t>
            </a:r>
            <a:r>
              <a:rPr b="1" lang="en" sz="1800"/>
              <a:t>Referencing String</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rPr>
              <a:t>&lt;name&gt;</a:t>
            </a:r>
            <a:r>
              <a:rPr b="1" lang="en" sz="1800">
                <a:solidFill>
                  <a:schemeClr val="accent1"/>
                </a:solidFill>
              </a:rPr>
              <a:t> </a:t>
            </a:r>
            <a:r>
              <a:rPr b="1" lang="en" sz="1800"/>
              <a:t>Name</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rPr>
              <a:t>&lt;persName&gt; </a:t>
            </a:r>
            <a:r>
              <a:rPr b="1" lang="en" sz="1800"/>
              <a:t>Personal Names</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highlight>
                  <a:schemeClr val="lt1"/>
                </a:highlight>
              </a:rPr>
              <a:t>&lt;placeName&gt; </a:t>
            </a:r>
            <a:r>
              <a:rPr b="1" lang="en" sz="1800">
                <a:highlight>
                  <a:schemeClr val="lt1"/>
                </a:highlight>
              </a:rPr>
              <a:t>Place Names</a:t>
            </a:r>
            <a:endParaRPr b="1" sz="1800">
              <a:highlight>
                <a:schemeClr val="lt1"/>
              </a:highlight>
            </a:endParaRPr>
          </a:p>
          <a:p>
            <a:pPr indent="-342900" lvl="0" marL="457200" rtl="0" algn="l">
              <a:lnSpc>
                <a:spcPct val="150000"/>
              </a:lnSpc>
              <a:spcBef>
                <a:spcPts val="0"/>
              </a:spcBef>
              <a:spcAft>
                <a:spcPts val="0"/>
              </a:spcAft>
              <a:buSzPts val="1800"/>
              <a:buAutoNum type="arabicPeriod"/>
            </a:pPr>
            <a:r>
              <a:rPr b="1" lang="en" sz="1800">
                <a:solidFill>
                  <a:srgbClr val="1155CC"/>
                </a:solidFill>
              </a:rPr>
              <a:t>&lt;date&gt; </a:t>
            </a:r>
            <a:r>
              <a:rPr b="1" lang="en" sz="1800"/>
              <a:t>Dates</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rPr>
              <a:t>&lt;time&gt; </a:t>
            </a:r>
            <a:r>
              <a:rPr b="1" lang="en" sz="1800"/>
              <a:t>Times</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rPr>
              <a:t>&lt;foreign&gt; </a:t>
            </a:r>
            <a:r>
              <a:rPr b="1" lang="en" sz="1800"/>
              <a:t>Foreign Language Strings</a:t>
            </a:r>
            <a:endParaRPr b="1" sz="1800"/>
          </a:p>
          <a:p>
            <a:pPr indent="-342900" lvl="0" marL="457200" rtl="0" algn="l">
              <a:lnSpc>
                <a:spcPct val="150000"/>
              </a:lnSpc>
              <a:spcBef>
                <a:spcPts val="0"/>
              </a:spcBef>
              <a:spcAft>
                <a:spcPts val="0"/>
              </a:spcAft>
              <a:buSzPts val="1800"/>
              <a:buAutoNum type="arabicPeriod"/>
            </a:pPr>
            <a:r>
              <a:rPr b="1" lang="en" sz="1800">
                <a:solidFill>
                  <a:srgbClr val="1155CC"/>
                </a:solidFill>
              </a:rPr>
              <a:t>&lt;seg&gt;  </a:t>
            </a:r>
            <a:r>
              <a:rPr b="1" lang="en" sz="1800"/>
              <a:t>Segments of text </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&lt;title&gt;                                								  Title</a:t>
            </a:r>
            <a:endParaRPr/>
          </a:p>
        </p:txBody>
      </p:sp>
      <p:sp>
        <p:nvSpPr>
          <p:cNvPr id="159" name="Google Shape;159;p28"/>
          <p:cNvSpPr txBox="1"/>
          <p:nvPr>
            <p:ph idx="1" type="body"/>
          </p:nvPr>
        </p:nvSpPr>
        <p:spPr>
          <a:xfrm>
            <a:off x="311700" y="1228675"/>
            <a:ext cx="8520600" cy="362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C</a:t>
            </a:r>
            <a:r>
              <a:rPr lang="en" sz="1400"/>
              <a:t>ontains a title for any kind of work.</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The </a:t>
            </a:r>
            <a:r>
              <a:rPr b="1" lang="en" sz="1400">
                <a:solidFill>
                  <a:srgbClr val="1155CC"/>
                </a:solidFill>
              </a:rPr>
              <a:t>&lt;title&gt;</a:t>
            </a:r>
            <a:r>
              <a:rPr lang="en" sz="1400"/>
              <a:t> element can be part of a bibliographic  reference </a:t>
            </a:r>
            <a:r>
              <a:rPr b="1" lang="en" sz="1400">
                <a:solidFill>
                  <a:srgbClr val="1155CC"/>
                </a:solidFill>
              </a:rPr>
              <a:t>&lt;bibl&gt;</a:t>
            </a:r>
            <a:r>
              <a:rPr lang="en" sz="1400">
                <a:solidFill>
                  <a:schemeClr val="accent1"/>
                </a:solidFill>
              </a:rPr>
              <a:t> </a:t>
            </a:r>
            <a:r>
              <a:rPr lang="en" sz="1400"/>
              <a:t>or it can stand alone.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There are two sets of attributes used with the </a:t>
            </a:r>
            <a:r>
              <a:rPr b="1" lang="en" sz="1400">
                <a:solidFill>
                  <a:srgbClr val="1155CC"/>
                </a:solidFill>
              </a:rPr>
              <a:t>&lt;title&gt;</a:t>
            </a:r>
            <a:r>
              <a:rPr lang="en" sz="1400"/>
              <a:t> element: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160" name="Google Shape;160;p28"/>
          <p:cNvSpPr txBox="1"/>
          <p:nvPr/>
        </p:nvSpPr>
        <p:spPr>
          <a:xfrm>
            <a:off x="414750" y="2660500"/>
            <a:ext cx="4078200" cy="2069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Open Sans"/>
                <a:ea typeface="Open Sans"/>
                <a:cs typeface="Open Sans"/>
                <a:sym typeface="Open Sans"/>
              </a:rPr>
              <a:t>@type</a:t>
            </a:r>
            <a:r>
              <a:rPr lang="en">
                <a:latin typeface="Open Sans"/>
                <a:ea typeface="Open Sans"/>
                <a:cs typeface="Open Sans"/>
                <a:sym typeface="Open Sans"/>
              </a:rPr>
              <a:t> attributes </a:t>
            </a:r>
            <a:r>
              <a:rPr lang="en">
                <a:solidFill>
                  <a:srgbClr val="1155CC"/>
                </a:solidFill>
                <a:latin typeface="Open Sans"/>
                <a:ea typeface="Open Sans"/>
                <a:cs typeface="Open Sans"/>
                <a:sym typeface="Open Sans"/>
              </a:rPr>
              <a:t>&lt;title</a:t>
            </a:r>
            <a:r>
              <a:rPr lang="en">
                <a:latin typeface="Open Sans"/>
                <a:ea typeface="Open Sans"/>
                <a:cs typeface="Open Sans"/>
                <a:sym typeface="Open Sans"/>
              </a:rPr>
              <a:t> </a:t>
            </a:r>
            <a:r>
              <a:rPr lang="en">
                <a:solidFill>
                  <a:schemeClr val="accent1"/>
                </a:solidFill>
                <a:latin typeface="Open Sans"/>
                <a:ea typeface="Open Sans"/>
                <a:cs typeface="Open Sans"/>
                <a:sym typeface="Open Sans"/>
              </a:rPr>
              <a:t>type=</a:t>
            </a:r>
            <a:r>
              <a:rPr lang="en">
                <a:solidFill>
                  <a:schemeClr val="dk2"/>
                </a:solidFill>
                <a:latin typeface="Open Sans"/>
                <a:ea typeface="Open Sans"/>
                <a:cs typeface="Open Sans"/>
                <a:sym typeface="Open Sans"/>
              </a:rPr>
              <a:t>“insert_value”</a:t>
            </a:r>
            <a:r>
              <a:rPr lang="en">
                <a:solidFill>
                  <a:srgbClr val="1155CC"/>
                </a:solidFill>
                <a:latin typeface="Open Sans"/>
                <a:ea typeface="Open Sans"/>
                <a:cs typeface="Open Sans"/>
                <a:sym typeface="Open Sans"/>
              </a:rPr>
              <a:t>&gt;</a:t>
            </a:r>
            <a:endParaRPr>
              <a:solidFill>
                <a:srgbClr val="1155CC"/>
              </a:solidFill>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sz="1200">
                <a:latin typeface="Open Sans"/>
                <a:ea typeface="Open Sans"/>
                <a:cs typeface="Open Sans"/>
                <a:sym typeface="Open Sans"/>
              </a:rPr>
              <a:t>with the possible values:</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457200" lvl="0" marL="0" rtl="0" algn="l">
              <a:spcBef>
                <a:spcPts val="0"/>
              </a:spcBef>
              <a:spcAft>
                <a:spcPts val="0"/>
              </a:spcAft>
              <a:buNone/>
            </a:pPr>
            <a:r>
              <a:rPr lang="en" sz="1200">
                <a:solidFill>
                  <a:schemeClr val="dk2"/>
                </a:solidFill>
                <a:latin typeface="Open Sans"/>
                <a:ea typeface="Open Sans"/>
                <a:cs typeface="Open Sans"/>
                <a:sym typeface="Open Sans"/>
              </a:rPr>
              <a:t>m</a:t>
            </a:r>
            <a:r>
              <a:rPr lang="en" sz="1200">
                <a:solidFill>
                  <a:schemeClr val="dk2"/>
                </a:solidFill>
                <a:latin typeface="Open Sans"/>
                <a:ea typeface="Open Sans"/>
                <a:cs typeface="Open Sans"/>
                <a:sym typeface="Open Sans"/>
              </a:rPr>
              <a:t>ain (main title)</a:t>
            </a:r>
            <a:endParaRPr sz="1200">
              <a:solidFill>
                <a:schemeClr val="dk2"/>
              </a:solidFill>
              <a:latin typeface="Open Sans"/>
              <a:ea typeface="Open Sans"/>
              <a:cs typeface="Open Sans"/>
              <a:sym typeface="Open Sans"/>
            </a:endParaRPr>
          </a:p>
          <a:p>
            <a:pPr indent="457200" lvl="0" marL="0" rtl="0" algn="l">
              <a:spcBef>
                <a:spcPts val="0"/>
              </a:spcBef>
              <a:spcAft>
                <a:spcPts val="0"/>
              </a:spcAft>
              <a:buNone/>
            </a:pPr>
            <a:r>
              <a:rPr lang="en" sz="1200">
                <a:solidFill>
                  <a:schemeClr val="dk2"/>
                </a:solidFill>
                <a:latin typeface="Open Sans"/>
                <a:ea typeface="Open Sans"/>
                <a:cs typeface="Open Sans"/>
                <a:sym typeface="Open Sans"/>
              </a:rPr>
              <a:t>sub  (subordinate) subtitle, title of part</a:t>
            </a:r>
            <a:endParaRPr sz="1200">
              <a:solidFill>
                <a:schemeClr val="dk2"/>
              </a:solidFill>
              <a:latin typeface="Open Sans"/>
              <a:ea typeface="Open Sans"/>
              <a:cs typeface="Open Sans"/>
              <a:sym typeface="Open Sans"/>
            </a:endParaRPr>
          </a:p>
          <a:p>
            <a:pPr indent="457200" lvl="0" marL="0" rtl="0" algn="l">
              <a:spcBef>
                <a:spcPts val="0"/>
              </a:spcBef>
              <a:spcAft>
                <a:spcPts val="0"/>
              </a:spcAft>
              <a:buNone/>
            </a:pPr>
            <a:r>
              <a:rPr lang="en" sz="1200">
                <a:solidFill>
                  <a:schemeClr val="dk2"/>
                </a:solidFill>
                <a:latin typeface="Open Sans"/>
                <a:ea typeface="Open Sans"/>
                <a:cs typeface="Open Sans"/>
                <a:sym typeface="Open Sans"/>
              </a:rPr>
              <a:t>alt    (alternate) alternate title</a:t>
            </a:r>
            <a:endParaRPr sz="1200">
              <a:solidFill>
                <a:schemeClr val="dk2"/>
              </a:solidFill>
              <a:latin typeface="Open Sans"/>
              <a:ea typeface="Open Sans"/>
              <a:cs typeface="Open Sans"/>
              <a:sym typeface="Open Sans"/>
            </a:endParaRPr>
          </a:p>
          <a:p>
            <a:pPr indent="457200" lvl="0" marL="0" rtl="0" algn="l">
              <a:spcBef>
                <a:spcPts val="0"/>
              </a:spcBef>
              <a:spcAft>
                <a:spcPts val="0"/>
              </a:spcAft>
              <a:buNone/>
            </a:pPr>
            <a:r>
              <a:rPr lang="en" sz="1200">
                <a:solidFill>
                  <a:schemeClr val="dk2"/>
                </a:solidFill>
                <a:latin typeface="Open Sans"/>
                <a:ea typeface="Open Sans"/>
                <a:cs typeface="Open Sans"/>
                <a:sym typeface="Open Sans"/>
              </a:rPr>
              <a:t>short (abbreviated form of title)</a:t>
            </a:r>
            <a:endParaRPr sz="1200">
              <a:solidFill>
                <a:schemeClr val="dk2"/>
              </a:solidFill>
              <a:latin typeface="Open Sans"/>
              <a:ea typeface="Open Sans"/>
              <a:cs typeface="Open Sans"/>
              <a:sym typeface="Open Sans"/>
            </a:endParaRPr>
          </a:p>
          <a:p>
            <a:pPr indent="457200" lvl="0" marL="0" rtl="0" algn="l">
              <a:spcBef>
                <a:spcPts val="0"/>
              </a:spcBef>
              <a:spcAft>
                <a:spcPts val="0"/>
              </a:spcAft>
              <a:buNone/>
            </a:pPr>
            <a:r>
              <a:rPr lang="en" sz="1200">
                <a:solidFill>
                  <a:schemeClr val="dk2"/>
                </a:solidFill>
                <a:latin typeface="Open Sans"/>
                <a:ea typeface="Open Sans"/>
                <a:cs typeface="Open Sans"/>
                <a:sym typeface="Open Sans"/>
              </a:rPr>
              <a:t>desc (descriptive) descriptive paraphrase</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ex. </a:t>
            </a:r>
            <a:r>
              <a:rPr b="1" lang="en">
                <a:solidFill>
                  <a:srgbClr val="1155CC"/>
                </a:solidFill>
                <a:latin typeface="Open Sans"/>
                <a:ea typeface="Open Sans"/>
                <a:cs typeface="Open Sans"/>
                <a:sym typeface="Open Sans"/>
              </a:rPr>
              <a:t>&lt;title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solidFill>
                  <a:schemeClr val="dk2"/>
                </a:solidFill>
                <a:latin typeface="Open Sans"/>
                <a:ea typeface="Open Sans"/>
                <a:cs typeface="Open Sans"/>
                <a:sym typeface="Open Sans"/>
              </a:rPr>
              <a:t>“sub”</a:t>
            </a:r>
            <a:r>
              <a:rPr b="1" lang="en">
                <a:solidFill>
                  <a:srgbClr val="1155CC"/>
                </a:solidFill>
                <a:latin typeface="Open Sans"/>
                <a:ea typeface="Open Sans"/>
                <a:cs typeface="Open Sans"/>
                <a:sym typeface="Open Sans"/>
              </a:rPr>
              <a:t>&gt;</a:t>
            </a:r>
            <a:r>
              <a:rPr lang="en">
                <a:latin typeface="Open Sans"/>
                <a:ea typeface="Open Sans"/>
                <a:cs typeface="Open Sans"/>
                <a:sym typeface="Open Sans"/>
              </a:rPr>
              <a:t>Chapter X</a:t>
            </a:r>
            <a:r>
              <a:rPr b="1" lang="en">
                <a:solidFill>
                  <a:srgbClr val="1155CC"/>
                </a:solidFill>
                <a:latin typeface="Open Sans"/>
                <a:ea typeface="Open Sans"/>
                <a:cs typeface="Open Sans"/>
                <a:sym typeface="Open Sans"/>
              </a:rPr>
              <a:t>&lt;/title&gt;</a:t>
            </a:r>
            <a:endParaRPr b="1">
              <a:solidFill>
                <a:srgbClr val="1155CC"/>
              </a:solidFill>
              <a:latin typeface="Open Sans"/>
              <a:ea typeface="Open Sans"/>
              <a:cs typeface="Open Sans"/>
              <a:sym typeface="Open Sans"/>
            </a:endParaRPr>
          </a:p>
        </p:txBody>
      </p:sp>
      <p:sp>
        <p:nvSpPr>
          <p:cNvPr id="161" name="Google Shape;161;p28"/>
          <p:cNvSpPr txBox="1"/>
          <p:nvPr/>
        </p:nvSpPr>
        <p:spPr>
          <a:xfrm>
            <a:off x="4586100" y="2660500"/>
            <a:ext cx="4246200" cy="2069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Open Sans"/>
                <a:ea typeface="Open Sans"/>
                <a:cs typeface="Open Sans"/>
                <a:sym typeface="Open Sans"/>
              </a:rPr>
              <a:t>@level</a:t>
            </a:r>
            <a:r>
              <a:rPr lang="en">
                <a:latin typeface="Open Sans"/>
                <a:ea typeface="Open Sans"/>
                <a:cs typeface="Open Sans"/>
                <a:sym typeface="Open Sans"/>
              </a:rPr>
              <a:t> attributes </a:t>
            </a:r>
            <a:r>
              <a:rPr lang="en">
                <a:solidFill>
                  <a:srgbClr val="1155CC"/>
                </a:solidFill>
                <a:latin typeface="Open Sans"/>
                <a:ea typeface="Open Sans"/>
                <a:cs typeface="Open Sans"/>
                <a:sym typeface="Open Sans"/>
              </a:rPr>
              <a:t>&lt;title</a:t>
            </a:r>
            <a:r>
              <a:rPr lang="en">
                <a:latin typeface="Open Sans"/>
                <a:ea typeface="Open Sans"/>
                <a:cs typeface="Open Sans"/>
                <a:sym typeface="Open Sans"/>
              </a:rPr>
              <a:t> </a:t>
            </a:r>
            <a:r>
              <a:rPr lang="en">
                <a:solidFill>
                  <a:schemeClr val="accent1"/>
                </a:solidFill>
                <a:latin typeface="Open Sans"/>
                <a:ea typeface="Open Sans"/>
                <a:cs typeface="Open Sans"/>
                <a:sym typeface="Open Sans"/>
              </a:rPr>
              <a:t>level=</a:t>
            </a:r>
            <a:r>
              <a:rPr lang="en">
                <a:latin typeface="Open Sans"/>
                <a:ea typeface="Open Sans"/>
                <a:cs typeface="Open Sans"/>
                <a:sym typeface="Open Sans"/>
              </a:rPr>
              <a:t>”insert_value</a:t>
            </a:r>
            <a:r>
              <a:rPr lang="en">
                <a:latin typeface="Open Sans"/>
                <a:ea typeface="Open Sans"/>
                <a:cs typeface="Open Sans"/>
                <a:sym typeface="Open Sans"/>
              </a:rPr>
              <a:t>”</a:t>
            </a:r>
            <a:r>
              <a:rPr lang="en">
                <a:solidFill>
                  <a:srgbClr val="1155CC"/>
                </a:solidFill>
                <a:latin typeface="Open Sans"/>
                <a:ea typeface="Open Sans"/>
                <a:cs typeface="Open Sans"/>
                <a:sym typeface="Open Sans"/>
              </a:rPr>
              <a:t>&gt;</a:t>
            </a:r>
            <a:endParaRPr>
              <a:solidFill>
                <a:srgbClr val="1155CC"/>
              </a:solidFill>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r>
              <a:rPr lang="en" sz="1200">
                <a:latin typeface="Open Sans"/>
                <a:ea typeface="Open Sans"/>
                <a:cs typeface="Open Sans"/>
                <a:sym typeface="Open Sans"/>
              </a:rPr>
              <a:t>with the only legal values:</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	</a:t>
            </a:r>
            <a:r>
              <a:rPr lang="en" sz="1200">
                <a:solidFill>
                  <a:schemeClr val="dk2"/>
                </a:solidFill>
                <a:highlight>
                  <a:srgbClr val="FFFFFF"/>
                </a:highlight>
                <a:latin typeface="Open Sans"/>
                <a:ea typeface="Open Sans"/>
                <a:cs typeface="Open Sans"/>
                <a:sym typeface="Open Sans"/>
              </a:rPr>
              <a:t>a (analytic)</a:t>
            </a:r>
            <a:endParaRPr sz="1200">
              <a:solidFill>
                <a:schemeClr val="dk2"/>
              </a:solidFill>
              <a:highlight>
                <a:srgbClr val="FFFFFF"/>
              </a:highlight>
              <a:latin typeface="Open Sans"/>
              <a:ea typeface="Open Sans"/>
              <a:cs typeface="Open Sans"/>
              <a:sym typeface="Open Sans"/>
            </a:endParaRPr>
          </a:p>
          <a:p>
            <a:pPr indent="457200" lvl="0" marL="0" rtl="0" algn="l">
              <a:spcBef>
                <a:spcPts val="0"/>
              </a:spcBef>
              <a:spcAft>
                <a:spcPts val="0"/>
              </a:spcAft>
              <a:buClr>
                <a:srgbClr val="000000"/>
              </a:buClr>
              <a:buSzPts val="1100"/>
              <a:buFont typeface="Arial"/>
              <a:buNone/>
            </a:pPr>
            <a:r>
              <a:rPr lang="en" sz="1200">
                <a:solidFill>
                  <a:schemeClr val="dk2"/>
                </a:solidFill>
                <a:highlight>
                  <a:srgbClr val="FFFFFF"/>
                </a:highlight>
                <a:latin typeface="Open Sans"/>
                <a:ea typeface="Open Sans"/>
                <a:cs typeface="Open Sans"/>
                <a:sym typeface="Open Sans"/>
              </a:rPr>
              <a:t>m (monographic)</a:t>
            </a:r>
            <a:endParaRPr sz="12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200">
                <a:solidFill>
                  <a:schemeClr val="dk2"/>
                </a:solidFill>
                <a:highlight>
                  <a:srgbClr val="FFFFFF"/>
                </a:highlight>
                <a:latin typeface="Open Sans"/>
                <a:ea typeface="Open Sans"/>
                <a:cs typeface="Open Sans"/>
                <a:sym typeface="Open Sans"/>
              </a:rPr>
              <a:t>            j (journal)</a:t>
            </a:r>
            <a:endParaRPr sz="12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200">
                <a:solidFill>
                  <a:schemeClr val="dk2"/>
                </a:solidFill>
                <a:highlight>
                  <a:srgbClr val="FFFFFF"/>
                </a:highlight>
                <a:latin typeface="Open Sans"/>
                <a:ea typeface="Open Sans"/>
                <a:cs typeface="Open Sans"/>
                <a:sym typeface="Open Sans"/>
              </a:rPr>
              <a:t>            s (series)</a:t>
            </a:r>
            <a:endParaRPr sz="12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highlight>
                  <a:srgbClr val="FFFFFF"/>
                </a:highlight>
                <a:latin typeface="Open Sans"/>
                <a:ea typeface="Open Sans"/>
                <a:cs typeface="Open Sans"/>
                <a:sym typeface="Open Sans"/>
              </a:rPr>
              <a:t>           u (unpublished)</a:t>
            </a:r>
            <a:endParaRPr sz="12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ex. </a:t>
            </a:r>
            <a:r>
              <a:rPr b="1" lang="en">
                <a:solidFill>
                  <a:srgbClr val="1155CC"/>
                </a:solidFill>
                <a:latin typeface="Open Sans"/>
                <a:ea typeface="Open Sans"/>
                <a:cs typeface="Open Sans"/>
                <a:sym typeface="Open Sans"/>
              </a:rPr>
              <a:t>&lt;title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level=</a:t>
            </a:r>
            <a:r>
              <a:rPr b="1" lang="en">
                <a:solidFill>
                  <a:schemeClr val="dk2"/>
                </a:solidFill>
                <a:latin typeface="Open Sans"/>
                <a:ea typeface="Open Sans"/>
                <a:cs typeface="Open Sans"/>
                <a:sym typeface="Open Sans"/>
              </a:rPr>
              <a:t>“m”</a:t>
            </a:r>
            <a:r>
              <a:rPr b="1" lang="en">
                <a:solidFill>
                  <a:srgbClr val="1155CC"/>
                </a:solidFill>
                <a:latin typeface="Open Sans"/>
                <a:ea typeface="Open Sans"/>
                <a:cs typeface="Open Sans"/>
                <a:sym typeface="Open Sans"/>
              </a:rPr>
              <a:t>&gt;</a:t>
            </a:r>
            <a:r>
              <a:rPr lang="en">
                <a:latin typeface="Open Sans"/>
                <a:ea typeface="Open Sans"/>
                <a:cs typeface="Open Sans"/>
                <a:sym typeface="Open Sans"/>
              </a:rPr>
              <a:t>Pride and Prejudice </a:t>
            </a:r>
            <a:r>
              <a:rPr b="1" lang="en">
                <a:solidFill>
                  <a:srgbClr val="1155CC"/>
                </a:solidFill>
                <a:latin typeface="Open Sans"/>
                <a:ea typeface="Open Sans"/>
                <a:cs typeface="Open Sans"/>
                <a:sym typeface="Open Sans"/>
              </a:rPr>
              <a:t>&lt;/title&gt;</a:t>
            </a:r>
            <a:endParaRPr b="1">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&lt;rs&gt; </a:t>
            </a:r>
            <a:r>
              <a:rPr lang="en">
                <a:solidFill>
                  <a:srgbClr val="666666"/>
                </a:solidFill>
              </a:rPr>
              <a:t>and</a:t>
            </a:r>
            <a:r>
              <a:rPr lang="en"/>
              <a:t> &lt;name&gt; </a:t>
            </a:r>
            <a:r>
              <a:rPr lang="en"/>
              <a:t>             </a:t>
            </a:r>
            <a:r>
              <a:rPr lang="en">
                <a:solidFill>
                  <a:schemeClr val="dk2"/>
                </a:solidFill>
                <a:latin typeface="Open Sans"/>
                <a:ea typeface="Open Sans"/>
                <a:cs typeface="Open Sans"/>
                <a:sym typeface="Open Sans"/>
              </a:rPr>
              <a:t>R</a:t>
            </a:r>
            <a:r>
              <a:rPr lang="en">
                <a:solidFill>
                  <a:schemeClr val="dk2"/>
                </a:solidFill>
                <a:latin typeface="Open Sans"/>
                <a:ea typeface="Open Sans"/>
                <a:cs typeface="Open Sans"/>
                <a:sym typeface="Open Sans"/>
              </a:rPr>
              <a:t>eferencing String</a:t>
            </a:r>
            <a:endParaRPr>
              <a:solidFill>
                <a:schemeClr val="dk2"/>
              </a:solidFill>
              <a:latin typeface="Open Sans"/>
              <a:ea typeface="Open Sans"/>
              <a:cs typeface="Open Sans"/>
              <a:sym typeface="Open Sans"/>
            </a:endParaRPr>
          </a:p>
        </p:txBody>
      </p:sp>
      <p:sp>
        <p:nvSpPr>
          <p:cNvPr id="167" name="Google Shape;167;p29"/>
          <p:cNvSpPr txBox="1"/>
          <p:nvPr>
            <p:ph idx="1" type="body"/>
          </p:nvPr>
        </p:nvSpPr>
        <p:spPr>
          <a:xfrm>
            <a:off x="311700" y="1384800"/>
            <a:ext cx="8520600" cy="349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referring string is a phrase which refers to some person, place, object, etc.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Two elements are provided to mark references:        </a:t>
            </a:r>
            <a:endParaRPr sz="1400"/>
          </a:p>
          <a:p>
            <a:pPr indent="0" lvl="0" marL="0" rtl="0" algn="l">
              <a:lnSpc>
                <a:spcPct val="115000"/>
              </a:lnSpc>
              <a:spcBef>
                <a:spcPts val="0"/>
              </a:spcBef>
              <a:spcAft>
                <a:spcPts val="0"/>
              </a:spcAft>
              <a:buNone/>
            </a:pPr>
            <a:r>
              <a:rPr b="1" lang="en" sz="1400">
                <a:solidFill>
                  <a:srgbClr val="1155CC"/>
                </a:solidFill>
              </a:rPr>
              <a:t>&lt;rs&gt;</a:t>
            </a:r>
            <a:r>
              <a:rPr lang="en" sz="1400"/>
              <a:t> (referencing string) contains a general purpose name or referring string.</a:t>
            </a:r>
            <a:endParaRPr sz="1400"/>
          </a:p>
          <a:p>
            <a:pPr indent="0" lvl="0" marL="0" rtl="0" algn="l">
              <a:lnSpc>
                <a:spcPct val="115000"/>
              </a:lnSpc>
              <a:spcBef>
                <a:spcPts val="0"/>
              </a:spcBef>
              <a:spcAft>
                <a:spcPts val="0"/>
              </a:spcAft>
              <a:buClr>
                <a:srgbClr val="000000"/>
              </a:buClr>
              <a:buSzPts val="1100"/>
              <a:buFont typeface="Arial"/>
              <a:buNone/>
            </a:pPr>
            <a:r>
              <a:t/>
            </a:r>
            <a:endParaRPr sz="1400"/>
          </a:p>
          <a:p>
            <a:pPr indent="0" lvl="0" marL="0" rtl="0" algn="l">
              <a:lnSpc>
                <a:spcPct val="115000"/>
              </a:lnSpc>
              <a:spcBef>
                <a:spcPts val="0"/>
              </a:spcBef>
              <a:spcAft>
                <a:spcPts val="0"/>
              </a:spcAft>
              <a:buNone/>
            </a:pPr>
            <a:r>
              <a:rPr b="1" lang="en" sz="1400">
                <a:solidFill>
                  <a:srgbClr val="1155CC"/>
                </a:solidFill>
              </a:rPr>
              <a:t>&lt;name&gt;</a:t>
            </a:r>
            <a:r>
              <a:rPr lang="en" sz="1400"/>
              <a:t> (name, proper noun) contains a proper noun or noun phrase.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Attributes to be used with </a:t>
            </a:r>
            <a:r>
              <a:rPr b="1" lang="en" sz="1400">
                <a:solidFill>
                  <a:srgbClr val="1155CC"/>
                </a:solidFill>
              </a:rPr>
              <a:t>&lt;rs&gt;</a:t>
            </a:r>
            <a:endParaRPr b="1" sz="1400">
              <a:solidFill>
                <a:srgbClr val="1155CC"/>
              </a:solidFill>
            </a:endParaRPr>
          </a:p>
          <a:p>
            <a:pPr indent="0" lvl="0" marL="0" rtl="0" algn="l">
              <a:lnSpc>
                <a:spcPct val="115000"/>
              </a:lnSpc>
              <a:spcBef>
                <a:spcPts val="0"/>
              </a:spcBef>
              <a:spcAft>
                <a:spcPts val="0"/>
              </a:spcAft>
              <a:buNone/>
            </a:pPr>
            <a:r>
              <a:t/>
            </a:r>
            <a:endParaRPr b="1" sz="1400">
              <a:solidFill>
                <a:srgbClr val="1155CC"/>
              </a:solidFill>
            </a:endParaRPr>
          </a:p>
          <a:p>
            <a:pPr indent="0" lvl="0" marL="457200" rtl="0" algn="l">
              <a:lnSpc>
                <a:spcPct val="115000"/>
              </a:lnSpc>
              <a:spcBef>
                <a:spcPts val="0"/>
              </a:spcBef>
              <a:spcAft>
                <a:spcPts val="0"/>
              </a:spcAft>
              <a:buNone/>
            </a:pPr>
            <a:r>
              <a:rPr b="1" lang="en" sz="1400">
                <a:solidFill>
                  <a:schemeClr val="accent1"/>
                </a:solidFill>
              </a:rPr>
              <a:t>@type</a:t>
            </a:r>
            <a:r>
              <a:rPr lang="en" sz="1400"/>
              <a:t> characterizes the element in some sense, using any convenient   classification scheme or typology.</a:t>
            </a:r>
            <a:endParaRPr sz="1400"/>
          </a:p>
          <a:p>
            <a:pPr indent="0" lvl="0" marL="457200" rtl="0" algn="l">
              <a:lnSpc>
                <a:spcPct val="115000"/>
              </a:lnSpc>
              <a:spcBef>
                <a:spcPts val="0"/>
              </a:spcBef>
              <a:spcAft>
                <a:spcPts val="0"/>
              </a:spcAft>
              <a:buNone/>
            </a:pPr>
            <a:r>
              <a:t/>
            </a:r>
            <a:endParaRPr sz="1400"/>
          </a:p>
          <a:p>
            <a:pPr indent="457200" lvl="0" marL="0" rtl="0" algn="l">
              <a:lnSpc>
                <a:spcPct val="115000"/>
              </a:lnSpc>
              <a:spcBef>
                <a:spcPts val="0"/>
              </a:spcBef>
              <a:spcAft>
                <a:spcPts val="0"/>
              </a:spcAft>
              <a:buNone/>
            </a:pPr>
            <a:r>
              <a:rPr b="1" lang="en" sz="1400">
                <a:solidFill>
                  <a:schemeClr val="accent1"/>
                </a:solidFill>
              </a:rPr>
              <a:t>@subtype</a:t>
            </a:r>
            <a:r>
              <a:rPr lang="en" sz="1400"/>
              <a:t> provides a sub-categorization of the element, if needed</a:t>
            </a:r>
            <a:endParaRPr sz="1400"/>
          </a:p>
          <a:p>
            <a:pPr indent="0" lvl="0" marL="0" rtl="0" algn="l">
              <a:lnSpc>
                <a:spcPct val="115000"/>
              </a:lnSpc>
              <a:spcBef>
                <a:spcPts val="0"/>
              </a:spcBef>
              <a:spcAft>
                <a:spcPts val="0"/>
              </a:spcAft>
              <a:buClr>
                <a:srgbClr val="000000"/>
              </a:buClr>
              <a:buSzPts val="1100"/>
              <a:buFont typeface="Arial"/>
              <a:buNone/>
            </a:pPr>
            <a:r>
              <a:t/>
            </a:r>
            <a:endParaRPr sz="1400"/>
          </a:p>
          <a:p>
            <a:pPr indent="0" lvl="0" marL="0" rtl="0" algn="l">
              <a:lnSpc>
                <a:spcPct val="115000"/>
              </a:lnSpc>
              <a:spcBef>
                <a:spcPts val="0"/>
              </a:spcBef>
              <a:spcAft>
                <a:spcPts val="0"/>
              </a:spcAft>
              <a:buNone/>
            </a:pPr>
            <a:r>
              <a:rPr lang="en" sz="1400"/>
              <a:t>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118500" y="445025"/>
            <a:ext cx="8936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&lt;rs&gt; </a:t>
            </a:r>
            <a:r>
              <a:rPr lang="en">
                <a:solidFill>
                  <a:srgbClr val="666666"/>
                </a:solidFill>
              </a:rPr>
              <a:t>and</a:t>
            </a:r>
            <a:r>
              <a:rPr lang="en"/>
              <a:t> &lt;name&gt;     </a:t>
            </a:r>
            <a:r>
              <a:rPr lang="en">
                <a:solidFill>
                  <a:schemeClr val="dk2"/>
                </a:solidFill>
                <a:latin typeface="Open Sans"/>
                <a:ea typeface="Open Sans"/>
                <a:cs typeface="Open Sans"/>
                <a:sym typeface="Open Sans"/>
              </a:rPr>
              <a:t>Referencing String </a:t>
            </a:r>
            <a:r>
              <a:rPr lang="en" sz="3000">
                <a:solidFill>
                  <a:schemeClr val="dk2"/>
                </a:solidFill>
                <a:latin typeface="Open Sans"/>
                <a:ea typeface="Open Sans"/>
                <a:cs typeface="Open Sans"/>
                <a:sym typeface="Open Sans"/>
              </a:rPr>
              <a:t>cont’d</a:t>
            </a:r>
            <a:endParaRPr sz="3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73" name="Google Shape;173;p30"/>
          <p:cNvSpPr txBox="1"/>
          <p:nvPr>
            <p:ph idx="1" type="body"/>
          </p:nvPr>
        </p:nvSpPr>
        <p:spPr>
          <a:xfrm>
            <a:off x="311700" y="1266325"/>
            <a:ext cx="8520600" cy="36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Examples of reference strings using the </a:t>
            </a:r>
            <a:r>
              <a:rPr b="1" lang="en" sz="1400">
                <a:solidFill>
                  <a:schemeClr val="accent4"/>
                </a:solidFill>
              </a:rPr>
              <a:t>@type</a:t>
            </a:r>
            <a:r>
              <a:rPr lang="en" sz="1400">
                <a:solidFill>
                  <a:schemeClr val="accent4"/>
                </a:solidFill>
              </a:rPr>
              <a:t> </a:t>
            </a:r>
            <a:r>
              <a:rPr lang="en" sz="1400"/>
              <a:t>attribute</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Names throughout a text can take on numerous forms. Tagging something as just a name is generally not enough to enable automatic processing or to allow for normalization of multiple forms of a name.</a:t>
            </a:r>
            <a:endParaRPr sz="1400"/>
          </a:p>
        </p:txBody>
      </p:sp>
      <p:sp>
        <p:nvSpPr>
          <p:cNvPr id="174" name="Google Shape;174;p30"/>
          <p:cNvSpPr txBox="1"/>
          <p:nvPr/>
        </p:nvSpPr>
        <p:spPr>
          <a:xfrm>
            <a:off x="4611300" y="1951200"/>
            <a:ext cx="3939900" cy="1862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ex. &lt;rs&gt; using @type</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&lt;p&gt;&lt;q&gt;My dear</a:t>
            </a:r>
            <a:endParaRPr>
              <a:latin typeface="Open Sans"/>
              <a:ea typeface="Open Sans"/>
              <a:cs typeface="Open Sans"/>
              <a:sym typeface="Open Sans"/>
            </a:endParaRPr>
          </a:p>
          <a:p>
            <a:pPr indent="0" lvl="0" marL="0" rtl="0" algn="l">
              <a:spcBef>
                <a:spcPts val="0"/>
              </a:spcBef>
              <a:spcAft>
                <a:spcPts val="0"/>
              </a:spcAft>
              <a:buNone/>
            </a:pPr>
            <a:r>
              <a:rPr b="1" lang="en">
                <a:solidFill>
                  <a:srgbClr val="1155CC"/>
                </a:solidFill>
                <a:latin typeface="Open Sans"/>
                <a:ea typeface="Open Sans"/>
                <a:cs typeface="Open Sans"/>
                <a:sym typeface="Open Sans"/>
              </a:rPr>
              <a:t>&lt;rs</a:t>
            </a:r>
            <a:r>
              <a:rPr b="1" lang="en">
                <a:solidFill>
                  <a:schemeClr val="accent1"/>
                </a:solidFill>
                <a:latin typeface="Open Sans"/>
                <a:ea typeface="Open Sans"/>
                <a:cs typeface="Open Sans"/>
                <a:sym typeface="Open Sans"/>
              </a:rPr>
              <a:t> type=</a:t>
            </a:r>
            <a:r>
              <a:rPr b="1" lang="en">
                <a:solidFill>
                  <a:schemeClr val="dk2"/>
                </a:solidFill>
                <a:latin typeface="Open Sans"/>
                <a:ea typeface="Open Sans"/>
                <a:cs typeface="Open Sans"/>
                <a:sym typeface="Open Sans"/>
              </a:rPr>
              <a:t>"person"</a:t>
            </a:r>
            <a:r>
              <a:rPr b="1" lang="en">
                <a:latin typeface="Open Sans"/>
                <a:ea typeface="Open Sans"/>
                <a:cs typeface="Open Sans"/>
                <a:sym typeface="Open Sans"/>
              </a:rPr>
              <a:t>&gt;</a:t>
            </a:r>
            <a:r>
              <a:rPr lang="en">
                <a:latin typeface="Open Sans"/>
                <a:ea typeface="Open Sans"/>
                <a:cs typeface="Open Sans"/>
                <a:sym typeface="Open Sans"/>
              </a:rPr>
              <a:t>Mr. Bennet</a:t>
            </a:r>
            <a:r>
              <a:rPr b="1" lang="en">
                <a:solidFill>
                  <a:srgbClr val="1155CC"/>
                </a:solidFill>
                <a:latin typeface="Open Sans"/>
                <a:ea typeface="Open Sans"/>
                <a:cs typeface="Open Sans"/>
                <a:sym typeface="Open Sans"/>
              </a:rPr>
              <a:t>&lt;/rs&gt;</a:t>
            </a:r>
            <a:endParaRPr b="1">
              <a:solidFill>
                <a:srgbClr val="1155CC"/>
              </a:solidFill>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&lt;/q&gt;, said his lady to him one day, &lt;q&gt;have you heard that </a:t>
            </a:r>
            <a:endParaRPr>
              <a:latin typeface="Open Sans"/>
              <a:ea typeface="Open Sans"/>
              <a:cs typeface="Open Sans"/>
              <a:sym typeface="Open Sans"/>
            </a:endParaRPr>
          </a:p>
          <a:p>
            <a:pPr indent="0" lvl="0" marL="0" rtl="0" algn="l">
              <a:spcBef>
                <a:spcPts val="0"/>
              </a:spcBef>
              <a:spcAft>
                <a:spcPts val="0"/>
              </a:spcAft>
              <a:buNone/>
            </a:pPr>
            <a:r>
              <a:rPr b="1" lang="en">
                <a:solidFill>
                  <a:srgbClr val="1155CC"/>
                </a:solidFill>
                <a:latin typeface="Open Sans"/>
                <a:ea typeface="Open Sans"/>
                <a:cs typeface="Open Sans"/>
                <a:sym typeface="Open Sans"/>
              </a:rPr>
              <a:t>&lt;rs </a:t>
            </a:r>
            <a:r>
              <a:rPr b="1" lang="en">
                <a:solidFill>
                  <a:schemeClr val="accent1"/>
                </a:solidFill>
                <a:latin typeface="Open Sans"/>
                <a:ea typeface="Open Sans"/>
                <a:cs typeface="Open Sans"/>
                <a:sym typeface="Open Sans"/>
              </a:rPr>
              <a:t>type=</a:t>
            </a:r>
            <a:r>
              <a:rPr b="1" lang="en">
                <a:solidFill>
                  <a:schemeClr val="dk2"/>
                </a:solidFill>
                <a:latin typeface="Open Sans"/>
                <a:ea typeface="Open Sans"/>
                <a:cs typeface="Open Sans"/>
                <a:sym typeface="Open Sans"/>
              </a:rPr>
              <a:t>"place"</a:t>
            </a:r>
            <a:r>
              <a:rPr b="1" lang="en">
                <a:latin typeface="Open Sans"/>
                <a:ea typeface="Open Sans"/>
                <a:cs typeface="Open Sans"/>
                <a:sym typeface="Open Sans"/>
              </a:rPr>
              <a:t>&gt;</a:t>
            </a:r>
            <a:r>
              <a:rPr lang="en">
                <a:latin typeface="Open Sans"/>
                <a:ea typeface="Open Sans"/>
                <a:cs typeface="Open Sans"/>
                <a:sym typeface="Open Sans"/>
              </a:rPr>
              <a:t>Netherfield Park</a:t>
            </a:r>
            <a:r>
              <a:rPr b="1" lang="en">
                <a:solidFill>
                  <a:srgbClr val="1155CC"/>
                </a:solidFill>
                <a:latin typeface="Open Sans"/>
                <a:ea typeface="Open Sans"/>
                <a:cs typeface="Open Sans"/>
                <a:sym typeface="Open Sans"/>
              </a:rPr>
              <a:t>&lt;/rs&gt;</a:t>
            </a:r>
            <a:r>
              <a:rPr lang="en">
                <a:latin typeface="Open Sans"/>
                <a:ea typeface="Open Sans"/>
                <a:cs typeface="Open Sans"/>
                <a:sym typeface="Open Sans"/>
              </a:rPr>
              <a:t> &lt;/q&gt;&lt;/p&gt;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5" name="Google Shape;175;p30"/>
          <p:cNvSpPr txBox="1"/>
          <p:nvPr/>
        </p:nvSpPr>
        <p:spPr>
          <a:xfrm>
            <a:off x="492775" y="1951200"/>
            <a:ext cx="3961200" cy="1862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ex. &lt;name&gt; using @type</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My dear </a:t>
            </a:r>
            <a:endParaRPr>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&lt;name </a:t>
            </a:r>
            <a:r>
              <a:rPr b="1" lang="en">
                <a:solidFill>
                  <a:schemeClr val="accent1"/>
                </a:solidFill>
                <a:latin typeface="Open Sans"/>
                <a:ea typeface="Open Sans"/>
                <a:cs typeface="Open Sans"/>
                <a:sym typeface="Open Sans"/>
              </a:rPr>
              <a:t>type=</a:t>
            </a:r>
            <a:r>
              <a:rPr b="1" lang="en">
                <a:solidFill>
                  <a:schemeClr val="dk2"/>
                </a:solidFill>
                <a:latin typeface="Open Sans"/>
                <a:ea typeface="Open Sans"/>
                <a:cs typeface="Open Sans"/>
                <a:sym typeface="Open Sans"/>
              </a:rPr>
              <a:t>"person"</a:t>
            </a:r>
            <a:r>
              <a:rPr b="1" lang="en">
                <a:solidFill>
                  <a:srgbClr val="1155CC"/>
                </a:solidFill>
                <a:latin typeface="Open Sans"/>
                <a:ea typeface="Open Sans"/>
                <a:cs typeface="Open Sans"/>
                <a:sym typeface="Open Sans"/>
              </a:rPr>
              <a:t>&gt;</a:t>
            </a:r>
            <a:r>
              <a:rPr lang="en">
                <a:latin typeface="Open Sans"/>
                <a:ea typeface="Open Sans"/>
                <a:cs typeface="Open Sans"/>
                <a:sym typeface="Open Sans"/>
              </a:rPr>
              <a:t>Mr. Bennet</a:t>
            </a:r>
            <a:r>
              <a:rPr b="1" lang="en">
                <a:solidFill>
                  <a:srgbClr val="1155CC"/>
                </a:solidFill>
                <a:latin typeface="Open Sans"/>
                <a:ea typeface="Open Sans"/>
                <a:cs typeface="Open Sans"/>
                <a:sym typeface="Open Sans"/>
              </a:rPr>
              <a:t>&lt;/name&gt;</a:t>
            </a:r>
            <a:endParaRPr b="1">
              <a:solidFill>
                <a:srgbClr val="1155CC"/>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xml:id</a:t>
            </a:r>
            <a:endParaRPr/>
          </a:p>
        </p:txBody>
      </p:sp>
      <p:sp>
        <p:nvSpPr>
          <p:cNvPr id="181" name="Google Shape;181;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497D"/>
                </a:solidFill>
              </a:rPr>
              <a:t>When you define an xml:id to use as a identifier/reference  use a short set of characters to represent the entity (</a:t>
            </a:r>
            <a:r>
              <a:rPr lang="en" sz="1400">
                <a:solidFill>
                  <a:srgbClr val="1F497D"/>
                </a:solidFill>
              </a:rPr>
              <a:t>person, place, thing)</a:t>
            </a:r>
            <a:r>
              <a:rPr lang="en" sz="1400">
                <a:solidFill>
                  <a:srgbClr val="1F497D"/>
                </a:solidFill>
              </a:rPr>
              <a:t> that is being defined: </a:t>
            </a:r>
            <a:endParaRPr sz="1400">
              <a:solidFill>
                <a:srgbClr val="1F497D"/>
              </a:solidFill>
            </a:endParaRPr>
          </a:p>
          <a:p>
            <a:pPr indent="0" lvl="0" marL="0" rtl="0" algn="l">
              <a:spcBef>
                <a:spcPts val="0"/>
              </a:spcBef>
              <a:spcAft>
                <a:spcPts val="0"/>
              </a:spcAft>
              <a:buClr>
                <a:srgbClr val="000000"/>
              </a:buClr>
              <a:buSzPts val="1100"/>
              <a:buFont typeface="Arial"/>
              <a:buNone/>
            </a:pPr>
            <a:r>
              <a:t/>
            </a:r>
            <a:endParaRPr sz="1400">
              <a:solidFill>
                <a:srgbClr val="1F497D"/>
              </a:solidFill>
            </a:endParaRPr>
          </a:p>
          <a:p>
            <a:pPr indent="0" lvl="0" marL="0" rtl="0" algn="l">
              <a:spcBef>
                <a:spcPts val="0"/>
              </a:spcBef>
              <a:spcAft>
                <a:spcPts val="0"/>
              </a:spcAft>
              <a:buClr>
                <a:srgbClr val="000000"/>
              </a:buClr>
              <a:buSzPts val="1100"/>
              <a:buFont typeface="Arial"/>
              <a:buNone/>
            </a:pPr>
            <a:r>
              <a:rPr lang="en" sz="1400">
                <a:solidFill>
                  <a:srgbClr val="1155CC"/>
                </a:solidFill>
              </a:rPr>
              <a:t>&lt;rs</a:t>
            </a:r>
            <a:r>
              <a:rPr lang="en" sz="1400">
                <a:solidFill>
                  <a:srgbClr val="000000"/>
                </a:solidFill>
              </a:rPr>
              <a:t> </a:t>
            </a:r>
            <a:r>
              <a:rPr lang="en" sz="1400">
                <a:solidFill>
                  <a:schemeClr val="accent1"/>
                </a:solidFill>
              </a:rPr>
              <a:t>xml:id</a:t>
            </a:r>
            <a:r>
              <a:rPr lang="en" sz="1400">
                <a:solidFill>
                  <a:srgbClr val="000000"/>
                </a:solidFill>
              </a:rPr>
              <a:t>="CFD" </a:t>
            </a:r>
            <a:r>
              <a:rPr lang="en" sz="1400">
                <a:solidFill>
                  <a:schemeClr val="accent1"/>
                </a:solidFill>
              </a:rPr>
              <a:t>type</a:t>
            </a:r>
            <a:r>
              <a:rPr lang="en" sz="1400">
                <a:solidFill>
                  <a:srgbClr val="000000"/>
                </a:solidFill>
              </a:rPr>
              <a:t>="person"&gt;Mr. Darcy</a:t>
            </a:r>
            <a:r>
              <a:rPr lang="en" sz="1400">
                <a:solidFill>
                  <a:srgbClr val="1155CC"/>
                </a:solidFill>
              </a:rPr>
              <a:t>&lt;/rs&gt;</a:t>
            </a:r>
            <a:endParaRPr sz="1400">
              <a:solidFill>
                <a:srgbClr val="1155CC"/>
              </a:solidFill>
            </a:endParaRPr>
          </a:p>
          <a:p>
            <a:pPr indent="0" lvl="0" marL="0" rtl="0" algn="l">
              <a:spcBef>
                <a:spcPts val="0"/>
              </a:spcBef>
              <a:spcAft>
                <a:spcPts val="0"/>
              </a:spcAft>
              <a:buClr>
                <a:srgbClr val="000000"/>
              </a:buClr>
              <a:buSzPts val="1100"/>
              <a:buFont typeface="Arial"/>
              <a:buNone/>
            </a:pPr>
            <a:r>
              <a:rPr lang="en" sz="1400">
                <a:solidFill>
                  <a:srgbClr val="1F4E79"/>
                </a:solidFill>
              </a:rPr>
              <a:t>You could do the same with the title element:</a:t>
            </a:r>
            <a:endParaRPr sz="1400">
              <a:solidFill>
                <a:srgbClr val="1F4E79"/>
              </a:solidFill>
            </a:endParaRPr>
          </a:p>
          <a:p>
            <a:pPr indent="0" lvl="0" marL="0" rtl="0" algn="l">
              <a:spcBef>
                <a:spcPts val="0"/>
              </a:spcBef>
              <a:spcAft>
                <a:spcPts val="0"/>
              </a:spcAft>
              <a:buClr>
                <a:srgbClr val="000000"/>
              </a:buClr>
              <a:buSzPts val="1100"/>
              <a:buFont typeface="Arial"/>
              <a:buNone/>
            </a:pPr>
            <a:r>
              <a:rPr lang="en" sz="1400">
                <a:solidFill>
                  <a:srgbClr val="1155CC"/>
                </a:solidFill>
              </a:rPr>
              <a:t>&lt;title</a:t>
            </a:r>
            <a:r>
              <a:rPr lang="en" sz="1400">
                <a:solidFill>
                  <a:srgbClr val="000000"/>
                </a:solidFill>
              </a:rPr>
              <a:t> </a:t>
            </a:r>
            <a:r>
              <a:rPr lang="en" sz="1400">
                <a:solidFill>
                  <a:schemeClr val="accent1"/>
                </a:solidFill>
              </a:rPr>
              <a:t>xml:id</a:t>
            </a:r>
            <a:r>
              <a:rPr lang="en" sz="1400">
                <a:solidFill>
                  <a:srgbClr val="000000"/>
                </a:solidFill>
              </a:rPr>
              <a:t>=”OTR”&gt;On The Road</a:t>
            </a:r>
            <a:r>
              <a:rPr lang="en" sz="1400">
                <a:solidFill>
                  <a:srgbClr val="1155CC"/>
                </a:solidFill>
              </a:rPr>
              <a:t>&lt;/title&gt;</a:t>
            </a:r>
            <a:endParaRPr sz="1400">
              <a:solidFill>
                <a:srgbClr val="1155CC"/>
              </a:solidFill>
            </a:endParaRPr>
          </a:p>
          <a:p>
            <a:pPr indent="0" lvl="0" marL="0" rtl="0" algn="l">
              <a:spcBef>
                <a:spcPts val="0"/>
              </a:spcBef>
              <a:spcAft>
                <a:spcPts val="0"/>
              </a:spcAft>
              <a:buClr>
                <a:srgbClr val="000000"/>
              </a:buClr>
              <a:buSzPts val="1100"/>
              <a:buFont typeface="Arial"/>
              <a:buNone/>
            </a:pPr>
            <a:r>
              <a:rPr lang="en" sz="1400">
                <a:solidFill>
                  <a:srgbClr val="1F497D"/>
                </a:solidFill>
              </a:rPr>
              <a:t> </a:t>
            </a:r>
            <a:endParaRPr sz="1400">
              <a:solidFill>
                <a:srgbClr val="1F497D"/>
              </a:solidFill>
            </a:endParaRPr>
          </a:p>
          <a:p>
            <a:pPr indent="0" lvl="0" marL="0" rtl="0" algn="l">
              <a:spcBef>
                <a:spcPts val="0"/>
              </a:spcBef>
              <a:spcAft>
                <a:spcPts val="0"/>
              </a:spcAft>
              <a:buClr>
                <a:srgbClr val="000000"/>
              </a:buClr>
              <a:buSzPts val="1100"/>
              <a:buFont typeface="Arial"/>
              <a:buNone/>
            </a:pPr>
            <a:r>
              <a:rPr lang="en" sz="1400">
                <a:solidFill>
                  <a:srgbClr val="1F497D"/>
                </a:solidFill>
              </a:rPr>
              <a:t>Then after defining an identifier/reference the first time use the # with the letters, like so:</a:t>
            </a:r>
            <a:endParaRPr sz="1400">
              <a:solidFill>
                <a:srgbClr val="1F497D"/>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Clr>
                <a:srgbClr val="000000"/>
              </a:buClr>
              <a:buSzPts val="1100"/>
              <a:buFont typeface="Arial"/>
              <a:buNone/>
            </a:pPr>
            <a:r>
              <a:rPr lang="en" sz="1400">
                <a:solidFill>
                  <a:srgbClr val="1155CC"/>
                </a:solidFill>
              </a:rPr>
              <a:t>&lt;rs</a:t>
            </a:r>
            <a:r>
              <a:rPr lang="en" sz="1400">
                <a:solidFill>
                  <a:srgbClr val="000000"/>
                </a:solidFill>
              </a:rPr>
              <a:t> </a:t>
            </a:r>
            <a:r>
              <a:rPr lang="en" sz="1400">
                <a:solidFill>
                  <a:schemeClr val="accent1"/>
                </a:solidFill>
              </a:rPr>
              <a:t>ref=</a:t>
            </a:r>
            <a:r>
              <a:rPr lang="en" sz="1400">
                <a:solidFill>
                  <a:srgbClr val="000000"/>
                </a:solidFill>
              </a:rPr>
              <a:t>"#CFD" type="person"&gt;Mr. Darcy</a:t>
            </a:r>
            <a:r>
              <a:rPr lang="en" sz="1400">
                <a:solidFill>
                  <a:srgbClr val="1155CC"/>
                </a:solidFill>
              </a:rPr>
              <a:t>&lt;/rs&gt;</a:t>
            </a:r>
            <a:endParaRPr sz="1400">
              <a:solidFill>
                <a:srgbClr val="1155CC"/>
              </a:solidFill>
            </a:endParaRPr>
          </a:p>
          <a:p>
            <a:pPr indent="0" lvl="0" marL="0" rtl="0" algn="l">
              <a:spcBef>
                <a:spcPts val="0"/>
              </a:spcBef>
              <a:spcAft>
                <a:spcPts val="0"/>
              </a:spcAft>
              <a:buClr>
                <a:srgbClr val="000000"/>
              </a:buClr>
              <a:buSzPts val="1100"/>
              <a:buFont typeface="Arial"/>
              <a:buNone/>
            </a:pPr>
            <a:r>
              <a:rPr lang="en" sz="1400">
                <a:solidFill>
                  <a:srgbClr val="1F4E79"/>
                </a:solidFill>
              </a:rPr>
              <a:t>Or for the title element it would be:</a:t>
            </a:r>
            <a:endParaRPr sz="1400">
              <a:solidFill>
                <a:srgbClr val="1F4E79"/>
              </a:solidFill>
            </a:endParaRPr>
          </a:p>
          <a:p>
            <a:pPr indent="0" lvl="0" marL="0" rtl="0" algn="l">
              <a:spcBef>
                <a:spcPts val="0"/>
              </a:spcBef>
              <a:spcAft>
                <a:spcPts val="0"/>
              </a:spcAft>
              <a:buClr>
                <a:srgbClr val="000000"/>
              </a:buClr>
              <a:buSzPts val="1100"/>
              <a:buFont typeface="Arial"/>
              <a:buNone/>
            </a:pPr>
            <a:r>
              <a:rPr lang="en" sz="1400">
                <a:solidFill>
                  <a:srgbClr val="1155CC"/>
                </a:solidFill>
              </a:rPr>
              <a:t>&lt;title</a:t>
            </a:r>
            <a:r>
              <a:rPr lang="en" sz="1400">
                <a:solidFill>
                  <a:srgbClr val="000000"/>
                </a:solidFill>
              </a:rPr>
              <a:t> </a:t>
            </a:r>
            <a:r>
              <a:rPr lang="en" sz="1400">
                <a:solidFill>
                  <a:schemeClr val="accent4"/>
                </a:solidFill>
              </a:rPr>
              <a:t>ref=</a:t>
            </a:r>
            <a:r>
              <a:rPr lang="en" sz="1400">
                <a:solidFill>
                  <a:srgbClr val="000000"/>
                </a:solidFill>
              </a:rPr>
              <a:t>”#OTR”&gt;On The Road</a:t>
            </a:r>
            <a:r>
              <a:rPr lang="en" sz="1400">
                <a:solidFill>
                  <a:srgbClr val="1155CC"/>
                </a:solidFill>
              </a:rPr>
              <a:t>&lt;/title&gt;</a:t>
            </a:r>
            <a:endParaRPr sz="1400">
              <a:solidFill>
                <a:srgbClr val="1155CC"/>
              </a:solidFill>
            </a:endParaRPr>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 brief introduction to the TEI (Ingrid)</a:t>
            </a:r>
            <a:endParaRPr/>
          </a:p>
          <a:p>
            <a:pPr indent="-342900" lvl="0" marL="457200" rtl="0" algn="l">
              <a:spcBef>
                <a:spcPts val="0"/>
              </a:spcBef>
              <a:spcAft>
                <a:spcPts val="0"/>
              </a:spcAft>
              <a:buSzPts val="1800"/>
              <a:buAutoNum type="arabicPeriod"/>
            </a:pPr>
            <a:r>
              <a:rPr lang="en"/>
              <a:t>The basic structure of TEI: Header and Body (Ingrid)</a:t>
            </a:r>
            <a:endParaRPr/>
          </a:p>
          <a:p>
            <a:pPr indent="-342900" lvl="0" marL="457200" rtl="0" algn="l">
              <a:spcBef>
                <a:spcPts val="0"/>
              </a:spcBef>
              <a:spcAft>
                <a:spcPts val="0"/>
              </a:spcAft>
              <a:buSzPts val="1800"/>
              <a:buAutoNum type="arabicPeriod"/>
            </a:pPr>
            <a:r>
              <a:rPr lang="en"/>
              <a:t>Hands-on Practice (fill out TEI header and paragraphs)</a:t>
            </a:r>
            <a:endParaRPr/>
          </a:p>
          <a:p>
            <a:pPr indent="-342900" lvl="0" marL="457200" rtl="0" algn="l">
              <a:spcBef>
                <a:spcPts val="0"/>
              </a:spcBef>
              <a:spcAft>
                <a:spcPts val="0"/>
              </a:spcAft>
              <a:buSzPts val="1800"/>
              <a:buAutoNum type="arabicPeriod"/>
            </a:pPr>
            <a:r>
              <a:rPr lang="en"/>
              <a:t>Introduction to Assignment (Karen)</a:t>
            </a:r>
            <a:endParaRPr/>
          </a:p>
          <a:p>
            <a:pPr indent="-342900" lvl="0" marL="457200" rtl="0" algn="l">
              <a:spcBef>
                <a:spcPts val="0"/>
              </a:spcBef>
              <a:spcAft>
                <a:spcPts val="0"/>
              </a:spcAft>
              <a:buSzPts val="1800"/>
              <a:buAutoNum type="arabicPeriod"/>
            </a:pPr>
            <a:r>
              <a:rPr lang="en"/>
              <a:t>Elements for Interpretation (Ingrid &amp; Karen)</a:t>
            </a:r>
            <a:endParaRPr/>
          </a:p>
          <a:p>
            <a:pPr indent="-342900" lvl="0" marL="457200" rtl="0" algn="l">
              <a:spcBef>
                <a:spcPts val="0"/>
              </a:spcBef>
              <a:spcAft>
                <a:spcPts val="0"/>
              </a:spcAft>
              <a:buSzPts val="1800"/>
              <a:buAutoNum type="arabicPeriod"/>
            </a:pPr>
            <a:r>
              <a:rPr lang="en"/>
              <a:t>Hands-on Practice</a:t>
            </a:r>
            <a:endParaRPr/>
          </a:p>
          <a:p>
            <a:pPr indent="-342900" lvl="0" marL="457200" rtl="0" algn="l">
              <a:spcBef>
                <a:spcPts val="0"/>
              </a:spcBef>
              <a:spcAft>
                <a:spcPts val="0"/>
              </a:spcAft>
              <a:buSzPts val="1800"/>
              <a:buAutoNum type="arabicPeriod"/>
            </a:pPr>
            <a:r>
              <a:rPr lang="en"/>
              <a:t>X-Path for Analysis (Karen)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27100" y="445025"/>
            <a:ext cx="8709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using #Identifiers </a:t>
            </a:r>
            <a:endParaRPr/>
          </a:p>
        </p:txBody>
      </p:sp>
      <p:sp>
        <p:nvSpPr>
          <p:cNvPr id="187" name="Google Shape;187;p32"/>
          <p:cNvSpPr txBox="1"/>
          <p:nvPr>
            <p:ph idx="1" type="body"/>
          </p:nvPr>
        </p:nvSpPr>
        <p:spPr>
          <a:xfrm>
            <a:off x="227125" y="1152425"/>
            <a:ext cx="8709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a:t>
            </a:r>
            <a:r>
              <a:rPr b="1" lang="en" sz="1400">
                <a:solidFill>
                  <a:schemeClr val="accent1"/>
                </a:solidFill>
                <a:highlight>
                  <a:srgbClr val="FFFFFF"/>
                </a:highlight>
              </a:rPr>
              <a:t>@ref</a:t>
            </a:r>
            <a:r>
              <a:rPr b="1" lang="en" sz="1400">
                <a:solidFill>
                  <a:srgbClr val="000000"/>
                </a:solidFill>
                <a:highlight>
                  <a:srgbClr val="FFFFFF"/>
                </a:highlight>
              </a:rPr>
              <a:t> </a:t>
            </a:r>
            <a:r>
              <a:rPr lang="en" sz="1400">
                <a:solidFill>
                  <a:srgbClr val="000000"/>
                </a:solidFill>
                <a:highlight>
                  <a:srgbClr val="FFFFFF"/>
                </a:highlight>
              </a:rPr>
              <a:t>attribute can be used to point directly to another resource with more information about the entity named by the element, such as an authority record in a database, or another element in the same or a different document etc.</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557784" lvl="0" marL="557784" rtl="0" algn="l">
              <a:spcBef>
                <a:spcPts val="0"/>
              </a:spcBef>
              <a:spcAft>
                <a:spcPts val="0"/>
              </a:spcAft>
              <a:buNone/>
            </a:pPr>
            <a:r>
              <a:t/>
            </a:r>
            <a:endParaRPr sz="1400">
              <a:solidFill>
                <a:srgbClr val="000000"/>
              </a:solidFill>
              <a:highlight>
                <a:srgbClr val="FFFFFF"/>
              </a:highlight>
            </a:endParaRPr>
          </a:p>
          <a:p>
            <a:pPr indent="-557784" lvl="0" marL="557784" rtl="0" algn="l">
              <a:spcBef>
                <a:spcPts val="0"/>
              </a:spcBef>
              <a:spcAft>
                <a:spcPts val="0"/>
              </a:spcAft>
              <a:buClr>
                <a:srgbClr val="000000"/>
              </a:buClr>
              <a:buSzPts val="1100"/>
              <a:buFont typeface="Arial"/>
              <a:buNone/>
            </a:pPr>
            <a:r>
              <a:t/>
            </a:r>
            <a:endParaRPr i="1" sz="1400">
              <a:solidFill>
                <a:srgbClr val="000000"/>
              </a:solidFill>
              <a:highlight>
                <a:srgbClr val="FFFFFF"/>
              </a:highlight>
            </a:endParaRPr>
          </a:p>
          <a:p>
            <a:pPr indent="-557784" lvl="0" marL="557784" rtl="0" algn="l">
              <a:spcBef>
                <a:spcPts val="0"/>
              </a:spcBef>
              <a:spcAft>
                <a:spcPts val="0"/>
              </a:spcAft>
              <a:buClr>
                <a:srgbClr val="000000"/>
              </a:buClr>
              <a:buSzPts val="1100"/>
              <a:buFont typeface="Arial"/>
              <a:buNone/>
            </a:pPr>
            <a:r>
              <a:t/>
            </a:r>
            <a:endParaRPr i="1" sz="1400">
              <a:solidFill>
                <a:srgbClr val="000000"/>
              </a:solidFill>
              <a:highlight>
                <a:srgbClr val="FFFFFF"/>
              </a:highlight>
            </a:endParaRPr>
          </a:p>
          <a:p>
            <a:pPr indent="-557784" lvl="0" marL="557784" rtl="0" algn="l">
              <a:spcBef>
                <a:spcPts val="0"/>
              </a:spcBef>
              <a:spcAft>
                <a:spcPts val="0"/>
              </a:spcAft>
              <a:buClr>
                <a:srgbClr val="000000"/>
              </a:buClr>
              <a:buSzPts val="1100"/>
              <a:buFont typeface="Arial"/>
              <a:buNone/>
            </a:pPr>
            <a:r>
              <a:t/>
            </a:r>
            <a:endParaRPr i="1" sz="14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i="1" sz="14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i="1" lang="en" sz="1400">
                <a:solidFill>
                  <a:srgbClr val="000000"/>
                </a:solidFill>
                <a:highlight>
                  <a:srgbClr val="FFFFFF"/>
                </a:highlight>
              </a:rPr>
              <a:t>Note: </a:t>
            </a:r>
            <a:r>
              <a:rPr i="1" lang="en" sz="1400">
                <a:solidFill>
                  <a:srgbClr val="000000"/>
                </a:solidFill>
                <a:highlight>
                  <a:srgbClr val="FFFFFF"/>
                </a:highlight>
              </a:rPr>
              <a:t>It is </a:t>
            </a:r>
            <a:r>
              <a:rPr b="1" i="1" lang="en" sz="1400">
                <a:solidFill>
                  <a:srgbClr val="000000"/>
                </a:solidFill>
                <a:highlight>
                  <a:srgbClr val="FFFFFF"/>
                </a:highlight>
              </a:rPr>
              <a:t>very important</a:t>
            </a:r>
            <a:r>
              <a:rPr i="1" lang="en" sz="1400">
                <a:solidFill>
                  <a:srgbClr val="000000"/>
                </a:solidFill>
                <a:highlight>
                  <a:srgbClr val="FFFFFF"/>
                </a:highlight>
              </a:rPr>
              <a:t> to use the exact same value to identify the named entity  consistently</a:t>
            </a:r>
            <a:endParaRPr i="1" sz="1400">
              <a:solidFill>
                <a:srgbClr val="000000"/>
              </a:solidFill>
              <a:highlight>
                <a:srgbClr val="FFFFFF"/>
              </a:highlight>
            </a:endParaRPr>
          </a:p>
        </p:txBody>
      </p:sp>
      <p:sp>
        <p:nvSpPr>
          <p:cNvPr id="188" name="Google Shape;188;p32"/>
          <p:cNvSpPr txBox="1"/>
          <p:nvPr/>
        </p:nvSpPr>
        <p:spPr>
          <a:xfrm>
            <a:off x="481425" y="2111050"/>
            <a:ext cx="4098900" cy="12132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ex. &lt;name&gt; using @ref</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My dear </a:t>
            </a:r>
            <a:endParaRPr>
              <a:latin typeface="Open Sans"/>
              <a:ea typeface="Open Sans"/>
              <a:cs typeface="Open Sans"/>
              <a:sym typeface="Open Sans"/>
            </a:endParaRPr>
          </a:p>
          <a:p>
            <a:pPr indent="0" lvl="0" marL="0" rtl="0" algn="l">
              <a:spcBef>
                <a:spcPts val="0"/>
              </a:spcBef>
              <a:spcAft>
                <a:spcPts val="0"/>
              </a:spcAft>
              <a:buNone/>
            </a:pPr>
            <a:r>
              <a:rPr b="1" lang="en">
                <a:solidFill>
                  <a:srgbClr val="1155CC"/>
                </a:solidFill>
                <a:latin typeface="Open Sans"/>
                <a:ea typeface="Open Sans"/>
                <a:cs typeface="Open Sans"/>
                <a:sym typeface="Open Sans"/>
              </a:rPr>
              <a:t>&lt;name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solidFill>
                  <a:schemeClr val="dk2"/>
                </a:solidFill>
                <a:latin typeface="Open Sans"/>
                <a:ea typeface="Open Sans"/>
                <a:cs typeface="Open Sans"/>
                <a:sym typeface="Open Sans"/>
              </a:rPr>
              <a:t>"person"</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ref=</a:t>
            </a:r>
            <a:r>
              <a:rPr b="1" lang="en">
                <a:solidFill>
                  <a:schemeClr val="dk2"/>
                </a:solidFill>
                <a:latin typeface="Open Sans"/>
                <a:ea typeface="Open Sans"/>
                <a:cs typeface="Open Sans"/>
                <a:sym typeface="Open Sans"/>
              </a:rPr>
              <a:t>”#CFD”</a:t>
            </a:r>
            <a:r>
              <a:rPr b="1" lang="en">
                <a:latin typeface="Open Sans"/>
                <a:ea typeface="Open Sans"/>
                <a:cs typeface="Open Sans"/>
                <a:sym typeface="Open Sans"/>
              </a:rPr>
              <a:t>&gt;</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Mr. Darcy</a:t>
            </a:r>
            <a:r>
              <a:rPr b="1" lang="en">
                <a:solidFill>
                  <a:srgbClr val="1155CC"/>
                </a:solidFill>
                <a:latin typeface="Open Sans"/>
                <a:ea typeface="Open Sans"/>
                <a:cs typeface="Open Sans"/>
                <a:sym typeface="Open Sans"/>
              </a:rPr>
              <a:t>&lt;/name&gt;</a:t>
            </a:r>
            <a:endParaRPr b="1">
              <a:solidFill>
                <a:srgbClr val="1155CC"/>
              </a:solidFill>
              <a:latin typeface="Open Sans"/>
              <a:ea typeface="Open Sans"/>
              <a:cs typeface="Open Sans"/>
              <a:sym typeface="Open Sans"/>
            </a:endParaRPr>
          </a:p>
          <a:p>
            <a:pPr indent="0" lvl="0" marL="0" rtl="0" algn="l">
              <a:spcBef>
                <a:spcPts val="0"/>
              </a:spcBef>
              <a:spcAft>
                <a:spcPts val="0"/>
              </a:spcAft>
              <a:buNone/>
            </a:pPr>
            <a:r>
              <a:t/>
            </a:r>
            <a:endParaRPr b="1">
              <a:solidFill>
                <a:srgbClr val="1155CC"/>
              </a:solidFill>
              <a:latin typeface="Open Sans"/>
              <a:ea typeface="Open Sans"/>
              <a:cs typeface="Open Sans"/>
              <a:sym typeface="Open Sans"/>
            </a:endParaRPr>
          </a:p>
          <a:p>
            <a:pPr indent="0" lvl="0" marL="0" rtl="0" algn="l">
              <a:spcBef>
                <a:spcPts val="0"/>
              </a:spcBef>
              <a:spcAft>
                <a:spcPts val="0"/>
              </a:spcAft>
              <a:buNone/>
            </a:pPr>
            <a:r>
              <a:t/>
            </a:r>
            <a:endParaRPr b="1">
              <a:solidFill>
                <a:srgbClr val="1155CC"/>
              </a:solidFill>
              <a:latin typeface="Open Sans"/>
              <a:ea typeface="Open Sans"/>
              <a:cs typeface="Open Sans"/>
              <a:sym typeface="Open Sans"/>
            </a:endParaRPr>
          </a:p>
        </p:txBody>
      </p:sp>
      <p:sp>
        <p:nvSpPr>
          <p:cNvPr id="189" name="Google Shape;189;p32"/>
          <p:cNvSpPr txBox="1"/>
          <p:nvPr/>
        </p:nvSpPr>
        <p:spPr>
          <a:xfrm>
            <a:off x="4690550" y="2111050"/>
            <a:ext cx="4074300" cy="23211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ex. &lt;rs&gt; using the @ref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&lt;p&gt;&lt;q&gt;My dear</a:t>
            </a:r>
            <a:endParaRPr>
              <a:latin typeface="Open Sans"/>
              <a:ea typeface="Open Sans"/>
              <a:cs typeface="Open Sans"/>
              <a:sym typeface="Open Sans"/>
            </a:endParaRPr>
          </a:p>
          <a:p>
            <a:pPr indent="0" lvl="0" marL="0" rtl="0" algn="l">
              <a:spcBef>
                <a:spcPts val="0"/>
              </a:spcBef>
              <a:spcAft>
                <a:spcPts val="0"/>
              </a:spcAft>
              <a:buNone/>
            </a:pPr>
            <a:r>
              <a:rPr b="1" lang="en">
                <a:solidFill>
                  <a:srgbClr val="1155CC"/>
                </a:solidFill>
                <a:latin typeface="Open Sans"/>
                <a:ea typeface="Open Sans"/>
                <a:cs typeface="Open Sans"/>
                <a:sym typeface="Open Sans"/>
              </a:rPr>
              <a:t>&lt;rs </a:t>
            </a:r>
            <a:r>
              <a:rPr b="1" lang="en">
                <a:solidFill>
                  <a:schemeClr val="accent1"/>
                </a:solidFill>
                <a:latin typeface="Open Sans"/>
                <a:ea typeface="Open Sans"/>
                <a:cs typeface="Open Sans"/>
                <a:sym typeface="Open Sans"/>
              </a:rPr>
              <a:t>type=</a:t>
            </a:r>
            <a:r>
              <a:rPr b="1" lang="en">
                <a:solidFill>
                  <a:schemeClr val="dk2"/>
                </a:solidFill>
                <a:latin typeface="Open Sans"/>
                <a:ea typeface="Open Sans"/>
                <a:cs typeface="Open Sans"/>
                <a:sym typeface="Open Sans"/>
              </a:rPr>
              <a:t>"person"</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ref=</a:t>
            </a:r>
            <a:r>
              <a:rPr b="1" lang="en">
                <a:solidFill>
                  <a:schemeClr val="dk2"/>
                </a:solidFill>
                <a:latin typeface="Open Sans"/>
                <a:ea typeface="Open Sans"/>
                <a:cs typeface="Open Sans"/>
                <a:sym typeface="Open Sans"/>
              </a:rPr>
              <a:t>”MrB”</a:t>
            </a:r>
            <a:r>
              <a:rPr b="1" lang="en">
                <a:latin typeface="Open Sans"/>
                <a:ea typeface="Open Sans"/>
                <a:cs typeface="Open Sans"/>
                <a:sym typeface="Open Sans"/>
              </a:rPr>
              <a:t>&gt;</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Mr. Bennet</a:t>
            </a:r>
            <a:r>
              <a:rPr b="1" lang="en">
                <a:solidFill>
                  <a:srgbClr val="1155CC"/>
                </a:solidFill>
                <a:latin typeface="Open Sans"/>
                <a:ea typeface="Open Sans"/>
                <a:cs typeface="Open Sans"/>
                <a:sym typeface="Open Sans"/>
              </a:rPr>
              <a:t>&lt;/rs&gt;</a:t>
            </a:r>
            <a:r>
              <a:rPr lang="en">
                <a:latin typeface="Open Sans"/>
                <a:ea typeface="Open Sans"/>
                <a:cs typeface="Open Sans"/>
                <a:sym typeface="Open Sans"/>
              </a:rPr>
              <a:t>&lt;/q&gt;, said his lady to him one day, &lt;q&gt;have you heard that </a:t>
            </a:r>
            <a:endParaRPr>
              <a:latin typeface="Open Sans"/>
              <a:ea typeface="Open Sans"/>
              <a:cs typeface="Open Sans"/>
              <a:sym typeface="Open Sans"/>
            </a:endParaRPr>
          </a:p>
          <a:p>
            <a:pPr indent="0" lvl="0" marL="0" rtl="0" algn="l">
              <a:spcBef>
                <a:spcPts val="0"/>
              </a:spcBef>
              <a:spcAft>
                <a:spcPts val="0"/>
              </a:spcAft>
              <a:buNone/>
            </a:pPr>
            <a:r>
              <a:rPr b="1" lang="en">
                <a:solidFill>
                  <a:srgbClr val="1155CC"/>
                </a:solidFill>
                <a:latin typeface="Open Sans"/>
                <a:ea typeface="Open Sans"/>
                <a:cs typeface="Open Sans"/>
                <a:sym typeface="Open Sans"/>
              </a:rPr>
              <a:t>&lt;rs</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latin typeface="Open Sans"/>
                <a:ea typeface="Open Sans"/>
                <a:cs typeface="Open Sans"/>
                <a:sym typeface="Open Sans"/>
              </a:rPr>
              <a:t>=</a:t>
            </a:r>
            <a:r>
              <a:rPr b="1" lang="en">
                <a:solidFill>
                  <a:schemeClr val="dk2"/>
                </a:solidFill>
                <a:latin typeface="Open Sans"/>
                <a:ea typeface="Open Sans"/>
                <a:cs typeface="Open Sans"/>
                <a:sym typeface="Open Sans"/>
              </a:rPr>
              <a:t>"place"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ref=</a:t>
            </a:r>
            <a:r>
              <a:rPr b="1" lang="en">
                <a:latin typeface="Open Sans"/>
                <a:ea typeface="Open Sans"/>
                <a:cs typeface="Open Sans"/>
                <a:sym typeface="Open Sans"/>
              </a:rPr>
              <a:t>”NfPark”&gt;</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Netherfield Park </a:t>
            </a:r>
            <a:r>
              <a:rPr b="1" lang="en">
                <a:solidFill>
                  <a:srgbClr val="1155CC"/>
                </a:solidFill>
                <a:latin typeface="Open Sans"/>
                <a:ea typeface="Open Sans"/>
                <a:cs typeface="Open Sans"/>
                <a:sym typeface="Open Sans"/>
              </a:rPr>
              <a:t>&lt;/rs&gt;</a:t>
            </a:r>
            <a:r>
              <a:rPr lang="en">
                <a:latin typeface="Open Sans"/>
                <a:ea typeface="Open Sans"/>
                <a:cs typeface="Open Sans"/>
                <a:sym typeface="Open Sans"/>
              </a:rPr>
              <a:t>&lt;/q&gt;&lt;/p&gt;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90" name="Google Shape;190;p32"/>
          <p:cNvSpPr txBox="1"/>
          <p:nvPr/>
        </p:nvSpPr>
        <p:spPr>
          <a:xfrm>
            <a:off x="481425" y="3393200"/>
            <a:ext cx="4074300" cy="10389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&lt;q&gt;No&lt;/q&gt;, said</a:t>
            </a:r>
            <a:endParaRPr>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&lt;name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solidFill>
                  <a:schemeClr val="dk2"/>
                </a:solidFill>
                <a:latin typeface="Open Sans"/>
                <a:ea typeface="Open Sans"/>
                <a:cs typeface="Open Sans"/>
                <a:sym typeface="Open Sans"/>
              </a:rPr>
              <a:t>"person"</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ref=</a:t>
            </a:r>
            <a:r>
              <a:rPr b="1" lang="en">
                <a:solidFill>
                  <a:schemeClr val="dk2"/>
                </a:solidFill>
                <a:latin typeface="Open Sans"/>
                <a:ea typeface="Open Sans"/>
                <a:cs typeface="Open Sans"/>
                <a:sym typeface="Open Sans"/>
              </a:rPr>
              <a:t>”#CFD”</a:t>
            </a:r>
            <a:r>
              <a:rPr b="1" lang="en">
                <a:latin typeface="Open Sans"/>
                <a:ea typeface="Open Sans"/>
                <a:cs typeface="Open Sans"/>
                <a:sym typeface="Open Sans"/>
              </a:rPr>
              <a:t>&gt;</a:t>
            </a:r>
            <a:endParaRPr b="1">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Colonel Fitzwilliam</a:t>
            </a:r>
            <a:r>
              <a:rPr b="1" lang="en">
                <a:solidFill>
                  <a:srgbClr val="1155CC"/>
                </a:solidFill>
                <a:latin typeface="Open Sans"/>
                <a:ea typeface="Open Sans"/>
                <a:cs typeface="Open Sans"/>
                <a:sym typeface="Open Sans"/>
              </a:rPr>
              <a:t>&lt;/name&gt;</a:t>
            </a:r>
            <a:r>
              <a:rPr b="1" lang="en">
                <a:latin typeface="Open Sans"/>
                <a:ea typeface="Open Sans"/>
                <a:cs typeface="Open Sans"/>
                <a:sym typeface="Open Sans"/>
              </a:rPr>
              <a:t>, </a:t>
            </a:r>
            <a:r>
              <a:rPr lang="en">
                <a:latin typeface="Open Sans"/>
                <a:ea typeface="Open Sans"/>
                <a:cs typeface="Open Sans"/>
                <a:sym typeface="Open Sans"/>
              </a:rPr>
              <a:t>&lt;q&gt;that is an advantage which he must divide [...] &lt;/q&gt;</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&lt;persName&gt;  </a:t>
            </a:r>
            <a:r>
              <a:rPr lang="en">
                <a:solidFill>
                  <a:schemeClr val="dk2"/>
                </a:solidFill>
                <a:latin typeface="Open Sans"/>
                <a:ea typeface="Open Sans"/>
                <a:cs typeface="Open Sans"/>
                <a:sym typeface="Open Sans"/>
              </a:rPr>
              <a:t>            Personal Names </a:t>
            </a:r>
            <a:endParaRPr>
              <a:latin typeface="Open Sans"/>
              <a:ea typeface="Open Sans"/>
              <a:cs typeface="Open Sans"/>
              <a:sym typeface="Open Sans"/>
            </a:endParaRPr>
          </a:p>
        </p:txBody>
      </p:sp>
      <p:sp>
        <p:nvSpPr>
          <p:cNvPr id="196" name="Google Shape;196;p33"/>
          <p:cNvSpPr txBox="1"/>
          <p:nvPr>
            <p:ph idx="1" type="body"/>
          </p:nvPr>
        </p:nvSpPr>
        <p:spPr>
          <a:xfrm>
            <a:off x="311700" y="1266325"/>
            <a:ext cx="8520600" cy="341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The </a:t>
            </a:r>
            <a:r>
              <a:rPr b="1" lang="en" sz="1400">
                <a:solidFill>
                  <a:srgbClr val="1155CC"/>
                </a:solidFill>
              </a:rPr>
              <a:t>&lt;PersName&gt;</a:t>
            </a:r>
            <a:r>
              <a:rPr lang="en" sz="1400"/>
              <a:t> element </a:t>
            </a:r>
            <a:r>
              <a:rPr lang="en" sz="1400">
                <a:highlight>
                  <a:srgbClr val="FFFFFF"/>
                </a:highlight>
              </a:rPr>
              <a:t>contains a proper noun or proper-noun phrase referring to a person, possibly including one or more of the person's forenames, surnames, honorifics, added names, etc. </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p:txBody>
      </p:sp>
      <p:sp>
        <p:nvSpPr>
          <p:cNvPr id="197" name="Google Shape;197;p33"/>
          <p:cNvSpPr txBox="1"/>
          <p:nvPr/>
        </p:nvSpPr>
        <p:spPr>
          <a:xfrm>
            <a:off x="6086375" y="-1378450"/>
            <a:ext cx="14400" cy="1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98" name="Google Shape;198;p33"/>
          <p:cNvSpPr txBox="1"/>
          <p:nvPr/>
        </p:nvSpPr>
        <p:spPr>
          <a:xfrm>
            <a:off x="441500" y="2328050"/>
            <a:ext cx="3567900" cy="1825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Open Sans"/>
                <a:ea typeface="Open Sans"/>
                <a:cs typeface="Open Sans"/>
                <a:sym typeface="Open Sans"/>
              </a:rPr>
              <a:t>ex. w</a:t>
            </a:r>
            <a:r>
              <a:rPr b="1" lang="en">
                <a:latin typeface="Open Sans"/>
                <a:ea typeface="Open Sans"/>
                <a:cs typeface="Open Sans"/>
                <a:sym typeface="Open Sans"/>
              </a:rPr>
              <a:t>ithout name components</a:t>
            </a:r>
            <a:endParaRPr b="1">
              <a:latin typeface="Open Sans"/>
              <a:ea typeface="Open Sans"/>
              <a:cs typeface="Open Sans"/>
              <a:sym typeface="Open Sans"/>
            </a:endParaRPr>
          </a:p>
          <a:p>
            <a:pPr indent="0" lvl="0" marL="0" rtl="0" algn="l">
              <a:lnSpc>
                <a:spcPct val="115000"/>
              </a:lnSpc>
              <a:spcBef>
                <a:spcPts val="0"/>
              </a:spcBef>
              <a:spcAft>
                <a:spcPts val="0"/>
              </a:spcAft>
              <a:buNone/>
            </a:pPr>
            <a:r>
              <a:t/>
            </a:r>
            <a:endParaRPr b="1">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&lt;persName&gt;</a:t>
            </a:r>
            <a:r>
              <a:rPr lang="en">
                <a:latin typeface="Open Sans"/>
                <a:ea typeface="Open Sans"/>
                <a:cs typeface="Open Sans"/>
                <a:sym typeface="Open Sans"/>
              </a:rPr>
              <a:t> </a:t>
            </a:r>
            <a:r>
              <a:rPr lang="en">
                <a:solidFill>
                  <a:schemeClr val="dk2"/>
                </a:solidFill>
                <a:highlight>
                  <a:srgbClr val="FFFFFF"/>
                </a:highlight>
                <a:latin typeface="Open Sans"/>
                <a:ea typeface="Open Sans"/>
                <a:cs typeface="Open Sans"/>
                <a:sym typeface="Open Sans"/>
              </a:rPr>
              <a:t>Mr.</a:t>
            </a:r>
            <a:r>
              <a:rPr lang="en">
                <a:latin typeface="Open Sans"/>
                <a:ea typeface="Open Sans"/>
                <a:cs typeface="Open Sans"/>
                <a:sym typeface="Open Sans"/>
              </a:rPr>
              <a:t> </a:t>
            </a:r>
            <a:r>
              <a:rPr lang="en">
                <a:solidFill>
                  <a:srgbClr val="222222"/>
                </a:solidFill>
                <a:highlight>
                  <a:srgbClr val="FFFFFF"/>
                </a:highlight>
                <a:latin typeface="Open Sans"/>
                <a:ea typeface="Open Sans"/>
                <a:cs typeface="Open Sans"/>
                <a:sym typeface="Open Sans"/>
              </a:rPr>
              <a:t>Darcy </a:t>
            </a:r>
            <a:r>
              <a:rPr b="1" lang="en">
                <a:solidFill>
                  <a:srgbClr val="1155CC"/>
                </a:solidFill>
                <a:latin typeface="Open Sans"/>
                <a:ea typeface="Open Sans"/>
                <a:cs typeface="Open Sans"/>
                <a:sym typeface="Open Sans"/>
              </a:rPr>
              <a:t>&lt;/persName&gt;</a:t>
            </a:r>
            <a:endParaRPr b="1">
              <a:solidFill>
                <a:srgbClr val="1155CC"/>
              </a:solidFill>
              <a:latin typeface="Open Sans"/>
              <a:ea typeface="Open Sans"/>
              <a:cs typeface="Open Sans"/>
              <a:sym typeface="Open Sans"/>
            </a:endParaRPr>
          </a:p>
        </p:txBody>
      </p:sp>
      <p:sp>
        <p:nvSpPr>
          <p:cNvPr id="199" name="Google Shape;199;p33"/>
          <p:cNvSpPr txBox="1"/>
          <p:nvPr/>
        </p:nvSpPr>
        <p:spPr>
          <a:xfrm>
            <a:off x="4110475" y="2328050"/>
            <a:ext cx="4586400" cy="1825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Open Sans"/>
                <a:ea typeface="Open Sans"/>
                <a:cs typeface="Open Sans"/>
                <a:sym typeface="Open Sans"/>
              </a:rPr>
              <a:t>e</a:t>
            </a:r>
            <a:r>
              <a:rPr b="1" lang="en">
                <a:latin typeface="Open Sans"/>
                <a:ea typeface="Open Sans"/>
                <a:cs typeface="Open Sans"/>
                <a:sym typeface="Open Sans"/>
              </a:rPr>
              <a:t>x. with name components </a:t>
            </a:r>
            <a:endParaRPr b="1">
              <a:latin typeface="Open Sans"/>
              <a:ea typeface="Open Sans"/>
              <a:cs typeface="Open Sans"/>
              <a:sym typeface="Open Sans"/>
            </a:endParaRPr>
          </a:p>
          <a:p>
            <a:pPr indent="0" lvl="0" marL="0" rtl="0" algn="l">
              <a:lnSpc>
                <a:spcPct val="115000"/>
              </a:lnSpc>
              <a:spcBef>
                <a:spcPts val="0"/>
              </a:spcBef>
              <a:spcAft>
                <a:spcPts val="0"/>
              </a:spcAft>
              <a:buNone/>
            </a:pPr>
            <a:r>
              <a:t/>
            </a:r>
            <a:endParaRPr b="1">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 </a:t>
            </a:r>
            <a:r>
              <a:rPr b="1" lang="en">
                <a:solidFill>
                  <a:srgbClr val="1155CC"/>
                </a:solidFill>
                <a:latin typeface="Open Sans"/>
                <a:ea typeface="Open Sans"/>
                <a:cs typeface="Open Sans"/>
                <a:sym typeface="Open Sans"/>
              </a:rPr>
              <a:t>&lt;persName&gt;</a:t>
            </a:r>
            <a:endParaRPr b="1">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            </a:t>
            </a:r>
            <a:r>
              <a:rPr lang="en">
                <a:solidFill>
                  <a:srgbClr val="1155CC"/>
                </a:solidFill>
                <a:latin typeface="Open Sans"/>
                <a:ea typeface="Open Sans"/>
                <a:cs typeface="Open Sans"/>
                <a:sym typeface="Open Sans"/>
              </a:rPr>
              <a:t>&lt;</a:t>
            </a:r>
            <a:r>
              <a:rPr lang="en">
                <a:solidFill>
                  <a:srgbClr val="1155CC"/>
                </a:solidFill>
                <a:highlight>
                  <a:srgbClr val="FFFFFF"/>
                </a:highlight>
                <a:latin typeface="Open Sans"/>
                <a:ea typeface="Open Sans"/>
                <a:cs typeface="Open Sans"/>
                <a:sym typeface="Open Sans"/>
              </a:rPr>
              <a:t>roleName</a:t>
            </a:r>
            <a:r>
              <a:rPr lang="en">
                <a:solidFill>
                  <a:schemeClr val="dk2"/>
                </a:solidFill>
                <a:highlight>
                  <a:srgbClr val="FFFFFF"/>
                </a:highlight>
                <a:latin typeface="Open Sans"/>
                <a:ea typeface="Open Sans"/>
                <a:cs typeface="Open Sans"/>
                <a:sym typeface="Open Sans"/>
              </a:rPr>
              <a:t> </a:t>
            </a:r>
            <a:r>
              <a:rPr lang="en">
                <a:solidFill>
                  <a:schemeClr val="accent1"/>
                </a:solidFill>
                <a:highlight>
                  <a:srgbClr val="FFFFFF"/>
                </a:highlight>
                <a:latin typeface="Open Sans"/>
                <a:ea typeface="Open Sans"/>
                <a:cs typeface="Open Sans"/>
                <a:sym typeface="Open Sans"/>
              </a:rPr>
              <a:t>type=</a:t>
            </a:r>
            <a:r>
              <a:rPr lang="en">
                <a:solidFill>
                  <a:schemeClr val="dk2"/>
                </a:solidFill>
                <a:highlight>
                  <a:srgbClr val="FFFFFF"/>
                </a:highlight>
                <a:latin typeface="Open Sans"/>
                <a:ea typeface="Open Sans"/>
                <a:cs typeface="Open Sans"/>
                <a:sym typeface="Open Sans"/>
              </a:rPr>
              <a:t>"honorific</a:t>
            </a:r>
            <a:r>
              <a:rPr lang="en">
                <a:solidFill>
                  <a:schemeClr val="dk2"/>
                </a:solidFill>
                <a:highlight>
                  <a:srgbClr val="FFFFFF"/>
                </a:highlight>
                <a:latin typeface="Open Sans"/>
                <a:ea typeface="Open Sans"/>
                <a:cs typeface="Open Sans"/>
                <a:sym typeface="Open Sans"/>
              </a:rPr>
              <a:t>"&gt;Mr.</a:t>
            </a:r>
            <a:r>
              <a:rPr lang="en">
                <a:solidFill>
                  <a:schemeClr val="dk2"/>
                </a:solidFill>
                <a:latin typeface="Open Sans"/>
                <a:ea typeface="Open Sans"/>
                <a:cs typeface="Open Sans"/>
                <a:sym typeface="Open Sans"/>
              </a:rPr>
              <a:t>&lt;/roleName&gt;</a:t>
            </a:r>
            <a:endParaRPr>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a:solidFill>
                  <a:schemeClr val="dk2"/>
                </a:solidFill>
                <a:latin typeface="Open Sans"/>
                <a:ea typeface="Open Sans"/>
                <a:cs typeface="Open Sans"/>
                <a:sym typeface="Open Sans"/>
              </a:rPr>
              <a:t>            </a:t>
            </a:r>
            <a:r>
              <a:rPr lang="en">
                <a:solidFill>
                  <a:srgbClr val="1155CC"/>
                </a:solidFill>
                <a:latin typeface="Open Sans"/>
                <a:ea typeface="Open Sans"/>
                <a:cs typeface="Open Sans"/>
                <a:sym typeface="Open Sans"/>
              </a:rPr>
              <a:t>&lt;forename&gt;</a:t>
            </a:r>
            <a:r>
              <a:rPr lang="en">
                <a:solidFill>
                  <a:schemeClr val="dk2"/>
                </a:solidFill>
                <a:highlight>
                  <a:srgbClr val="FFFFFF"/>
                </a:highlight>
                <a:latin typeface="Open Sans"/>
                <a:ea typeface="Open Sans"/>
                <a:cs typeface="Open Sans"/>
                <a:sym typeface="Open Sans"/>
              </a:rPr>
              <a:t>Fitzwilliam</a:t>
            </a:r>
            <a:r>
              <a:rPr lang="en">
                <a:solidFill>
                  <a:srgbClr val="1155CC"/>
                </a:solidFill>
                <a:latin typeface="Open Sans"/>
                <a:ea typeface="Open Sans"/>
                <a:cs typeface="Open Sans"/>
                <a:sym typeface="Open Sans"/>
              </a:rPr>
              <a:t>&lt;/forename&gt;</a:t>
            </a:r>
            <a:endParaRPr>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 	   </a:t>
            </a:r>
            <a:r>
              <a:rPr lang="en">
                <a:solidFill>
                  <a:srgbClr val="1155CC"/>
                </a:solidFill>
                <a:latin typeface="Open Sans"/>
                <a:ea typeface="Open Sans"/>
                <a:cs typeface="Open Sans"/>
                <a:sym typeface="Open Sans"/>
              </a:rPr>
              <a:t>&lt;surname&gt;</a:t>
            </a:r>
            <a:r>
              <a:rPr lang="en">
                <a:solidFill>
                  <a:schemeClr val="dk2"/>
                </a:solidFill>
                <a:highlight>
                  <a:srgbClr val="FFFFFF"/>
                </a:highlight>
                <a:latin typeface="Open Sans"/>
                <a:ea typeface="Open Sans"/>
                <a:cs typeface="Open Sans"/>
                <a:sym typeface="Open Sans"/>
              </a:rPr>
              <a:t>Darcy</a:t>
            </a:r>
            <a:r>
              <a:rPr lang="en">
                <a:solidFill>
                  <a:srgbClr val="1155CC"/>
                </a:solidFill>
                <a:latin typeface="Open Sans"/>
                <a:ea typeface="Open Sans"/>
                <a:cs typeface="Open Sans"/>
                <a:sym typeface="Open Sans"/>
              </a:rPr>
              <a:t>&lt;/surname&gt;</a:t>
            </a:r>
            <a:endParaRPr>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 &lt;/persName&gt;</a:t>
            </a:r>
            <a:endParaRPr b="1">
              <a:solidFill>
                <a:srgbClr val="1155CC"/>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&lt;persName @ref&gt;</a:t>
            </a:r>
            <a:r>
              <a:rPr lang="en">
                <a:solidFill>
                  <a:schemeClr val="dk2"/>
                </a:solidFill>
                <a:latin typeface="Open Sans"/>
                <a:ea typeface="Open Sans"/>
                <a:cs typeface="Open Sans"/>
                <a:sym typeface="Open Sans"/>
              </a:rPr>
              <a:t>    Personal Names </a:t>
            </a:r>
            <a:endParaRPr>
              <a:latin typeface="Open Sans"/>
              <a:ea typeface="Open Sans"/>
              <a:cs typeface="Open Sans"/>
              <a:sym typeface="Open Sans"/>
            </a:endParaRPr>
          </a:p>
        </p:txBody>
      </p:sp>
      <p:sp>
        <p:nvSpPr>
          <p:cNvPr id="205" name="Google Shape;205;p34"/>
          <p:cNvSpPr txBox="1"/>
          <p:nvPr>
            <p:ph idx="1" type="body"/>
          </p:nvPr>
        </p:nvSpPr>
        <p:spPr>
          <a:xfrm>
            <a:off x="311700" y="1266325"/>
            <a:ext cx="8520600" cy="341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When using t</a:t>
            </a:r>
            <a:r>
              <a:rPr lang="en" sz="1400"/>
              <a:t>he </a:t>
            </a:r>
            <a:r>
              <a:rPr b="1" lang="en" sz="1400">
                <a:solidFill>
                  <a:srgbClr val="1155CC"/>
                </a:solidFill>
              </a:rPr>
              <a:t>&lt;persName&gt;</a:t>
            </a:r>
            <a:r>
              <a:rPr lang="en" sz="1400"/>
              <a:t> element with the </a:t>
            </a:r>
            <a:r>
              <a:rPr b="1" lang="en" sz="1400">
                <a:solidFill>
                  <a:schemeClr val="accent1"/>
                </a:solidFill>
              </a:rPr>
              <a:t>@ref</a:t>
            </a:r>
            <a:r>
              <a:rPr lang="en" sz="1400"/>
              <a:t> the same logic applies as when using it with the reference string </a:t>
            </a:r>
            <a:r>
              <a:rPr b="1" lang="en" sz="1400">
                <a:solidFill>
                  <a:srgbClr val="1155CC"/>
                </a:solidFill>
              </a:rPr>
              <a:t>&lt;rs&gt;</a:t>
            </a:r>
            <a:r>
              <a:rPr lang="en" sz="1400"/>
              <a:t> or name &lt;name&gt; elements, be consistent and use the value in the </a:t>
            </a:r>
            <a:r>
              <a:rPr b="1" lang="en" sz="1400">
                <a:solidFill>
                  <a:schemeClr val="accent1"/>
                </a:solidFill>
              </a:rPr>
              <a:t>@ref</a:t>
            </a:r>
            <a:r>
              <a:rPr lang="en" sz="1400">
                <a:solidFill>
                  <a:schemeClr val="accent1"/>
                </a:solidFill>
              </a:rPr>
              <a:t> </a:t>
            </a:r>
            <a:r>
              <a:rPr lang="en" sz="1400"/>
              <a:t>when assigning it to an entity (person, place, thing, etc.). </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i="1" lang="en" sz="1400"/>
              <a:t>Note: The </a:t>
            </a:r>
            <a:r>
              <a:rPr b="1" i="1" lang="en" sz="1400">
                <a:solidFill>
                  <a:srgbClr val="1155CC"/>
                </a:solidFill>
              </a:rPr>
              <a:t>&lt;persName&gt;</a:t>
            </a:r>
            <a:r>
              <a:rPr i="1" lang="en" sz="1400"/>
              <a:t> element is preferable to the </a:t>
            </a:r>
            <a:r>
              <a:rPr i="1" lang="en" sz="1400">
                <a:solidFill>
                  <a:srgbClr val="1155CC"/>
                </a:solidFill>
              </a:rPr>
              <a:t>&lt;name&gt;</a:t>
            </a:r>
            <a:r>
              <a:rPr i="1" lang="en" sz="1400"/>
              <a:t> element when identifying people.</a:t>
            </a:r>
            <a:endParaRPr i="1" sz="1400"/>
          </a:p>
        </p:txBody>
      </p:sp>
      <p:sp>
        <p:nvSpPr>
          <p:cNvPr id="206" name="Google Shape;206;p34"/>
          <p:cNvSpPr txBox="1"/>
          <p:nvPr/>
        </p:nvSpPr>
        <p:spPr>
          <a:xfrm>
            <a:off x="6086375" y="-1378450"/>
            <a:ext cx="14400" cy="1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07" name="Google Shape;207;p34"/>
          <p:cNvSpPr txBox="1"/>
          <p:nvPr/>
        </p:nvSpPr>
        <p:spPr>
          <a:xfrm>
            <a:off x="441500" y="2328050"/>
            <a:ext cx="3567900" cy="1825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Open Sans"/>
                <a:ea typeface="Open Sans"/>
                <a:cs typeface="Open Sans"/>
                <a:sym typeface="Open Sans"/>
              </a:rPr>
              <a:t>ex. without name components</a:t>
            </a:r>
            <a:endParaRPr b="1">
              <a:latin typeface="Open Sans"/>
              <a:ea typeface="Open Sans"/>
              <a:cs typeface="Open Sans"/>
              <a:sym typeface="Open Sans"/>
            </a:endParaRPr>
          </a:p>
          <a:p>
            <a:pPr indent="0" lvl="0" marL="0" rtl="0" algn="l">
              <a:lnSpc>
                <a:spcPct val="115000"/>
              </a:lnSpc>
              <a:spcBef>
                <a:spcPts val="0"/>
              </a:spcBef>
              <a:spcAft>
                <a:spcPts val="0"/>
              </a:spcAft>
              <a:buNone/>
            </a:pPr>
            <a:r>
              <a:t/>
            </a:r>
            <a:endParaRPr b="1">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&lt;persName </a:t>
            </a:r>
            <a:r>
              <a:rPr b="1" lang="en">
                <a:solidFill>
                  <a:schemeClr val="accent1"/>
                </a:solidFill>
                <a:latin typeface="Open Sans"/>
                <a:ea typeface="Open Sans"/>
                <a:cs typeface="Open Sans"/>
                <a:sym typeface="Open Sans"/>
              </a:rPr>
              <a:t>ref= </a:t>
            </a:r>
            <a:r>
              <a:rPr b="1" lang="en">
                <a:solidFill>
                  <a:schemeClr val="dk2"/>
                </a:solidFill>
                <a:latin typeface="Open Sans"/>
                <a:ea typeface="Open Sans"/>
                <a:cs typeface="Open Sans"/>
                <a:sym typeface="Open Sans"/>
              </a:rPr>
              <a:t>“CFD”</a:t>
            </a:r>
            <a:r>
              <a:rPr b="1" lang="en">
                <a:solidFill>
                  <a:srgbClr val="1155CC"/>
                </a:solidFill>
                <a:latin typeface="Open Sans"/>
                <a:ea typeface="Open Sans"/>
                <a:cs typeface="Open Sans"/>
                <a:sym typeface="Open Sans"/>
              </a:rPr>
              <a:t>&gt;</a:t>
            </a:r>
            <a:r>
              <a:rPr lang="en">
                <a:latin typeface="Open Sans"/>
                <a:ea typeface="Open Sans"/>
                <a:cs typeface="Open Sans"/>
                <a:sym typeface="Open Sans"/>
              </a:rPr>
              <a:t> </a:t>
            </a:r>
            <a:r>
              <a:rPr lang="en">
                <a:solidFill>
                  <a:schemeClr val="dk2"/>
                </a:solidFill>
                <a:highlight>
                  <a:srgbClr val="FFFFFF"/>
                </a:highlight>
                <a:latin typeface="Open Sans"/>
                <a:ea typeface="Open Sans"/>
                <a:cs typeface="Open Sans"/>
                <a:sym typeface="Open Sans"/>
              </a:rPr>
              <a:t>Mr.</a:t>
            </a:r>
            <a:r>
              <a:rPr lang="en">
                <a:latin typeface="Open Sans"/>
                <a:ea typeface="Open Sans"/>
                <a:cs typeface="Open Sans"/>
                <a:sym typeface="Open Sans"/>
              </a:rPr>
              <a:t> </a:t>
            </a:r>
            <a:r>
              <a:rPr lang="en">
                <a:solidFill>
                  <a:srgbClr val="222222"/>
                </a:solidFill>
                <a:highlight>
                  <a:srgbClr val="FFFFFF"/>
                </a:highlight>
                <a:latin typeface="Open Sans"/>
                <a:ea typeface="Open Sans"/>
                <a:cs typeface="Open Sans"/>
                <a:sym typeface="Open Sans"/>
              </a:rPr>
              <a:t>Darcy </a:t>
            </a:r>
            <a:r>
              <a:rPr b="1" lang="en">
                <a:solidFill>
                  <a:srgbClr val="1155CC"/>
                </a:solidFill>
                <a:latin typeface="Open Sans"/>
                <a:ea typeface="Open Sans"/>
                <a:cs typeface="Open Sans"/>
                <a:sym typeface="Open Sans"/>
              </a:rPr>
              <a:t>&lt;/persName&gt;</a:t>
            </a:r>
            <a:endParaRPr b="1">
              <a:solidFill>
                <a:srgbClr val="1155CC"/>
              </a:solidFill>
              <a:latin typeface="Open Sans"/>
              <a:ea typeface="Open Sans"/>
              <a:cs typeface="Open Sans"/>
              <a:sym typeface="Open Sans"/>
            </a:endParaRPr>
          </a:p>
        </p:txBody>
      </p:sp>
      <p:sp>
        <p:nvSpPr>
          <p:cNvPr id="208" name="Google Shape;208;p34"/>
          <p:cNvSpPr txBox="1"/>
          <p:nvPr/>
        </p:nvSpPr>
        <p:spPr>
          <a:xfrm>
            <a:off x="4110475" y="2328050"/>
            <a:ext cx="4586400" cy="1825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Open Sans"/>
                <a:ea typeface="Open Sans"/>
                <a:cs typeface="Open Sans"/>
                <a:sym typeface="Open Sans"/>
              </a:rPr>
              <a:t>ex. with name components </a:t>
            </a:r>
            <a:endParaRPr b="1">
              <a:latin typeface="Open Sans"/>
              <a:ea typeface="Open Sans"/>
              <a:cs typeface="Open Sans"/>
              <a:sym typeface="Open Sans"/>
            </a:endParaRPr>
          </a:p>
          <a:p>
            <a:pPr indent="0" lvl="0" marL="0" rtl="0" algn="l">
              <a:lnSpc>
                <a:spcPct val="115000"/>
              </a:lnSpc>
              <a:spcBef>
                <a:spcPts val="0"/>
              </a:spcBef>
              <a:spcAft>
                <a:spcPts val="0"/>
              </a:spcAft>
              <a:buNone/>
            </a:pPr>
            <a:r>
              <a:t/>
            </a:r>
            <a:endParaRPr b="1">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 </a:t>
            </a:r>
            <a:r>
              <a:rPr b="1" lang="en">
                <a:solidFill>
                  <a:srgbClr val="1155CC"/>
                </a:solidFill>
                <a:latin typeface="Open Sans"/>
                <a:ea typeface="Open Sans"/>
                <a:cs typeface="Open Sans"/>
                <a:sym typeface="Open Sans"/>
              </a:rPr>
              <a:t>&lt;persName </a:t>
            </a:r>
            <a:r>
              <a:rPr b="1" lang="en">
                <a:solidFill>
                  <a:schemeClr val="accent1"/>
                </a:solidFill>
                <a:latin typeface="Open Sans"/>
                <a:ea typeface="Open Sans"/>
                <a:cs typeface="Open Sans"/>
                <a:sym typeface="Open Sans"/>
              </a:rPr>
              <a:t>ref= </a:t>
            </a:r>
            <a:r>
              <a:rPr b="1" lang="en">
                <a:solidFill>
                  <a:schemeClr val="dk2"/>
                </a:solidFill>
                <a:latin typeface="Open Sans"/>
                <a:ea typeface="Open Sans"/>
                <a:cs typeface="Open Sans"/>
                <a:sym typeface="Open Sans"/>
              </a:rPr>
              <a:t>“CFD”</a:t>
            </a:r>
            <a:r>
              <a:rPr b="1" lang="en">
                <a:solidFill>
                  <a:srgbClr val="1155CC"/>
                </a:solidFill>
                <a:latin typeface="Open Sans"/>
                <a:ea typeface="Open Sans"/>
                <a:cs typeface="Open Sans"/>
                <a:sym typeface="Open Sans"/>
              </a:rPr>
              <a:t>&gt;</a:t>
            </a:r>
            <a:endParaRPr b="1">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    </a:t>
            </a:r>
            <a:r>
              <a:rPr lang="en">
                <a:solidFill>
                  <a:srgbClr val="1155CC"/>
                </a:solidFill>
                <a:latin typeface="Open Sans"/>
                <a:ea typeface="Open Sans"/>
                <a:cs typeface="Open Sans"/>
                <a:sym typeface="Open Sans"/>
              </a:rPr>
              <a:t>&lt;</a:t>
            </a:r>
            <a:r>
              <a:rPr lang="en">
                <a:solidFill>
                  <a:srgbClr val="1155CC"/>
                </a:solidFill>
                <a:highlight>
                  <a:srgbClr val="FFFFFF"/>
                </a:highlight>
                <a:latin typeface="Open Sans"/>
                <a:ea typeface="Open Sans"/>
                <a:cs typeface="Open Sans"/>
                <a:sym typeface="Open Sans"/>
              </a:rPr>
              <a:t>roleName</a:t>
            </a:r>
            <a:r>
              <a:rPr lang="en">
                <a:solidFill>
                  <a:schemeClr val="dk2"/>
                </a:solidFill>
                <a:highlight>
                  <a:srgbClr val="FFFFFF"/>
                </a:highlight>
                <a:latin typeface="Open Sans"/>
                <a:ea typeface="Open Sans"/>
                <a:cs typeface="Open Sans"/>
                <a:sym typeface="Open Sans"/>
              </a:rPr>
              <a:t> </a:t>
            </a:r>
            <a:r>
              <a:rPr lang="en">
                <a:solidFill>
                  <a:schemeClr val="accent1"/>
                </a:solidFill>
                <a:highlight>
                  <a:srgbClr val="FFFFFF"/>
                </a:highlight>
                <a:latin typeface="Open Sans"/>
                <a:ea typeface="Open Sans"/>
                <a:cs typeface="Open Sans"/>
                <a:sym typeface="Open Sans"/>
              </a:rPr>
              <a:t>type=</a:t>
            </a:r>
            <a:r>
              <a:rPr lang="en">
                <a:solidFill>
                  <a:schemeClr val="dk2"/>
                </a:solidFill>
                <a:highlight>
                  <a:srgbClr val="FFFFFF"/>
                </a:highlight>
                <a:latin typeface="Open Sans"/>
                <a:ea typeface="Open Sans"/>
                <a:cs typeface="Open Sans"/>
                <a:sym typeface="Open Sans"/>
              </a:rPr>
              <a:t>"honorific"&gt;Colonel </a:t>
            </a:r>
            <a:r>
              <a:rPr lang="en">
                <a:solidFill>
                  <a:srgbClr val="1155CC"/>
                </a:solidFill>
                <a:latin typeface="Open Sans"/>
                <a:ea typeface="Open Sans"/>
                <a:cs typeface="Open Sans"/>
                <a:sym typeface="Open Sans"/>
              </a:rPr>
              <a:t>&lt;/roleName&gt;</a:t>
            </a:r>
            <a:endParaRPr>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None/>
            </a:pPr>
            <a:r>
              <a:rPr lang="en">
                <a:solidFill>
                  <a:schemeClr val="dk2"/>
                </a:solidFill>
                <a:latin typeface="Open Sans"/>
                <a:ea typeface="Open Sans"/>
                <a:cs typeface="Open Sans"/>
                <a:sym typeface="Open Sans"/>
              </a:rPr>
              <a:t>     </a:t>
            </a:r>
            <a:r>
              <a:rPr lang="en">
                <a:solidFill>
                  <a:srgbClr val="1155CC"/>
                </a:solidFill>
                <a:latin typeface="Open Sans"/>
                <a:ea typeface="Open Sans"/>
                <a:cs typeface="Open Sans"/>
                <a:sym typeface="Open Sans"/>
              </a:rPr>
              <a:t>&lt;forename&gt;</a:t>
            </a:r>
            <a:r>
              <a:rPr lang="en">
                <a:solidFill>
                  <a:schemeClr val="dk2"/>
                </a:solidFill>
                <a:highlight>
                  <a:srgbClr val="FFFFFF"/>
                </a:highlight>
                <a:latin typeface="Open Sans"/>
                <a:ea typeface="Open Sans"/>
                <a:cs typeface="Open Sans"/>
                <a:sym typeface="Open Sans"/>
              </a:rPr>
              <a:t>Fitzwilliam</a:t>
            </a:r>
            <a:r>
              <a:rPr lang="en">
                <a:solidFill>
                  <a:srgbClr val="1155CC"/>
                </a:solidFill>
                <a:latin typeface="Open Sans"/>
                <a:ea typeface="Open Sans"/>
                <a:cs typeface="Open Sans"/>
                <a:sym typeface="Open Sans"/>
              </a:rPr>
              <a:t>&lt;/forename&gt;</a:t>
            </a:r>
            <a:endParaRPr>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     </a:t>
            </a:r>
            <a:r>
              <a:rPr lang="en">
                <a:solidFill>
                  <a:srgbClr val="1155CC"/>
                </a:solidFill>
                <a:latin typeface="Open Sans"/>
                <a:ea typeface="Open Sans"/>
                <a:cs typeface="Open Sans"/>
                <a:sym typeface="Open Sans"/>
              </a:rPr>
              <a:t>&lt;surname&gt;</a:t>
            </a:r>
            <a:r>
              <a:rPr lang="en">
                <a:solidFill>
                  <a:schemeClr val="dk2"/>
                </a:solidFill>
                <a:highlight>
                  <a:srgbClr val="FFFFFF"/>
                </a:highlight>
                <a:latin typeface="Open Sans"/>
                <a:ea typeface="Open Sans"/>
                <a:cs typeface="Open Sans"/>
                <a:sym typeface="Open Sans"/>
              </a:rPr>
              <a:t>Darcy</a:t>
            </a:r>
            <a:r>
              <a:rPr lang="en">
                <a:solidFill>
                  <a:srgbClr val="1155CC"/>
                </a:solidFill>
                <a:latin typeface="Open Sans"/>
                <a:ea typeface="Open Sans"/>
                <a:cs typeface="Open Sans"/>
                <a:sym typeface="Open Sans"/>
              </a:rPr>
              <a:t>&lt;/surname&gt;</a:t>
            </a:r>
            <a:endParaRPr>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 &lt;/persName&gt;</a:t>
            </a:r>
            <a:endParaRPr b="1">
              <a:solidFill>
                <a:srgbClr val="1155CC"/>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&lt;placeName&gt;                                           </a:t>
            </a:r>
            <a:r>
              <a:rPr lang="en">
                <a:solidFill>
                  <a:schemeClr val="dk2"/>
                </a:solidFill>
              </a:rPr>
              <a:t>Place Names</a:t>
            </a:r>
            <a:endParaRPr>
              <a:solidFill>
                <a:schemeClr val="dk2"/>
              </a:solidFill>
            </a:endParaRPr>
          </a:p>
        </p:txBody>
      </p:sp>
      <p:sp>
        <p:nvSpPr>
          <p:cNvPr id="214" name="Google Shape;214;p35"/>
          <p:cNvSpPr txBox="1"/>
          <p:nvPr>
            <p:ph idx="1" type="body"/>
          </p:nvPr>
        </p:nvSpPr>
        <p:spPr>
          <a:xfrm>
            <a:off x="3512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Contains an absolute or relative place name.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A place name (represented using the </a:t>
            </a:r>
            <a:r>
              <a:rPr b="1" lang="en" sz="1400">
                <a:solidFill>
                  <a:srgbClr val="1155CC"/>
                </a:solidFill>
                <a:highlight>
                  <a:srgbClr val="FFFFFF"/>
                </a:highlight>
              </a:rPr>
              <a:t>&lt;placeName&gt;</a:t>
            </a:r>
            <a:r>
              <a:rPr lang="en" sz="1400">
                <a:solidFill>
                  <a:srgbClr val="000000"/>
                </a:solidFill>
                <a:highlight>
                  <a:srgbClr val="FFFFFF"/>
                </a:highlight>
              </a:rPr>
              <a:t> element) may consist of one or more names for hierarchically-organized geo-political or administrative units.</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400">
              <a:solidFill>
                <a:srgbClr val="000000"/>
              </a:solidFill>
              <a:highlight>
                <a:srgbClr val="FFFFFF"/>
              </a:highlight>
              <a:latin typeface="Verdana"/>
              <a:ea typeface="Verdana"/>
              <a:cs typeface="Verdana"/>
              <a:sym typeface="Verdana"/>
            </a:endParaRPr>
          </a:p>
        </p:txBody>
      </p:sp>
      <p:sp>
        <p:nvSpPr>
          <p:cNvPr id="215" name="Google Shape;215;p35"/>
          <p:cNvSpPr txBox="1"/>
          <p:nvPr/>
        </p:nvSpPr>
        <p:spPr>
          <a:xfrm>
            <a:off x="4878125" y="2650625"/>
            <a:ext cx="3900600" cy="17577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highlight>
                  <a:srgbClr val="FFFFFF"/>
                </a:highlight>
                <a:latin typeface="Open Sans"/>
                <a:ea typeface="Open Sans"/>
                <a:cs typeface="Open Sans"/>
                <a:sym typeface="Open Sans"/>
              </a:rPr>
              <a:t>ex. </a:t>
            </a:r>
            <a:r>
              <a:rPr b="1" lang="en">
                <a:solidFill>
                  <a:srgbClr val="1155CC"/>
                </a:solidFill>
                <a:highlight>
                  <a:schemeClr val="lt1"/>
                </a:highlight>
                <a:latin typeface="Open Sans"/>
                <a:ea typeface="Open Sans"/>
                <a:cs typeface="Open Sans"/>
                <a:sym typeface="Open Sans"/>
              </a:rPr>
              <a:t>&lt;placeName&gt; </a:t>
            </a:r>
            <a:r>
              <a:rPr b="1" lang="en">
                <a:highlight>
                  <a:srgbClr val="FFFFFF"/>
                </a:highlight>
                <a:latin typeface="Open Sans"/>
                <a:ea typeface="Open Sans"/>
                <a:cs typeface="Open Sans"/>
                <a:sym typeface="Open Sans"/>
              </a:rPr>
              <a:t>with hierarchy</a:t>
            </a:r>
            <a:endParaRPr b="1">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highlight>
                  <a:srgbClr val="FFFFFF"/>
                </a:highlight>
                <a:latin typeface="Open Sans"/>
                <a:ea typeface="Open Sans"/>
                <a:cs typeface="Open Sans"/>
                <a:sym typeface="Open Sans"/>
              </a:rPr>
              <a:t>&lt;placeName&gt;</a:t>
            </a:r>
            <a:endParaRPr b="1">
              <a:solidFill>
                <a:srgbClr val="1155CC"/>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None/>
            </a:pPr>
            <a:r>
              <a:rPr lang="en">
                <a:solidFill>
                  <a:srgbClr val="1155CC"/>
                </a:solidFill>
                <a:highlight>
                  <a:srgbClr val="FFFFFF"/>
                </a:highlight>
                <a:latin typeface="Open Sans"/>
                <a:ea typeface="Open Sans"/>
                <a:cs typeface="Open Sans"/>
                <a:sym typeface="Open Sans"/>
              </a:rPr>
              <a:t>&lt;region </a:t>
            </a:r>
            <a:r>
              <a:rPr lang="en">
                <a:solidFill>
                  <a:schemeClr val="accent1"/>
                </a:solidFill>
                <a:highlight>
                  <a:srgbClr val="FFFFFF"/>
                </a:highlight>
                <a:latin typeface="Open Sans"/>
                <a:ea typeface="Open Sans"/>
                <a:cs typeface="Open Sans"/>
                <a:sym typeface="Open Sans"/>
              </a:rPr>
              <a:t>type=</a:t>
            </a:r>
            <a:r>
              <a:rPr lang="en">
                <a:highlight>
                  <a:srgbClr val="FFFFFF"/>
                </a:highlight>
                <a:latin typeface="Open Sans"/>
                <a:ea typeface="Open Sans"/>
                <a:cs typeface="Open Sans"/>
                <a:sym typeface="Open Sans"/>
              </a:rPr>
              <a:t>"county"&gt;Kent</a:t>
            </a:r>
            <a:r>
              <a:rPr lang="en">
                <a:solidFill>
                  <a:srgbClr val="1155CC"/>
                </a:solidFill>
                <a:highlight>
                  <a:srgbClr val="FFFFFF"/>
                </a:highlight>
                <a:latin typeface="Open Sans"/>
                <a:ea typeface="Open Sans"/>
                <a:cs typeface="Open Sans"/>
                <a:sym typeface="Open Sans"/>
              </a:rPr>
              <a:t>&lt;/region&gt;</a:t>
            </a:r>
            <a:endParaRPr>
              <a:solidFill>
                <a:srgbClr val="1155CC"/>
              </a:solidFill>
              <a:highlight>
                <a:srgbClr val="FFFFFF"/>
              </a:highlight>
              <a:latin typeface="Open Sans"/>
              <a:ea typeface="Open Sans"/>
              <a:cs typeface="Open Sans"/>
              <a:sym typeface="Open Sans"/>
            </a:endParaRPr>
          </a:p>
          <a:p>
            <a:pPr indent="457200" lvl="0" marL="0" rtl="0" algn="l">
              <a:lnSpc>
                <a:spcPct val="115000"/>
              </a:lnSpc>
              <a:spcBef>
                <a:spcPts val="0"/>
              </a:spcBef>
              <a:spcAft>
                <a:spcPts val="0"/>
              </a:spcAft>
              <a:buClr>
                <a:srgbClr val="000000"/>
              </a:buClr>
              <a:buSzPts val="1100"/>
              <a:buFont typeface="Arial"/>
              <a:buNone/>
            </a:pPr>
            <a:r>
              <a:rPr lang="en">
                <a:solidFill>
                  <a:srgbClr val="1155CC"/>
                </a:solidFill>
                <a:highlight>
                  <a:srgbClr val="FFFFFF"/>
                </a:highlight>
                <a:latin typeface="Open Sans"/>
                <a:ea typeface="Open Sans"/>
                <a:cs typeface="Open Sans"/>
                <a:sym typeface="Open Sans"/>
              </a:rPr>
              <a:t>&lt;country&gt;</a:t>
            </a:r>
            <a:r>
              <a:rPr lang="en">
                <a:highlight>
                  <a:srgbClr val="FFFFFF"/>
                </a:highlight>
                <a:latin typeface="Open Sans"/>
                <a:ea typeface="Open Sans"/>
                <a:cs typeface="Open Sans"/>
                <a:sym typeface="Open Sans"/>
              </a:rPr>
              <a:t>England</a:t>
            </a:r>
            <a:r>
              <a:rPr lang="en">
                <a:solidFill>
                  <a:srgbClr val="1155CC"/>
                </a:solidFill>
                <a:highlight>
                  <a:srgbClr val="FFFFFF"/>
                </a:highlight>
                <a:latin typeface="Open Sans"/>
                <a:ea typeface="Open Sans"/>
                <a:cs typeface="Open Sans"/>
                <a:sym typeface="Open Sans"/>
              </a:rPr>
              <a:t>&lt;/country&gt;</a:t>
            </a:r>
            <a:endParaRPr>
              <a:solidFill>
                <a:srgbClr val="1155CC"/>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highlight>
                  <a:srgbClr val="FFFFFF"/>
                </a:highlight>
                <a:latin typeface="Open Sans"/>
                <a:ea typeface="Open Sans"/>
                <a:cs typeface="Open Sans"/>
                <a:sym typeface="Open Sans"/>
              </a:rPr>
              <a:t>&lt;/placeName&gt;</a:t>
            </a:r>
            <a:endParaRPr b="1">
              <a:solidFill>
                <a:srgbClr val="1155CC"/>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
        <p:nvSpPr>
          <p:cNvPr id="216" name="Google Shape;216;p35"/>
          <p:cNvSpPr txBox="1"/>
          <p:nvPr/>
        </p:nvSpPr>
        <p:spPr>
          <a:xfrm>
            <a:off x="434500" y="2650625"/>
            <a:ext cx="4335000" cy="17577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latin typeface="Open Sans"/>
                <a:ea typeface="Open Sans"/>
                <a:cs typeface="Open Sans"/>
                <a:sym typeface="Open Sans"/>
              </a:rPr>
              <a:t>ex. </a:t>
            </a:r>
            <a:r>
              <a:rPr b="1" lang="en">
                <a:solidFill>
                  <a:srgbClr val="1155CC"/>
                </a:solidFill>
                <a:highlight>
                  <a:srgbClr val="FFFFFF"/>
                </a:highlight>
                <a:latin typeface="Open Sans"/>
                <a:ea typeface="Open Sans"/>
                <a:cs typeface="Open Sans"/>
                <a:sym typeface="Open Sans"/>
              </a:rPr>
              <a:t>&lt;placeName&gt;</a:t>
            </a:r>
            <a:r>
              <a:rPr b="1" lang="en">
                <a:highlight>
                  <a:srgbClr val="FFFFFF"/>
                </a:highlight>
                <a:latin typeface="Open Sans"/>
                <a:ea typeface="Open Sans"/>
                <a:cs typeface="Open Sans"/>
                <a:sym typeface="Open Sans"/>
              </a:rPr>
              <a:t> without hierarchy</a:t>
            </a:r>
            <a:endParaRPr b="1">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b="1">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rPr b="1" lang="en">
                <a:solidFill>
                  <a:srgbClr val="1155CC"/>
                </a:solidFill>
                <a:highlight>
                  <a:srgbClr val="FFFFFF"/>
                </a:highlight>
                <a:latin typeface="Open Sans"/>
                <a:ea typeface="Open Sans"/>
                <a:cs typeface="Open Sans"/>
                <a:sym typeface="Open Sans"/>
              </a:rPr>
              <a:t>&lt;placeName&gt;</a:t>
            </a:r>
            <a:r>
              <a:rPr lang="en">
                <a:highlight>
                  <a:srgbClr val="FFFFFF"/>
                </a:highlight>
                <a:latin typeface="Open Sans"/>
                <a:ea typeface="Open Sans"/>
                <a:cs typeface="Open Sans"/>
                <a:sym typeface="Open Sans"/>
              </a:rPr>
              <a:t>Hunsford</a:t>
            </a:r>
            <a:r>
              <a:rPr b="1" lang="en">
                <a:solidFill>
                  <a:srgbClr val="1155CC"/>
                </a:solidFill>
                <a:highlight>
                  <a:srgbClr val="FFFFFF"/>
                </a:highlight>
                <a:latin typeface="Open Sans"/>
                <a:ea typeface="Open Sans"/>
                <a:cs typeface="Open Sans"/>
                <a:sym typeface="Open Sans"/>
              </a:rPr>
              <a:t>&lt;/placeName&gt;</a:t>
            </a:r>
            <a:endParaRPr b="1">
              <a:solidFill>
                <a:srgbClr val="1155CC"/>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rPr b="1" lang="en">
                <a:solidFill>
                  <a:srgbClr val="1155CC"/>
                </a:solidFill>
                <a:highlight>
                  <a:srgbClr val="FFFFFF"/>
                </a:highlight>
                <a:latin typeface="Open Sans"/>
                <a:ea typeface="Open Sans"/>
                <a:cs typeface="Open Sans"/>
                <a:sym typeface="Open Sans"/>
              </a:rPr>
              <a:t>&lt;placeName</a:t>
            </a:r>
            <a:r>
              <a:rPr b="1" lang="en">
                <a:highlight>
                  <a:srgbClr val="FFFFFF"/>
                </a:highlight>
                <a:latin typeface="Open Sans"/>
                <a:ea typeface="Open Sans"/>
                <a:cs typeface="Open Sans"/>
                <a:sym typeface="Open Sans"/>
              </a:rPr>
              <a:t> </a:t>
            </a:r>
            <a:r>
              <a:rPr b="1" lang="en">
                <a:solidFill>
                  <a:schemeClr val="accent1"/>
                </a:solidFill>
                <a:highlight>
                  <a:srgbClr val="FFFFFF"/>
                </a:highlight>
                <a:latin typeface="Open Sans"/>
                <a:ea typeface="Open Sans"/>
                <a:cs typeface="Open Sans"/>
                <a:sym typeface="Open Sans"/>
              </a:rPr>
              <a:t>ref=</a:t>
            </a:r>
            <a:r>
              <a:rPr b="1" lang="en">
                <a:highlight>
                  <a:srgbClr val="FFFFFF"/>
                </a:highlight>
                <a:latin typeface="Open Sans"/>
                <a:ea typeface="Open Sans"/>
                <a:cs typeface="Open Sans"/>
                <a:sym typeface="Open Sans"/>
              </a:rPr>
              <a:t>"#HPK" </a:t>
            </a:r>
            <a:r>
              <a:rPr b="1" lang="en">
                <a:solidFill>
                  <a:schemeClr val="accent1"/>
                </a:solidFill>
                <a:highlight>
                  <a:srgbClr val="FFFFFF"/>
                </a:highlight>
                <a:latin typeface="Open Sans"/>
                <a:ea typeface="Open Sans"/>
                <a:cs typeface="Open Sans"/>
                <a:sym typeface="Open Sans"/>
              </a:rPr>
              <a:t>type=</a:t>
            </a:r>
            <a:r>
              <a:rPr b="1" lang="en">
                <a:solidFill>
                  <a:schemeClr val="dk2"/>
                </a:solidFill>
                <a:highlight>
                  <a:srgbClr val="FFFFFF"/>
                </a:highlight>
                <a:latin typeface="Open Sans"/>
                <a:ea typeface="Open Sans"/>
                <a:cs typeface="Open Sans"/>
                <a:sym typeface="Open Sans"/>
              </a:rPr>
              <a:t>"residence"</a:t>
            </a:r>
            <a:r>
              <a:rPr b="1" lang="en">
                <a:highlight>
                  <a:srgbClr val="FFFFFF"/>
                </a:highlight>
                <a:latin typeface="Open Sans"/>
                <a:ea typeface="Open Sans"/>
                <a:cs typeface="Open Sans"/>
                <a:sym typeface="Open Sans"/>
              </a:rPr>
              <a:t>&gt;</a:t>
            </a:r>
            <a:r>
              <a:rPr lang="en">
                <a:highlight>
                  <a:srgbClr val="FFFFFF"/>
                </a:highlight>
                <a:latin typeface="Open Sans"/>
                <a:ea typeface="Open Sans"/>
                <a:cs typeface="Open Sans"/>
                <a:sym typeface="Open Sans"/>
              </a:rPr>
              <a:t>     </a:t>
            </a:r>
            <a:endParaRPr>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rPr lang="en">
                <a:highlight>
                  <a:srgbClr val="FFFFFF"/>
                </a:highlight>
                <a:latin typeface="Open Sans"/>
                <a:ea typeface="Open Sans"/>
                <a:cs typeface="Open Sans"/>
                <a:sym typeface="Open Sans"/>
              </a:rPr>
              <a:t>      Hunsford Parsonage                                                               </a:t>
            </a:r>
            <a:endParaRPr>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None/>
            </a:pPr>
            <a:r>
              <a:rPr b="1" lang="en">
                <a:solidFill>
                  <a:srgbClr val="1155CC"/>
                </a:solidFill>
                <a:highlight>
                  <a:srgbClr val="FFFFFF"/>
                </a:highlight>
                <a:latin typeface="Open Sans"/>
                <a:ea typeface="Open Sans"/>
                <a:cs typeface="Open Sans"/>
                <a:sym typeface="Open Sans"/>
              </a:rPr>
              <a:t>&lt;/placeName&gt;</a:t>
            </a:r>
            <a:endParaRPr b="1">
              <a:solidFill>
                <a:srgbClr val="1155CC"/>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t/>
            </a:r>
            <a:endParaRPr b="1">
              <a:highlight>
                <a:srgbClr val="FFFFFF"/>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&lt;measure&gt;									     </a:t>
            </a:r>
            <a:r>
              <a:rPr lang="en">
                <a:solidFill>
                  <a:schemeClr val="dk2"/>
                </a:solidFill>
              </a:rPr>
              <a:t>Measurements</a:t>
            </a:r>
            <a:endParaRPr>
              <a:solidFill>
                <a:schemeClr val="dk2"/>
              </a:solidFill>
            </a:endParaRPr>
          </a:p>
        </p:txBody>
      </p:sp>
      <p:sp>
        <p:nvSpPr>
          <p:cNvPr id="222" name="Google Shape;222;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Contains a word or phrase referring to some quantity of an object or commodity, usually comprising a </a:t>
            </a:r>
            <a:r>
              <a:rPr b="1" lang="en" sz="1400">
                <a:solidFill>
                  <a:srgbClr val="000000"/>
                </a:solidFill>
                <a:highlight>
                  <a:srgbClr val="FFFFFF"/>
                </a:highlight>
              </a:rPr>
              <a:t>number</a:t>
            </a:r>
            <a:r>
              <a:rPr lang="en" sz="1400">
                <a:solidFill>
                  <a:srgbClr val="000000"/>
                </a:solidFill>
                <a:highlight>
                  <a:srgbClr val="FFFFFF"/>
                </a:highlight>
              </a:rPr>
              <a:t>, a </a:t>
            </a:r>
            <a:r>
              <a:rPr b="1" lang="en" sz="1400">
                <a:solidFill>
                  <a:srgbClr val="000000"/>
                </a:solidFill>
                <a:highlight>
                  <a:srgbClr val="FFFFFF"/>
                </a:highlight>
              </a:rPr>
              <a:t>unit</a:t>
            </a:r>
            <a:r>
              <a:rPr lang="en" sz="1400">
                <a:solidFill>
                  <a:srgbClr val="000000"/>
                </a:solidFill>
                <a:highlight>
                  <a:srgbClr val="FFFFFF"/>
                </a:highlight>
              </a:rPr>
              <a:t>, and a </a:t>
            </a:r>
            <a:r>
              <a:rPr b="1" lang="en" sz="1400">
                <a:solidFill>
                  <a:srgbClr val="000000"/>
                </a:solidFill>
                <a:highlight>
                  <a:srgbClr val="FFFFFF"/>
                </a:highlight>
              </a:rPr>
              <a:t>commodity</a:t>
            </a:r>
            <a:r>
              <a:rPr lang="en" sz="1400">
                <a:solidFill>
                  <a:srgbClr val="000000"/>
                </a:solidFill>
                <a:highlight>
                  <a:srgbClr val="FFFFFF"/>
                </a:highlight>
              </a:rPr>
              <a:t> name.</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The </a:t>
            </a:r>
            <a:r>
              <a:rPr lang="en" sz="1400">
                <a:solidFill>
                  <a:schemeClr val="accent1"/>
                </a:solidFill>
                <a:highlight>
                  <a:srgbClr val="FFFFFF"/>
                </a:highlight>
              </a:rPr>
              <a:t>@</a:t>
            </a:r>
            <a:r>
              <a:rPr b="1" lang="en" sz="1400">
                <a:solidFill>
                  <a:schemeClr val="accent1"/>
                </a:solidFill>
                <a:highlight>
                  <a:srgbClr val="FFFFFF"/>
                </a:highlight>
              </a:rPr>
              <a:t>type</a:t>
            </a:r>
            <a:r>
              <a:rPr lang="en" sz="1400">
                <a:solidFill>
                  <a:schemeClr val="accent1"/>
                </a:solidFill>
                <a:highlight>
                  <a:srgbClr val="FFFFFF"/>
                </a:highlight>
              </a:rPr>
              <a:t> </a:t>
            </a:r>
            <a:r>
              <a:rPr lang="en" sz="1400">
                <a:solidFill>
                  <a:srgbClr val="000000"/>
                </a:solidFill>
                <a:highlight>
                  <a:srgbClr val="FFFFFF"/>
                </a:highlight>
              </a:rPr>
              <a:t>specifies the type of measurement in any convenient typology.</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p:txBody>
      </p:sp>
      <p:sp>
        <p:nvSpPr>
          <p:cNvPr id="223" name="Google Shape;223;p36"/>
          <p:cNvSpPr txBox="1"/>
          <p:nvPr/>
        </p:nvSpPr>
        <p:spPr>
          <a:xfrm>
            <a:off x="3949900" y="2571625"/>
            <a:ext cx="4809000" cy="1891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ex.</a:t>
            </a:r>
            <a:r>
              <a:rPr lang="en">
                <a:latin typeface="Open Sans"/>
                <a:ea typeface="Open Sans"/>
                <a:cs typeface="Open Sans"/>
                <a:sym typeface="Open Sans"/>
              </a:rPr>
              <a:t> </a:t>
            </a:r>
            <a:r>
              <a:rPr b="1" lang="en">
                <a:latin typeface="Open Sans"/>
                <a:ea typeface="Open Sans"/>
                <a:cs typeface="Open Sans"/>
                <a:sym typeface="Open Sans"/>
              </a:rPr>
              <a:t>Compound </a:t>
            </a:r>
            <a:r>
              <a:rPr b="1" lang="en">
                <a:latin typeface="Open Sans"/>
                <a:ea typeface="Open Sans"/>
                <a:cs typeface="Open Sans"/>
                <a:sym typeface="Open Sans"/>
              </a:rPr>
              <a:t>measurement types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&lt;measure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latin typeface="Open Sans"/>
                <a:ea typeface="Open Sans"/>
                <a:cs typeface="Open Sans"/>
                <a:sym typeface="Open Sans"/>
              </a:rPr>
              <a:t>"currency" </a:t>
            </a:r>
            <a:r>
              <a:rPr b="1" lang="en">
                <a:solidFill>
                  <a:schemeClr val="accent1"/>
                </a:solidFill>
                <a:latin typeface="Open Sans"/>
                <a:ea typeface="Open Sans"/>
                <a:cs typeface="Open Sans"/>
                <a:sym typeface="Open Sans"/>
              </a:rPr>
              <a:t>quantity=</a:t>
            </a:r>
            <a:r>
              <a:rPr b="1" lang="en">
                <a:latin typeface="Open Sans"/>
                <a:ea typeface="Open Sans"/>
                <a:cs typeface="Open Sans"/>
                <a:sym typeface="Open Sans"/>
              </a:rPr>
              <a:t>"50,000"  </a:t>
            </a:r>
            <a:r>
              <a:rPr b="1" lang="en">
                <a:solidFill>
                  <a:schemeClr val="accent1"/>
                </a:solidFill>
                <a:latin typeface="Open Sans"/>
                <a:ea typeface="Open Sans"/>
                <a:cs typeface="Open Sans"/>
                <a:sym typeface="Open Sans"/>
              </a:rPr>
              <a:t>unit=</a:t>
            </a:r>
            <a:r>
              <a:rPr b="1" lang="en">
                <a:latin typeface="Open Sans"/>
                <a:ea typeface="Open Sans"/>
                <a:cs typeface="Open Sans"/>
                <a:sym typeface="Open Sans"/>
              </a:rPr>
              <a:t>"</a:t>
            </a:r>
            <a:r>
              <a:rPr b="1" lang="en">
                <a:latin typeface="Open Sans"/>
                <a:ea typeface="Open Sans"/>
                <a:cs typeface="Open Sans"/>
                <a:sym typeface="Open Sans"/>
              </a:rPr>
              <a:t>pounds</a:t>
            </a:r>
            <a:r>
              <a:rPr b="1" lang="en">
                <a:latin typeface="Open Sans"/>
                <a:ea typeface="Open Sans"/>
                <a:cs typeface="Open Sans"/>
                <a:sym typeface="Open Sans"/>
              </a:rPr>
              <a:t>"</a:t>
            </a:r>
            <a:r>
              <a:rPr b="1" lang="en">
                <a:solidFill>
                  <a:srgbClr val="1155CC"/>
                </a:solidFill>
                <a:latin typeface="Open Sans"/>
                <a:ea typeface="Open Sans"/>
                <a:cs typeface="Open Sans"/>
                <a:sym typeface="Open Sans"/>
              </a:rPr>
              <a:t>&gt;</a:t>
            </a:r>
            <a:r>
              <a:rPr lang="en">
                <a:latin typeface="Open Sans"/>
                <a:ea typeface="Open Sans"/>
                <a:cs typeface="Open Sans"/>
                <a:sym typeface="Open Sans"/>
              </a:rPr>
              <a:t>fifty thousand pounds</a:t>
            </a:r>
            <a:endParaRPr>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&lt;/measure&gt;</a:t>
            </a:r>
            <a:endParaRPr b="1">
              <a:solidFill>
                <a:srgbClr val="1155CC"/>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a:solidFill>
                <a:srgbClr val="1155CC"/>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&lt;measure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latin typeface="Open Sans"/>
                <a:ea typeface="Open Sans"/>
                <a:cs typeface="Open Sans"/>
                <a:sym typeface="Open Sans"/>
              </a:rPr>
              <a:t>"weight"&gt;</a:t>
            </a:r>
            <a:r>
              <a:rPr lang="en">
                <a:latin typeface="Open Sans"/>
                <a:ea typeface="Open Sans"/>
                <a:cs typeface="Open Sans"/>
                <a:sym typeface="Open Sans"/>
              </a:rPr>
              <a:t> </a:t>
            </a:r>
            <a:r>
              <a:rPr b="1" lang="en">
                <a:solidFill>
                  <a:srgbClr val="1155CC"/>
                </a:solidFill>
                <a:latin typeface="Open Sans"/>
                <a:ea typeface="Open Sans"/>
                <a:cs typeface="Open Sans"/>
                <a:sym typeface="Open Sans"/>
              </a:rPr>
              <a:t>&lt;num&gt;</a:t>
            </a:r>
            <a:r>
              <a:rPr lang="en">
                <a:highlight>
                  <a:srgbClr val="F7F9F6"/>
                </a:highlight>
                <a:latin typeface="Open Sans"/>
                <a:ea typeface="Open Sans"/>
                <a:cs typeface="Open Sans"/>
                <a:sym typeface="Open Sans"/>
              </a:rPr>
              <a:t>2</a:t>
            </a:r>
            <a:r>
              <a:rPr b="1" lang="en">
                <a:solidFill>
                  <a:srgbClr val="1155CC"/>
                </a:solidFill>
                <a:latin typeface="Open Sans"/>
                <a:ea typeface="Open Sans"/>
                <a:cs typeface="Open Sans"/>
                <a:sym typeface="Open Sans"/>
              </a:rPr>
              <a:t>&lt;/num&gt;</a:t>
            </a:r>
            <a:r>
              <a:rPr lang="en">
                <a:solidFill>
                  <a:srgbClr val="1155CC"/>
                </a:solidFill>
                <a:highlight>
                  <a:srgbClr val="F7F9F6"/>
                </a:highlight>
                <a:latin typeface="Open Sans"/>
                <a:ea typeface="Open Sans"/>
                <a:cs typeface="Open Sans"/>
                <a:sym typeface="Open Sans"/>
              </a:rPr>
              <a:t> </a:t>
            </a:r>
            <a:r>
              <a:rPr lang="en">
                <a:latin typeface="Open Sans"/>
                <a:ea typeface="Open Sans"/>
                <a:cs typeface="Open Sans"/>
                <a:sym typeface="Open Sans"/>
              </a:rPr>
              <a:t>kilos of sugar</a:t>
            </a:r>
            <a:r>
              <a:rPr b="1" lang="en">
                <a:solidFill>
                  <a:srgbClr val="1155CC"/>
                </a:solidFill>
                <a:latin typeface="Open Sans"/>
                <a:ea typeface="Open Sans"/>
                <a:cs typeface="Open Sans"/>
                <a:sym typeface="Open Sans"/>
              </a:rPr>
              <a:t>&lt;/measure&gt;</a:t>
            </a:r>
            <a:endParaRPr b="1">
              <a:solidFill>
                <a:srgbClr val="1155CC"/>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a:solidFill>
                <a:srgbClr val="1155CC"/>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24" name="Google Shape;224;p36"/>
          <p:cNvSpPr txBox="1"/>
          <p:nvPr/>
        </p:nvSpPr>
        <p:spPr>
          <a:xfrm>
            <a:off x="375225" y="2571625"/>
            <a:ext cx="3436500" cy="1891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ex. Simple measurement types</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&lt;measure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latin typeface="Open Sans"/>
                <a:ea typeface="Open Sans"/>
                <a:cs typeface="Open Sans"/>
                <a:sym typeface="Open Sans"/>
              </a:rPr>
              <a:t>"currency"</a:t>
            </a:r>
            <a:r>
              <a:rPr b="1" lang="en">
                <a:solidFill>
                  <a:srgbClr val="1155CC"/>
                </a:solidFill>
                <a:latin typeface="Open Sans"/>
                <a:ea typeface="Open Sans"/>
                <a:cs typeface="Open Sans"/>
                <a:sym typeface="Open Sans"/>
              </a:rPr>
              <a:t>&gt;</a:t>
            </a:r>
            <a:endParaRPr b="1">
              <a:solidFill>
                <a:srgbClr val="1155CC"/>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a:latin typeface="Open Sans"/>
                <a:ea typeface="Open Sans"/>
                <a:cs typeface="Open Sans"/>
                <a:sym typeface="Open Sans"/>
              </a:rPr>
              <a:t>16,99 € </a:t>
            </a:r>
            <a:r>
              <a:rPr b="1" lang="en">
                <a:solidFill>
                  <a:srgbClr val="1155CC"/>
                </a:solidFill>
                <a:latin typeface="Open Sans"/>
                <a:ea typeface="Open Sans"/>
                <a:cs typeface="Open Sans"/>
                <a:sym typeface="Open Sans"/>
              </a:rPr>
              <a:t>&lt;/measure&gt;</a:t>
            </a:r>
            <a:endParaRPr b="1">
              <a:solidFill>
                <a:srgbClr val="1155CC"/>
              </a:solidFill>
              <a:latin typeface="Open Sans"/>
              <a:ea typeface="Open Sans"/>
              <a:cs typeface="Open Sans"/>
              <a:sym typeface="Open Sans"/>
            </a:endParaRPr>
          </a:p>
          <a:p>
            <a:pPr indent="0" lvl="0" marL="0" rtl="0" algn="l">
              <a:spcBef>
                <a:spcPts val="0"/>
              </a:spcBef>
              <a:spcAft>
                <a:spcPts val="0"/>
              </a:spcAft>
              <a:buNone/>
            </a:pPr>
            <a:r>
              <a:t/>
            </a:r>
            <a:endParaRPr>
              <a:solidFill>
                <a:srgbClr val="1155CC"/>
              </a:solidFill>
              <a:latin typeface="Open Sans"/>
              <a:ea typeface="Open Sans"/>
              <a:cs typeface="Open Sans"/>
              <a:sym typeface="Open Sans"/>
            </a:endParaRPr>
          </a:p>
          <a:p>
            <a:pPr indent="0" lvl="0" marL="0" rtl="0" algn="l">
              <a:spcBef>
                <a:spcPts val="0"/>
              </a:spcBef>
              <a:spcAft>
                <a:spcPts val="0"/>
              </a:spcAft>
              <a:buNone/>
            </a:pPr>
            <a:r>
              <a:rPr b="1" lang="en">
                <a:solidFill>
                  <a:srgbClr val="1155CC"/>
                </a:solidFill>
                <a:latin typeface="Open Sans"/>
                <a:ea typeface="Open Sans"/>
                <a:cs typeface="Open Sans"/>
                <a:sym typeface="Open Sans"/>
              </a:rPr>
              <a:t>&lt;measure</a:t>
            </a:r>
            <a:r>
              <a:rPr b="1" lang="en">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b="1" lang="en">
                <a:latin typeface="Open Sans"/>
                <a:ea typeface="Open Sans"/>
                <a:cs typeface="Open Sans"/>
                <a:sym typeface="Open Sans"/>
              </a:rPr>
              <a:t>"area"&gt;</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5 hectares</a:t>
            </a:r>
            <a:r>
              <a:rPr b="1" lang="en">
                <a:solidFill>
                  <a:srgbClr val="1155CC"/>
                </a:solidFill>
                <a:latin typeface="Open Sans"/>
                <a:ea typeface="Open Sans"/>
                <a:cs typeface="Open Sans"/>
                <a:sym typeface="Open Sans"/>
              </a:rPr>
              <a:t>&lt;/measure&gt;</a:t>
            </a:r>
            <a:endParaRPr b="1">
              <a:solidFill>
                <a:srgbClr val="1155CC"/>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&lt;date&gt; </a:t>
            </a:r>
            <a:r>
              <a:rPr lang="en">
                <a:solidFill>
                  <a:schemeClr val="dk2"/>
                </a:solidFill>
              </a:rPr>
              <a:t>and</a:t>
            </a:r>
            <a:r>
              <a:rPr lang="en"/>
              <a:t> &lt;time&gt;                           </a:t>
            </a:r>
            <a:r>
              <a:rPr lang="en">
                <a:solidFill>
                  <a:schemeClr val="dk2"/>
                </a:solidFill>
              </a:rPr>
              <a:t>Dates and Times</a:t>
            </a:r>
            <a:r>
              <a:rPr lang="en"/>
              <a:t> </a:t>
            </a:r>
            <a:endParaRPr/>
          </a:p>
        </p:txBody>
      </p:sp>
      <p:sp>
        <p:nvSpPr>
          <p:cNvPr id="230" name="Google Shape;230;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highlight>
                  <a:srgbClr val="FFFFFF"/>
                </a:highlight>
              </a:rPr>
              <a:t>Dates and times, like numbers, can appear in widely varying culture- and language-dependent forms, and can pose problems in automatic language processing.</a:t>
            </a:r>
            <a:endParaRPr sz="1400">
              <a:solidFill>
                <a:srgbClr val="000000"/>
              </a:solidFill>
              <a:highlight>
                <a:srgbClr val="FFFFFF"/>
              </a:highlight>
            </a:endParaRPr>
          </a:p>
          <a:p>
            <a:pPr indent="0" lvl="0" marL="0" rtl="0" algn="l">
              <a:lnSpc>
                <a:spcPct val="115000"/>
              </a:lnSpc>
              <a:spcBef>
                <a:spcPts val="1000"/>
              </a:spcBef>
              <a:spcAft>
                <a:spcPts val="0"/>
              </a:spcAft>
              <a:buNone/>
            </a:pPr>
            <a:r>
              <a:t/>
            </a:r>
            <a:endParaRPr b="1" sz="1400">
              <a:solidFill>
                <a:schemeClr val="accent1"/>
              </a:solidFill>
              <a:highlight>
                <a:srgbClr val="FFFFFF"/>
              </a:highlight>
            </a:endParaRPr>
          </a:p>
          <a:p>
            <a:pPr indent="0" lvl="0" marL="0" rtl="0" algn="l">
              <a:lnSpc>
                <a:spcPct val="115000"/>
              </a:lnSpc>
              <a:spcBef>
                <a:spcPts val="1000"/>
              </a:spcBef>
              <a:spcAft>
                <a:spcPts val="0"/>
              </a:spcAft>
              <a:buNone/>
            </a:pPr>
            <a:r>
              <a:rPr b="1" lang="en" sz="1400">
                <a:solidFill>
                  <a:srgbClr val="1155CC"/>
                </a:solidFill>
                <a:highlight>
                  <a:srgbClr val="FFFFFF"/>
                </a:highlight>
              </a:rPr>
              <a:t>&lt;</a:t>
            </a:r>
            <a:r>
              <a:rPr b="1" lang="en" sz="1400">
                <a:solidFill>
                  <a:srgbClr val="1155CC"/>
                </a:solidFill>
              </a:rPr>
              <a:t>date&gt;</a:t>
            </a:r>
            <a:r>
              <a:rPr lang="en" sz="1400">
                <a:solidFill>
                  <a:srgbClr val="000000"/>
                </a:solidFill>
              </a:rPr>
              <a:t> contains a date in any format.</a:t>
            </a:r>
            <a:endParaRPr sz="1400">
              <a:solidFill>
                <a:srgbClr val="000000"/>
              </a:solidFill>
            </a:endParaRPr>
          </a:p>
          <a:p>
            <a:pPr indent="0" lvl="0" marL="457200" rtl="0" algn="l">
              <a:lnSpc>
                <a:spcPct val="115000"/>
              </a:lnSpc>
              <a:spcBef>
                <a:spcPts val="1000"/>
              </a:spcBef>
              <a:spcAft>
                <a:spcPts val="0"/>
              </a:spcAft>
              <a:buClr>
                <a:srgbClr val="000000"/>
              </a:buClr>
              <a:buSzPts val="1100"/>
              <a:buFont typeface="Arial"/>
              <a:buNone/>
            </a:pPr>
            <a:r>
              <a:rPr lang="en" sz="1400">
                <a:solidFill>
                  <a:srgbClr val="000000"/>
                </a:solidFill>
                <a:highlight>
                  <a:srgbClr val="FFFFFF"/>
                </a:highlight>
              </a:rPr>
              <a:t>the </a:t>
            </a:r>
            <a:r>
              <a:rPr b="1" lang="en" sz="1400">
                <a:solidFill>
                  <a:schemeClr val="accent1"/>
                </a:solidFill>
                <a:highlight>
                  <a:srgbClr val="FFFFFF"/>
                </a:highlight>
              </a:rPr>
              <a:t>@when</a:t>
            </a:r>
            <a:r>
              <a:rPr lang="en" sz="1400">
                <a:solidFill>
                  <a:srgbClr val="222288"/>
                </a:solidFill>
                <a:highlight>
                  <a:srgbClr val="FFFFFF"/>
                </a:highlight>
              </a:rPr>
              <a:t> </a:t>
            </a:r>
            <a:r>
              <a:rPr lang="en" sz="1400">
                <a:solidFill>
                  <a:srgbClr val="000000"/>
                </a:solidFill>
                <a:highlight>
                  <a:srgbClr val="FFFFFF"/>
                </a:highlight>
              </a:rPr>
              <a:t>attribute always supplies a normalized representation of the date in YYYY-MM-DD</a:t>
            </a:r>
            <a:endParaRPr sz="1400">
              <a:solidFill>
                <a:srgbClr val="222288"/>
              </a:solidFill>
              <a:highlight>
                <a:srgbClr val="FFFFFF"/>
              </a:highlight>
            </a:endParaRPr>
          </a:p>
          <a:p>
            <a:pPr indent="0" lvl="0" marL="0" rtl="0" algn="l">
              <a:lnSpc>
                <a:spcPct val="115000"/>
              </a:lnSpc>
              <a:spcBef>
                <a:spcPts val="1000"/>
              </a:spcBef>
              <a:spcAft>
                <a:spcPts val="0"/>
              </a:spcAft>
              <a:buNone/>
            </a:pPr>
            <a:r>
              <a:rPr b="1" lang="en" sz="1400">
                <a:solidFill>
                  <a:srgbClr val="1155CC"/>
                </a:solidFill>
              </a:rPr>
              <a:t>&lt;time&gt;</a:t>
            </a:r>
            <a:r>
              <a:rPr lang="en" sz="1400">
                <a:solidFill>
                  <a:srgbClr val="000000"/>
                </a:solidFill>
              </a:rPr>
              <a:t> contains a phrase defining a time of day in any format.</a:t>
            </a:r>
            <a:endParaRPr sz="1400">
              <a:solidFill>
                <a:srgbClr val="000000"/>
              </a:solidFill>
            </a:endParaRPr>
          </a:p>
          <a:p>
            <a:pPr indent="0" lvl="0" marL="457200" rtl="0" algn="l">
              <a:lnSpc>
                <a:spcPct val="115000"/>
              </a:lnSpc>
              <a:spcBef>
                <a:spcPts val="1000"/>
              </a:spcBef>
              <a:spcAft>
                <a:spcPts val="1000"/>
              </a:spcAft>
              <a:buNone/>
            </a:pPr>
            <a:r>
              <a:rPr lang="en" sz="1400">
                <a:solidFill>
                  <a:srgbClr val="000000"/>
                </a:solidFill>
                <a:highlight>
                  <a:srgbClr val="FFFFFF"/>
                </a:highlight>
              </a:rPr>
              <a:t>ISO time is represent in a 24 hour format of hh:mm:ss. Where 11:50pm and 45 seconds would be 23:50:45</a:t>
            </a:r>
            <a:endParaRPr b="1" sz="1400">
              <a:solidFill>
                <a:srgbClr val="000000"/>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5591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&lt;date&gt; </a:t>
            </a:r>
            <a:r>
              <a:rPr lang="en">
                <a:solidFill>
                  <a:schemeClr val="dk2"/>
                </a:solidFill>
              </a:rPr>
              <a:t>and</a:t>
            </a:r>
            <a:r>
              <a:rPr lang="en"/>
              <a:t> &lt;time&gt;                </a:t>
            </a:r>
            <a:r>
              <a:rPr lang="en">
                <a:solidFill>
                  <a:schemeClr val="dk2"/>
                </a:solidFill>
              </a:rPr>
              <a:t>Dates and Times cont’d</a:t>
            </a:r>
            <a:endParaRPr/>
          </a:p>
          <a:p>
            <a:pPr indent="0" lvl="0" marL="0" rtl="0" algn="l">
              <a:spcBef>
                <a:spcPts val="0"/>
              </a:spcBef>
              <a:spcAft>
                <a:spcPts val="0"/>
              </a:spcAft>
              <a:buNone/>
            </a:pPr>
            <a:r>
              <a:t/>
            </a:r>
            <a:endParaRPr/>
          </a:p>
        </p:txBody>
      </p:sp>
      <p:sp>
        <p:nvSpPr>
          <p:cNvPr id="236" name="Google Shape;236;p38"/>
          <p:cNvSpPr txBox="1"/>
          <p:nvPr>
            <p:ph idx="1" type="body"/>
          </p:nvPr>
        </p:nvSpPr>
        <p:spPr>
          <a:xfrm>
            <a:off x="311700" y="13804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the </a:t>
            </a:r>
            <a:r>
              <a:rPr lang="en">
                <a:solidFill>
                  <a:srgbClr val="1155CC"/>
                </a:solidFill>
              </a:rPr>
              <a:t>&lt;date&gt;</a:t>
            </a:r>
            <a:r>
              <a:rPr lang="en"/>
              <a:t> and </a:t>
            </a:r>
            <a:r>
              <a:rPr lang="en">
                <a:solidFill>
                  <a:srgbClr val="1155CC"/>
                </a:solidFill>
              </a:rPr>
              <a:t>&lt;time&gt;</a:t>
            </a:r>
            <a:r>
              <a:rPr lang="en"/>
              <a:t> elements with the </a:t>
            </a:r>
            <a:r>
              <a:rPr lang="en">
                <a:solidFill>
                  <a:schemeClr val="accent1"/>
                </a:solidFill>
              </a:rPr>
              <a:t>@when</a:t>
            </a:r>
            <a:r>
              <a:rPr lang="en"/>
              <a:t> </a:t>
            </a:r>
            <a:endParaRPr/>
          </a:p>
        </p:txBody>
      </p:sp>
      <p:sp>
        <p:nvSpPr>
          <p:cNvPr id="237" name="Google Shape;237;p38"/>
          <p:cNvSpPr txBox="1"/>
          <p:nvPr/>
        </p:nvSpPr>
        <p:spPr>
          <a:xfrm>
            <a:off x="433025" y="1862300"/>
            <a:ext cx="3999600" cy="16062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ex. </a:t>
            </a:r>
            <a:r>
              <a:rPr b="1" lang="en">
                <a:solidFill>
                  <a:srgbClr val="1155CC"/>
                </a:solidFill>
              </a:rPr>
              <a:t>&lt;date&gt;</a:t>
            </a:r>
            <a:r>
              <a:rPr b="1" lang="en"/>
              <a:t> </a:t>
            </a:r>
            <a:r>
              <a:rPr b="1" lang="en">
                <a:solidFill>
                  <a:schemeClr val="accent1"/>
                </a:solidFill>
              </a:rPr>
              <a:t>@when</a:t>
            </a:r>
            <a:endParaRPr b="1">
              <a:solidFill>
                <a:schemeClr val="accent1"/>
              </a:solidFill>
            </a:endParaRPr>
          </a:p>
          <a:p>
            <a:pPr indent="0" lvl="0" marL="0" rtl="0" algn="l">
              <a:spcBef>
                <a:spcPts val="0"/>
              </a:spcBef>
              <a:spcAft>
                <a:spcPts val="0"/>
              </a:spcAft>
              <a:buNone/>
            </a:pPr>
            <a:r>
              <a:t/>
            </a:r>
            <a:endParaRPr b="1"/>
          </a:p>
          <a:p>
            <a:pPr indent="0" lvl="0" marL="0" rtl="0" algn="l">
              <a:spcBef>
                <a:spcPts val="0"/>
              </a:spcBef>
              <a:spcAft>
                <a:spcPts val="0"/>
              </a:spcAft>
              <a:buClr>
                <a:srgbClr val="000000"/>
              </a:buClr>
              <a:buSzPts val="1100"/>
              <a:buFont typeface="Arial"/>
              <a:buNone/>
            </a:pPr>
            <a:r>
              <a:rPr lang="en">
                <a:solidFill>
                  <a:srgbClr val="1155CC"/>
                </a:solidFill>
              </a:rPr>
              <a:t>&lt;p&gt;</a:t>
            </a:r>
            <a:r>
              <a:rPr lang="en"/>
              <a:t>On the </a:t>
            </a:r>
            <a:r>
              <a:rPr b="1" lang="en">
                <a:solidFill>
                  <a:srgbClr val="1155CC"/>
                </a:solidFill>
              </a:rPr>
              <a:t>&lt;date</a:t>
            </a:r>
            <a:r>
              <a:rPr b="1" lang="en"/>
              <a:t> </a:t>
            </a:r>
            <a:r>
              <a:rPr b="1" lang="en">
                <a:solidFill>
                  <a:schemeClr val="accent1"/>
                </a:solidFill>
              </a:rPr>
              <a:t>when=</a:t>
            </a:r>
            <a:r>
              <a:rPr b="1" lang="en">
                <a:solidFill>
                  <a:schemeClr val="dk2"/>
                </a:solidFill>
              </a:rPr>
              <a:t>"1812-09-17"</a:t>
            </a:r>
            <a:r>
              <a:rPr b="1" lang="en">
                <a:solidFill>
                  <a:srgbClr val="1155CC"/>
                </a:solidFill>
              </a:rPr>
              <a:t>&gt;</a:t>
            </a:r>
            <a:r>
              <a:rPr lang="en"/>
              <a:t>day of the </a:t>
            </a:r>
            <a:r>
              <a:rPr lang="en"/>
              <a:t>seventeenth</a:t>
            </a:r>
            <a:r>
              <a:rPr lang="en"/>
              <a:t> of September in the year eighteen-twelve</a:t>
            </a:r>
            <a:r>
              <a:rPr b="1" lang="en">
                <a:solidFill>
                  <a:srgbClr val="1155CC"/>
                </a:solidFill>
              </a:rPr>
              <a:t>&lt;/date&gt;</a:t>
            </a:r>
            <a:r>
              <a:rPr lang="en"/>
              <a:t> Pride and </a:t>
            </a:r>
            <a:r>
              <a:rPr lang="en"/>
              <a:t>Prejudice</a:t>
            </a:r>
            <a:r>
              <a:rPr lang="en"/>
              <a:t> begins (this is a false statement)</a:t>
            </a:r>
            <a:r>
              <a:rPr lang="en">
                <a:solidFill>
                  <a:srgbClr val="1155CC"/>
                </a:solidFill>
              </a:rPr>
              <a:t>&lt;/p&gt;</a:t>
            </a:r>
            <a:endParaRPr>
              <a:solidFill>
                <a:srgbClr val="1155CC"/>
              </a:solidFill>
            </a:endParaRPr>
          </a:p>
          <a:p>
            <a:pPr indent="0" lvl="0" marL="0" rtl="0" algn="l">
              <a:spcBef>
                <a:spcPts val="0"/>
              </a:spcBef>
              <a:spcAft>
                <a:spcPts val="0"/>
              </a:spcAft>
              <a:buNone/>
            </a:pPr>
            <a:r>
              <a:t/>
            </a:r>
            <a:endParaRPr/>
          </a:p>
        </p:txBody>
      </p:sp>
      <p:sp>
        <p:nvSpPr>
          <p:cNvPr id="238" name="Google Shape;238;p38"/>
          <p:cNvSpPr txBox="1"/>
          <p:nvPr/>
        </p:nvSpPr>
        <p:spPr>
          <a:xfrm>
            <a:off x="4573925" y="3005400"/>
            <a:ext cx="4116900" cy="1619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ex. </a:t>
            </a:r>
            <a:r>
              <a:rPr b="1" lang="en">
                <a:solidFill>
                  <a:srgbClr val="1155CC"/>
                </a:solidFill>
              </a:rPr>
              <a:t>&lt;time&gt;</a:t>
            </a:r>
            <a:r>
              <a:rPr b="1" lang="en"/>
              <a:t> </a:t>
            </a:r>
            <a:r>
              <a:rPr b="1" lang="en">
                <a:solidFill>
                  <a:schemeClr val="accent1"/>
                </a:solidFill>
              </a:rPr>
              <a:t>@unit </a:t>
            </a:r>
            <a:endParaRPr b="1">
              <a:solidFill>
                <a:schemeClr val="accent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a:solidFill>
                  <a:srgbClr val="1155CC"/>
                </a:solidFill>
              </a:rPr>
              <a:t>&lt;p&gt;</a:t>
            </a:r>
            <a:r>
              <a:rPr lang="en"/>
              <a:t> She waited </a:t>
            </a:r>
            <a:r>
              <a:rPr b="1" lang="en">
                <a:solidFill>
                  <a:srgbClr val="1155CC"/>
                </a:solidFill>
              </a:rPr>
              <a:t>&lt;time</a:t>
            </a:r>
            <a:r>
              <a:rPr b="1" lang="en">
                <a:solidFill>
                  <a:schemeClr val="dk2"/>
                </a:solidFill>
              </a:rPr>
              <a:t> </a:t>
            </a:r>
            <a:r>
              <a:rPr b="1" lang="en">
                <a:solidFill>
                  <a:schemeClr val="accent1"/>
                </a:solidFill>
              </a:rPr>
              <a:t>unit=</a:t>
            </a:r>
            <a:r>
              <a:rPr b="1" lang="en">
                <a:solidFill>
                  <a:schemeClr val="dk2"/>
                </a:solidFill>
              </a:rPr>
              <a:t>"minutes" </a:t>
            </a:r>
            <a:r>
              <a:rPr b="1" lang="en">
                <a:solidFill>
                  <a:schemeClr val="accent1"/>
                </a:solidFill>
              </a:rPr>
              <a:t>atLeast=</a:t>
            </a:r>
            <a:r>
              <a:rPr b="1" lang="en">
                <a:solidFill>
                  <a:schemeClr val="dk2"/>
                </a:solidFill>
              </a:rPr>
              <a:t>"0001" </a:t>
            </a:r>
            <a:r>
              <a:rPr b="1" lang="en">
                <a:solidFill>
                  <a:schemeClr val="accent1"/>
                </a:solidFill>
              </a:rPr>
              <a:t>atMost=</a:t>
            </a:r>
            <a:r>
              <a:rPr b="1" lang="en">
                <a:solidFill>
                  <a:schemeClr val="dk2"/>
                </a:solidFill>
              </a:rPr>
              <a:t>"0020"</a:t>
            </a:r>
            <a:r>
              <a:rPr b="1" lang="en">
                <a:solidFill>
                  <a:srgbClr val="1155CC"/>
                </a:solidFill>
              </a:rPr>
              <a:t>&gt;</a:t>
            </a:r>
            <a:r>
              <a:rPr lang="en">
                <a:solidFill>
                  <a:schemeClr val="dk2"/>
                </a:solidFill>
              </a:rPr>
              <a:t>several minutes </a:t>
            </a:r>
            <a:r>
              <a:rPr b="1" lang="en">
                <a:solidFill>
                  <a:srgbClr val="1155CC"/>
                </a:solidFill>
              </a:rPr>
              <a:t>&lt;/time&gt; </a:t>
            </a:r>
            <a:r>
              <a:rPr lang="en">
                <a:solidFill>
                  <a:schemeClr val="dk2"/>
                </a:solidFill>
              </a:rPr>
              <a:t>before Mr. Darcy arrived. </a:t>
            </a:r>
            <a:r>
              <a:rPr lang="en">
                <a:solidFill>
                  <a:srgbClr val="1155CC"/>
                </a:solidFill>
              </a:rPr>
              <a:t>&lt;/p&gt;</a:t>
            </a:r>
            <a:endParaRPr>
              <a:solidFill>
                <a:srgbClr val="1155CC"/>
              </a:solidFill>
            </a:endParaRPr>
          </a:p>
        </p:txBody>
      </p:sp>
      <p:sp>
        <p:nvSpPr>
          <p:cNvPr id="239" name="Google Shape;239;p38"/>
          <p:cNvSpPr txBox="1"/>
          <p:nvPr/>
        </p:nvSpPr>
        <p:spPr>
          <a:xfrm>
            <a:off x="4573925" y="1862300"/>
            <a:ext cx="4116900" cy="1034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ex. </a:t>
            </a:r>
            <a:r>
              <a:rPr b="1" lang="en">
                <a:solidFill>
                  <a:srgbClr val="1155CC"/>
                </a:solidFill>
              </a:rPr>
              <a:t>&lt;time&gt;</a:t>
            </a:r>
            <a:r>
              <a:rPr b="1" lang="en"/>
              <a:t> </a:t>
            </a:r>
            <a:r>
              <a:rPr b="1" lang="en">
                <a:solidFill>
                  <a:schemeClr val="accent1"/>
                </a:solidFill>
              </a:rPr>
              <a:t>@when</a:t>
            </a:r>
            <a:r>
              <a:rPr b="1" lang="en"/>
              <a:t> </a:t>
            </a:r>
            <a:endParaRPr b="1"/>
          </a:p>
          <a:p>
            <a:pPr indent="0" lvl="0" marL="0" rtl="0" algn="l">
              <a:spcBef>
                <a:spcPts val="0"/>
              </a:spcBef>
              <a:spcAft>
                <a:spcPts val="0"/>
              </a:spcAft>
              <a:buNone/>
            </a:pPr>
            <a:r>
              <a:t/>
            </a:r>
            <a:endParaRPr b="1"/>
          </a:p>
          <a:p>
            <a:pPr indent="0" lvl="0" marL="0" rtl="0" algn="l">
              <a:spcBef>
                <a:spcPts val="0"/>
              </a:spcBef>
              <a:spcAft>
                <a:spcPts val="0"/>
              </a:spcAft>
              <a:buClr>
                <a:srgbClr val="000000"/>
              </a:buClr>
              <a:buSzPts val="1100"/>
              <a:buFont typeface="Arial"/>
              <a:buNone/>
            </a:pPr>
            <a:r>
              <a:rPr b="1" lang="en"/>
              <a:t>&lt;p&gt;</a:t>
            </a:r>
            <a:r>
              <a:rPr b="1" lang="en">
                <a:solidFill>
                  <a:srgbClr val="1155CC"/>
                </a:solidFill>
              </a:rPr>
              <a:t>&lt;time</a:t>
            </a:r>
            <a:r>
              <a:rPr b="1" lang="en"/>
              <a:t> </a:t>
            </a:r>
            <a:r>
              <a:rPr b="1" lang="en">
                <a:solidFill>
                  <a:schemeClr val="accent1"/>
                </a:solidFill>
              </a:rPr>
              <a:t>when=</a:t>
            </a:r>
            <a:r>
              <a:rPr b="1" lang="en">
                <a:solidFill>
                  <a:schemeClr val="dk2"/>
                </a:solidFill>
              </a:rPr>
              <a:t>"01:45:00"</a:t>
            </a:r>
            <a:r>
              <a:rPr b="1" lang="en">
                <a:solidFill>
                  <a:srgbClr val="1155CC"/>
                </a:solidFill>
              </a:rPr>
              <a:t>&gt;</a:t>
            </a:r>
            <a:r>
              <a:rPr b="1" lang="en"/>
              <a:t>It was quarter to two in the morning</a:t>
            </a:r>
            <a:r>
              <a:rPr b="1" lang="en">
                <a:solidFill>
                  <a:srgbClr val="1155CC"/>
                </a:solidFill>
              </a:rPr>
              <a:t>&lt;/time&gt;</a:t>
            </a:r>
            <a:endParaRPr b="1">
              <a:solidFill>
                <a:srgbClr val="1155CC"/>
              </a:solidFill>
            </a:endParaRPr>
          </a:p>
        </p:txBody>
      </p:sp>
      <p:sp>
        <p:nvSpPr>
          <p:cNvPr id="240" name="Google Shape;240;p38"/>
          <p:cNvSpPr txBox="1"/>
          <p:nvPr/>
        </p:nvSpPr>
        <p:spPr>
          <a:xfrm>
            <a:off x="433025" y="3548725"/>
            <a:ext cx="3999600" cy="1034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ex. </a:t>
            </a:r>
            <a:r>
              <a:rPr b="1" lang="en">
                <a:solidFill>
                  <a:srgbClr val="1155CC"/>
                </a:solidFill>
              </a:rPr>
              <a:t>&lt;date&gt;</a:t>
            </a:r>
            <a:r>
              <a:rPr b="1" lang="en"/>
              <a:t> </a:t>
            </a:r>
            <a:r>
              <a:rPr b="1" lang="en">
                <a:solidFill>
                  <a:schemeClr val="accent1"/>
                </a:solidFill>
              </a:rPr>
              <a:t>@from</a:t>
            </a:r>
            <a:r>
              <a:rPr b="1" lang="en"/>
              <a:t> and </a:t>
            </a:r>
            <a:r>
              <a:rPr b="1" lang="en">
                <a:solidFill>
                  <a:schemeClr val="accent1"/>
                </a:solidFill>
              </a:rPr>
              <a:t>@to</a:t>
            </a:r>
            <a:endParaRPr>
              <a:solidFill>
                <a:schemeClr val="accent1"/>
              </a:solidFill>
            </a:endParaRPr>
          </a:p>
          <a:p>
            <a:pPr indent="0" lvl="0" marL="0" rtl="0" algn="l">
              <a:spcBef>
                <a:spcPts val="0"/>
              </a:spcBef>
              <a:spcAft>
                <a:spcPts val="0"/>
              </a:spcAft>
              <a:buNone/>
            </a:pPr>
            <a:r>
              <a:rPr lang="en"/>
              <a:t>Sometime between the date </a:t>
            </a:r>
            <a:r>
              <a:rPr lang="en">
                <a:solidFill>
                  <a:srgbClr val="1155CC"/>
                </a:solidFill>
              </a:rPr>
              <a:t>&lt;date </a:t>
            </a:r>
            <a:r>
              <a:rPr lang="en">
                <a:solidFill>
                  <a:schemeClr val="accent1"/>
                </a:solidFill>
              </a:rPr>
              <a:t>from=</a:t>
            </a:r>
            <a:r>
              <a:rPr lang="en"/>
              <a:t> “1612” </a:t>
            </a:r>
            <a:r>
              <a:rPr lang="en">
                <a:solidFill>
                  <a:schemeClr val="accent1"/>
                </a:solidFill>
              </a:rPr>
              <a:t>to=</a:t>
            </a:r>
            <a:r>
              <a:rPr lang="en"/>
              <a:t>”1782”&gt;sixteen-</a:t>
            </a:r>
            <a:r>
              <a:rPr lang="en"/>
              <a:t>twelve</a:t>
            </a:r>
            <a:r>
              <a:rPr lang="en"/>
              <a:t> and seventeen-eighty-two </a:t>
            </a:r>
            <a:r>
              <a:rPr lang="en">
                <a:solidFill>
                  <a:srgbClr val="1155CC"/>
                </a:solidFill>
              </a:rPr>
              <a:t>&lt;/date&gt;</a:t>
            </a:r>
            <a:r>
              <a:rPr lang="e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&lt;foreign&gt;                                        </a:t>
            </a:r>
            <a:r>
              <a:rPr lang="en">
                <a:solidFill>
                  <a:schemeClr val="dk2"/>
                </a:solidFill>
              </a:rPr>
              <a:t>Foreign Language</a:t>
            </a:r>
            <a:endParaRPr>
              <a:solidFill>
                <a:schemeClr val="dk2"/>
              </a:solidFill>
            </a:endParaRPr>
          </a:p>
        </p:txBody>
      </p:sp>
      <p:sp>
        <p:nvSpPr>
          <p:cNvPr id="246" name="Google Shape;246;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I</a:t>
            </a:r>
            <a:r>
              <a:rPr lang="en" sz="1400"/>
              <a:t>dentifies a word or phrase as belonging to some language other than that of the surrounding text.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The global  </a:t>
            </a:r>
            <a:r>
              <a:rPr b="1" lang="en" sz="1400">
                <a:solidFill>
                  <a:srgbClr val="1155CC"/>
                </a:solidFill>
              </a:rPr>
              <a:t>@xml:lang </a:t>
            </a:r>
            <a:r>
              <a:rPr lang="en" sz="1400">
                <a:highlight>
                  <a:srgbClr val="FFFFFF"/>
                </a:highlight>
              </a:rPr>
              <a:t> should be supplied for this element to identify the language of the word or phrase marked. Its value should be a language tag as defined in: </a:t>
            </a:r>
            <a:r>
              <a:rPr lang="en" sz="1400" u="sng">
                <a:hlinkClick r:id="rId3"/>
              </a:rPr>
              <a:t>https://www.w3schools.com/tags/ref_language_codes.asp</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rgbClr val="000000"/>
              </a:buClr>
              <a:buSzPts val="1100"/>
              <a:buFont typeface="Arial"/>
              <a:buNone/>
            </a:pPr>
            <a:r>
              <a:t/>
            </a:r>
            <a:endParaRPr sz="1400">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sz="1400"/>
          </a:p>
        </p:txBody>
      </p:sp>
      <p:sp>
        <p:nvSpPr>
          <p:cNvPr id="247" name="Google Shape;247;p39"/>
          <p:cNvSpPr txBox="1"/>
          <p:nvPr/>
        </p:nvSpPr>
        <p:spPr>
          <a:xfrm>
            <a:off x="562850" y="3011800"/>
            <a:ext cx="7810800" cy="1441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Open Sans"/>
                <a:ea typeface="Open Sans"/>
                <a:cs typeface="Open Sans"/>
                <a:sym typeface="Open Sans"/>
              </a:rPr>
              <a:t>ex. </a:t>
            </a:r>
            <a:r>
              <a:rPr b="1" lang="en">
                <a:solidFill>
                  <a:srgbClr val="1155CC"/>
                </a:solidFill>
                <a:latin typeface="Open Sans"/>
                <a:ea typeface="Open Sans"/>
                <a:cs typeface="Open Sans"/>
                <a:sym typeface="Open Sans"/>
              </a:rPr>
              <a:t>&lt;foreign&gt;</a:t>
            </a:r>
            <a:r>
              <a:rPr b="1" lang="en">
                <a:solidFill>
                  <a:schemeClr val="dk2"/>
                </a:solidFill>
                <a:latin typeface="Open Sans"/>
                <a:ea typeface="Open Sans"/>
                <a:cs typeface="Open Sans"/>
                <a:sym typeface="Open Sans"/>
              </a:rPr>
              <a:t> language</a:t>
            </a:r>
            <a:endParaRPr b="1">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a:solidFill>
                  <a:srgbClr val="1155CC"/>
                </a:solidFill>
                <a:latin typeface="Open Sans"/>
                <a:ea typeface="Open Sans"/>
                <a:cs typeface="Open Sans"/>
                <a:sym typeface="Open Sans"/>
              </a:rPr>
              <a:t>&lt;p&gt;</a:t>
            </a:r>
            <a:r>
              <a:rPr b="1" lang="en">
                <a:solidFill>
                  <a:srgbClr val="1155CC"/>
                </a:solidFill>
                <a:latin typeface="Open Sans"/>
                <a:ea typeface="Open Sans"/>
                <a:cs typeface="Open Sans"/>
                <a:sym typeface="Open Sans"/>
              </a:rPr>
              <a:t> </a:t>
            </a:r>
            <a:r>
              <a:rPr lang="en">
                <a:solidFill>
                  <a:schemeClr val="dk2"/>
                </a:solidFill>
                <a:latin typeface="Open Sans"/>
                <a:ea typeface="Open Sans"/>
                <a:cs typeface="Open Sans"/>
                <a:sym typeface="Open Sans"/>
              </a:rPr>
              <a:t>This is a paragraph written in English, however, there is also a sentence in French,</a:t>
            </a:r>
            <a:r>
              <a:rPr b="1" lang="en">
                <a:solidFill>
                  <a:srgbClr val="1155CC"/>
                </a:solidFill>
                <a:latin typeface="Open Sans"/>
                <a:ea typeface="Open Sans"/>
                <a:cs typeface="Open Sans"/>
                <a:sym typeface="Open Sans"/>
              </a:rPr>
              <a:t> </a:t>
            </a:r>
            <a:endParaRPr b="1">
              <a:solidFill>
                <a:srgbClr val="1155CC"/>
              </a:solidFill>
              <a:latin typeface="Open Sans"/>
              <a:ea typeface="Open Sans"/>
              <a:cs typeface="Open Sans"/>
              <a:sym typeface="Open Sans"/>
            </a:endParaRPr>
          </a:p>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&lt;foreign </a:t>
            </a:r>
            <a:r>
              <a:rPr b="1" lang="en">
                <a:solidFill>
                  <a:schemeClr val="accent1"/>
                </a:solidFill>
                <a:latin typeface="Open Sans"/>
                <a:ea typeface="Open Sans"/>
                <a:cs typeface="Open Sans"/>
                <a:sym typeface="Open Sans"/>
              </a:rPr>
              <a:t>xml:lang=</a:t>
            </a:r>
            <a:r>
              <a:rPr b="1" lang="en">
                <a:solidFill>
                  <a:schemeClr val="dk2"/>
                </a:solidFill>
                <a:latin typeface="Open Sans"/>
                <a:ea typeface="Open Sans"/>
                <a:cs typeface="Open Sans"/>
                <a:sym typeface="Open Sans"/>
              </a:rPr>
              <a:t>“fr”&gt;</a:t>
            </a:r>
            <a:r>
              <a:rPr lang="en">
                <a:solidFill>
                  <a:schemeClr val="dk2"/>
                </a:solidFill>
                <a:latin typeface="Open Sans"/>
                <a:ea typeface="Open Sans"/>
                <a:cs typeface="Open Sans"/>
                <a:sym typeface="Open Sans"/>
              </a:rPr>
              <a:t>c'est une phrase francais</a:t>
            </a:r>
            <a:r>
              <a:rPr b="1" lang="en">
                <a:solidFill>
                  <a:srgbClr val="1155CC"/>
                </a:solidFill>
                <a:latin typeface="Open Sans"/>
                <a:ea typeface="Open Sans"/>
                <a:cs typeface="Open Sans"/>
                <a:sym typeface="Open Sans"/>
              </a:rPr>
              <a:t>&lt;/foreign&gt;</a:t>
            </a:r>
            <a:r>
              <a:rPr b="1" lang="en">
                <a:solidFill>
                  <a:schemeClr val="dk2"/>
                </a:solidFill>
                <a:latin typeface="Open Sans"/>
                <a:ea typeface="Open Sans"/>
                <a:cs typeface="Open Sans"/>
                <a:sym typeface="Open Sans"/>
              </a:rPr>
              <a:t> ,</a:t>
            </a:r>
            <a:r>
              <a:rPr b="1" lang="en">
                <a:solidFill>
                  <a:srgbClr val="1155CC"/>
                </a:solidFill>
                <a:latin typeface="Open Sans"/>
                <a:ea typeface="Open Sans"/>
                <a:cs typeface="Open Sans"/>
                <a:sym typeface="Open Sans"/>
              </a:rPr>
              <a:t> </a:t>
            </a:r>
            <a:r>
              <a:rPr lang="en">
                <a:solidFill>
                  <a:schemeClr val="dk2"/>
                </a:solidFill>
                <a:latin typeface="Open Sans"/>
                <a:ea typeface="Open Sans"/>
                <a:cs typeface="Open Sans"/>
                <a:sym typeface="Open Sans"/>
              </a:rPr>
              <a:t>right in the middle of this paragraph. </a:t>
            </a:r>
            <a:r>
              <a:rPr lang="en">
                <a:solidFill>
                  <a:srgbClr val="1155CC"/>
                </a:solidFill>
                <a:latin typeface="Open Sans"/>
                <a:ea typeface="Open Sans"/>
                <a:cs typeface="Open Sans"/>
                <a:sym typeface="Open Sans"/>
              </a:rPr>
              <a:t>&lt;/p&gt;</a:t>
            </a:r>
            <a:endParaRPr>
              <a:solidFill>
                <a:srgbClr val="1155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&lt;</a:t>
            </a:r>
            <a:r>
              <a:rPr lang="en">
                <a:latin typeface="Open Sans"/>
                <a:ea typeface="Open Sans"/>
                <a:cs typeface="Open Sans"/>
                <a:sym typeface="Open Sans"/>
              </a:rPr>
              <a:t>seg</a:t>
            </a:r>
            <a:r>
              <a:rPr lang="en">
                <a:latin typeface="Open Sans"/>
                <a:ea typeface="Open Sans"/>
                <a:cs typeface="Open Sans"/>
                <a:sym typeface="Open Sans"/>
              </a:rPr>
              <a:t>&gt;                          </a:t>
            </a:r>
            <a:r>
              <a:rPr lang="en">
                <a:solidFill>
                  <a:schemeClr val="dk2"/>
                </a:solidFill>
                <a:latin typeface="Open Sans"/>
                <a:ea typeface="Open Sans"/>
                <a:cs typeface="Open Sans"/>
                <a:sym typeface="Open Sans"/>
              </a:rPr>
              <a:t>Segments of text</a:t>
            </a:r>
            <a:endParaRPr>
              <a:solidFill>
                <a:schemeClr val="dk2"/>
              </a:solidFill>
              <a:latin typeface="Open Sans"/>
              <a:ea typeface="Open Sans"/>
              <a:cs typeface="Open Sans"/>
              <a:sym typeface="Open Sans"/>
            </a:endParaRPr>
          </a:p>
        </p:txBody>
      </p:sp>
      <p:sp>
        <p:nvSpPr>
          <p:cNvPr id="253" name="Google Shape;253;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(arbitrary segment) represents any segmentation of text below the ‘chunk’ level.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solidFill>
                  <a:srgbClr val="1155CC"/>
                </a:solidFill>
              </a:rPr>
              <a:t>&lt;seg</a:t>
            </a:r>
            <a:r>
              <a:rPr b="1" lang="en" sz="1400"/>
              <a:t> </a:t>
            </a:r>
            <a:r>
              <a:rPr b="1" lang="en" sz="1400">
                <a:solidFill>
                  <a:schemeClr val="accent1"/>
                </a:solidFill>
              </a:rPr>
              <a:t>type=</a:t>
            </a:r>
            <a:r>
              <a:rPr lang="en" sz="1400"/>
              <a:t>"sentence" </a:t>
            </a:r>
            <a:r>
              <a:rPr b="1" lang="en" sz="1400">
                <a:solidFill>
                  <a:schemeClr val="accent1"/>
                </a:solidFill>
              </a:rPr>
              <a:t>subtype=</a:t>
            </a:r>
            <a:r>
              <a:rPr lang="en" sz="1400"/>
              <a:t>"interrogative"</a:t>
            </a:r>
            <a:r>
              <a:rPr lang="en" sz="1400">
                <a:solidFill>
                  <a:srgbClr val="1155CC"/>
                </a:solidFill>
              </a:rPr>
              <a:t>&gt;</a:t>
            </a:r>
            <a:r>
              <a:rPr lang="en" sz="1400"/>
              <a:t>  To be used for interrogative sentences  </a:t>
            </a:r>
            <a:endParaRPr sz="1400"/>
          </a:p>
          <a:p>
            <a:pPr indent="0" lvl="0" marL="0" rtl="0" algn="l">
              <a:spcBef>
                <a:spcPts val="0"/>
              </a:spcBef>
              <a:spcAft>
                <a:spcPts val="0"/>
              </a:spcAft>
              <a:buNone/>
            </a:pPr>
            <a:r>
              <a:t/>
            </a:r>
            <a:endParaRPr sz="1400"/>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solidFill>
                  <a:srgbClr val="1155CC"/>
                </a:solidFill>
              </a:rPr>
              <a:t>&lt;</a:t>
            </a:r>
            <a:r>
              <a:rPr b="1" lang="en" sz="1400">
                <a:solidFill>
                  <a:srgbClr val="1155CC"/>
                </a:solidFill>
              </a:rPr>
              <a:t>seg</a:t>
            </a:r>
            <a:r>
              <a:rPr b="1" lang="en" sz="1400"/>
              <a:t> </a:t>
            </a:r>
            <a:r>
              <a:rPr b="1" lang="en" sz="1400">
                <a:solidFill>
                  <a:schemeClr val="accent1"/>
                </a:solidFill>
              </a:rPr>
              <a:t>type=</a:t>
            </a:r>
            <a:r>
              <a:rPr lang="en" sz="1400"/>
              <a:t>"sentence" </a:t>
            </a:r>
            <a:r>
              <a:rPr b="1" lang="en" sz="1400">
                <a:solidFill>
                  <a:schemeClr val="accent1"/>
                </a:solidFill>
              </a:rPr>
              <a:t>subtype=</a:t>
            </a:r>
            <a:r>
              <a:rPr lang="en" sz="1400"/>
              <a:t>"imperative"&gt; </a:t>
            </a:r>
            <a:r>
              <a:rPr lang="en" sz="1400"/>
              <a:t>To be </a:t>
            </a:r>
            <a:r>
              <a:rPr lang="en" sz="1400"/>
              <a:t>used for imperative sentences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a:p>
            <a:pPr indent="0" lvl="0" marL="0" rtl="0" algn="l">
              <a:spcBef>
                <a:spcPts val="0"/>
              </a:spcBef>
              <a:spcAft>
                <a:spcPts val="0"/>
              </a:spcAft>
              <a:buNone/>
            </a:pPr>
            <a:r>
              <a:t/>
            </a:r>
            <a:endParaRPr sz="1400">
              <a:solidFill>
                <a:srgbClr val="1155CC"/>
              </a:solidFill>
            </a:endParaRPr>
          </a:p>
          <a:p>
            <a:pPr indent="0" lvl="0" marL="0" rtl="0" algn="l">
              <a:spcBef>
                <a:spcPts val="0"/>
              </a:spcBef>
              <a:spcAft>
                <a:spcPts val="0"/>
              </a:spcAft>
              <a:buNone/>
            </a:pPr>
            <a:r>
              <a:rPr b="1" lang="en" sz="1400">
                <a:solidFill>
                  <a:srgbClr val="1155CC"/>
                </a:solidFill>
              </a:rPr>
              <a:t>&lt;seg </a:t>
            </a:r>
            <a:r>
              <a:rPr b="1" lang="en" sz="1400">
                <a:solidFill>
                  <a:schemeClr val="accent1"/>
                </a:solidFill>
              </a:rPr>
              <a:t>type=</a:t>
            </a:r>
            <a:r>
              <a:rPr lang="en" sz="1400"/>
              <a:t>"sentence" </a:t>
            </a:r>
            <a:r>
              <a:rPr b="1" lang="en" sz="1400">
                <a:solidFill>
                  <a:schemeClr val="accent1"/>
                </a:solidFill>
              </a:rPr>
              <a:t>subtype=</a:t>
            </a:r>
            <a:r>
              <a:rPr lang="en" sz="1400"/>
              <a:t>"declarative"&gt;  </a:t>
            </a:r>
            <a:r>
              <a:rPr lang="en" sz="1400"/>
              <a:t>To be </a:t>
            </a:r>
            <a:r>
              <a:rPr lang="en" sz="1400"/>
              <a:t>used for declarative sentences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254" name="Google Shape;254;p40"/>
          <p:cNvSpPr txBox="1"/>
          <p:nvPr/>
        </p:nvSpPr>
        <p:spPr>
          <a:xfrm>
            <a:off x="1049400" y="2152225"/>
            <a:ext cx="7782900" cy="3942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&lt;seg</a:t>
            </a:r>
            <a:r>
              <a:rPr b="1" lang="en">
                <a:solidFill>
                  <a:schemeClr val="dk2"/>
                </a:solidFill>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lang="en">
                <a:solidFill>
                  <a:schemeClr val="dk2"/>
                </a:solidFill>
                <a:latin typeface="Open Sans"/>
                <a:ea typeface="Open Sans"/>
                <a:cs typeface="Open Sans"/>
                <a:sym typeface="Open Sans"/>
              </a:rPr>
              <a:t>"sentence" </a:t>
            </a:r>
            <a:r>
              <a:rPr b="1" lang="en">
                <a:solidFill>
                  <a:schemeClr val="accent1"/>
                </a:solidFill>
                <a:latin typeface="Open Sans"/>
                <a:ea typeface="Open Sans"/>
                <a:cs typeface="Open Sans"/>
                <a:sym typeface="Open Sans"/>
              </a:rPr>
              <a:t>subtype=</a:t>
            </a:r>
            <a:r>
              <a:rPr lang="en">
                <a:solidFill>
                  <a:schemeClr val="dk2"/>
                </a:solidFill>
                <a:latin typeface="Open Sans"/>
                <a:ea typeface="Open Sans"/>
                <a:cs typeface="Open Sans"/>
                <a:sym typeface="Open Sans"/>
              </a:rPr>
              <a:t>"interrogative"</a:t>
            </a:r>
            <a:r>
              <a:rPr lang="en">
                <a:solidFill>
                  <a:srgbClr val="1155CC"/>
                </a:solidFill>
                <a:latin typeface="Open Sans"/>
                <a:ea typeface="Open Sans"/>
                <a:cs typeface="Open Sans"/>
                <a:sym typeface="Open Sans"/>
              </a:rPr>
              <a:t>&gt;</a:t>
            </a:r>
            <a:r>
              <a:rPr lang="en">
                <a:solidFill>
                  <a:schemeClr val="dk2"/>
                </a:solidFill>
                <a:latin typeface="Open Sans"/>
                <a:ea typeface="Open Sans"/>
                <a:cs typeface="Open Sans"/>
                <a:sym typeface="Open Sans"/>
              </a:rPr>
              <a:t>Where did Mr. Darcy go?</a:t>
            </a:r>
            <a:r>
              <a:rPr b="1" lang="en">
                <a:solidFill>
                  <a:srgbClr val="1155CC"/>
                </a:solidFill>
                <a:latin typeface="Open Sans"/>
                <a:ea typeface="Open Sans"/>
                <a:cs typeface="Open Sans"/>
                <a:sym typeface="Open Sans"/>
              </a:rPr>
              <a:t>&lt;/seg&gt;</a:t>
            </a:r>
            <a:endParaRPr b="1">
              <a:solidFill>
                <a:srgbClr val="1155CC"/>
              </a:solidFill>
              <a:latin typeface="Open Sans"/>
              <a:ea typeface="Open Sans"/>
              <a:cs typeface="Open Sans"/>
              <a:sym typeface="Open Sans"/>
            </a:endParaRPr>
          </a:p>
        </p:txBody>
      </p:sp>
      <p:sp>
        <p:nvSpPr>
          <p:cNvPr id="255" name="Google Shape;255;p40"/>
          <p:cNvSpPr txBox="1"/>
          <p:nvPr/>
        </p:nvSpPr>
        <p:spPr>
          <a:xfrm>
            <a:off x="1049400" y="3112600"/>
            <a:ext cx="7782900" cy="4185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&lt;seg</a:t>
            </a:r>
            <a:r>
              <a:rPr b="1" lang="en">
                <a:solidFill>
                  <a:schemeClr val="dk2"/>
                </a:solidFill>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lang="en">
                <a:solidFill>
                  <a:schemeClr val="dk2"/>
                </a:solidFill>
                <a:latin typeface="Open Sans"/>
                <a:ea typeface="Open Sans"/>
                <a:cs typeface="Open Sans"/>
                <a:sym typeface="Open Sans"/>
              </a:rPr>
              <a:t>"sentence" </a:t>
            </a:r>
            <a:r>
              <a:rPr b="1" lang="en">
                <a:solidFill>
                  <a:schemeClr val="accent1"/>
                </a:solidFill>
                <a:latin typeface="Open Sans"/>
                <a:ea typeface="Open Sans"/>
                <a:cs typeface="Open Sans"/>
                <a:sym typeface="Open Sans"/>
              </a:rPr>
              <a:t>subtype=</a:t>
            </a:r>
            <a:r>
              <a:rPr lang="en">
                <a:solidFill>
                  <a:schemeClr val="dk2"/>
                </a:solidFill>
                <a:latin typeface="Open Sans"/>
                <a:ea typeface="Open Sans"/>
                <a:cs typeface="Open Sans"/>
                <a:sym typeface="Open Sans"/>
              </a:rPr>
              <a:t>"imperative"</a:t>
            </a:r>
            <a:r>
              <a:rPr lang="en">
                <a:solidFill>
                  <a:srgbClr val="1155CC"/>
                </a:solidFill>
                <a:latin typeface="Open Sans"/>
                <a:ea typeface="Open Sans"/>
                <a:cs typeface="Open Sans"/>
                <a:sym typeface="Open Sans"/>
              </a:rPr>
              <a:t>&gt;</a:t>
            </a:r>
            <a:r>
              <a:rPr lang="en">
                <a:solidFill>
                  <a:schemeClr val="dk2"/>
                </a:solidFill>
                <a:latin typeface="Open Sans"/>
                <a:ea typeface="Open Sans"/>
                <a:cs typeface="Open Sans"/>
                <a:sym typeface="Open Sans"/>
              </a:rPr>
              <a:t> </a:t>
            </a:r>
            <a:r>
              <a:rPr lang="en">
                <a:solidFill>
                  <a:srgbClr val="555555"/>
                </a:solidFill>
                <a:latin typeface="Open Sans"/>
                <a:ea typeface="Open Sans"/>
                <a:cs typeface="Open Sans"/>
                <a:sym typeface="Open Sans"/>
              </a:rPr>
              <a:t>Feel free to write me later.</a:t>
            </a:r>
            <a:r>
              <a:rPr b="1" lang="en">
                <a:solidFill>
                  <a:srgbClr val="1155CC"/>
                </a:solidFill>
                <a:latin typeface="Open Sans"/>
                <a:ea typeface="Open Sans"/>
                <a:cs typeface="Open Sans"/>
                <a:sym typeface="Open Sans"/>
              </a:rPr>
              <a:t>&lt;/seg&gt;</a:t>
            </a:r>
            <a:endParaRPr b="1">
              <a:solidFill>
                <a:srgbClr val="1155CC"/>
              </a:solidFill>
              <a:latin typeface="Open Sans"/>
              <a:ea typeface="Open Sans"/>
              <a:cs typeface="Open Sans"/>
              <a:sym typeface="Open Sans"/>
            </a:endParaRPr>
          </a:p>
        </p:txBody>
      </p:sp>
      <p:sp>
        <p:nvSpPr>
          <p:cNvPr id="256" name="Google Shape;256;p40"/>
          <p:cNvSpPr txBox="1"/>
          <p:nvPr/>
        </p:nvSpPr>
        <p:spPr>
          <a:xfrm>
            <a:off x="771525" y="4097275"/>
            <a:ext cx="8060700" cy="4185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1155CC"/>
                </a:solidFill>
                <a:latin typeface="Open Sans"/>
                <a:ea typeface="Open Sans"/>
                <a:cs typeface="Open Sans"/>
                <a:sym typeface="Open Sans"/>
              </a:rPr>
              <a:t>&lt;seg</a:t>
            </a:r>
            <a:r>
              <a:rPr b="1" lang="en">
                <a:solidFill>
                  <a:schemeClr val="dk2"/>
                </a:solidFill>
                <a:latin typeface="Open Sans"/>
                <a:ea typeface="Open Sans"/>
                <a:cs typeface="Open Sans"/>
                <a:sym typeface="Open Sans"/>
              </a:rPr>
              <a:t> </a:t>
            </a:r>
            <a:r>
              <a:rPr b="1" lang="en">
                <a:solidFill>
                  <a:schemeClr val="accent1"/>
                </a:solidFill>
                <a:latin typeface="Open Sans"/>
                <a:ea typeface="Open Sans"/>
                <a:cs typeface="Open Sans"/>
                <a:sym typeface="Open Sans"/>
              </a:rPr>
              <a:t>type=</a:t>
            </a:r>
            <a:r>
              <a:rPr lang="en">
                <a:solidFill>
                  <a:schemeClr val="accent1"/>
                </a:solidFill>
                <a:latin typeface="Open Sans"/>
                <a:ea typeface="Open Sans"/>
                <a:cs typeface="Open Sans"/>
                <a:sym typeface="Open Sans"/>
              </a:rPr>
              <a:t>"</a:t>
            </a:r>
            <a:r>
              <a:rPr lang="en">
                <a:solidFill>
                  <a:schemeClr val="dk2"/>
                </a:solidFill>
                <a:latin typeface="Open Sans"/>
                <a:ea typeface="Open Sans"/>
                <a:cs typeface="Open Sans"/>
                <a:sym typeface="Open Sans"/>
              </a:rPr>
              <a:t>sentence" </a:t>
            </a:r>
            <a:r>
              <a:rPr b="1" lang="en">
                <a:solidFill>
                  <a:schemeClr val="accent1"/>
                </a:solidFill>
                <a:latin typeface="Open Sans"/>
                <a:ea typeface="Open Sans"/>
                <a:cs typeface="Open Sans"/>
                <a:sym typeface="Open Sans"/>
              </a:rPr>
              <a:t>subtype=</a:t>
            </a:r>
            <a:r>
              <a:rPr lang="en">
                <a:solidFill>
                  <a:schemeClr val="dk2"/>
                </a:solidFill>
                <a:latin typeface="Open Sans"/>
                <a:ea typeface="Open Sans"/>
                <a:cs typeface="Open Sans"/>
                <a:sym typeface="Open Sans"/>
              </a:rPr>
              <a:t>"declarative"</a:t>
            </a:r>
            <a:r>
              <a:rPr lang="en">
                <a:solidFill>
                  <a:srgbClr val="1155CC"/>
                </a:solidFill>
                <a:latin typeface="Open Sans"/>
                <a:ea typeface="Open Sans"/>
                <a:cs typeface="Open Sans"/>
                <a:sym typeface="Open Sans"/>
              </a:rPr>
              <a:t>&gt;</a:t>
            </a:r>
            <a:r>
              <a:rPr lang="en">
                <a:solidFill>
                  <a:schemeClr val="dk2"/>
                </a:solidFill>
                <a:latin typeface="Open Sans"/>
                <a:ea typeface="Open Sans"/>
                <a:cs typeface="Open Sans"/>
                <a:sym typeface="Open Sans"/>
              </a:rPr>
              <a:t>She plays the piano, and he sings along.</a:t>
            </a:r>
            <a:r>
              <a:rPr b="1" lang="en">
                <a:solidFill>
                  <a:srgbClr val="1155CC"/>
                </a:solidFill>
                <a:latin typeface="Open Sans"/>
                <a:ea typeface="Open Sans"/>
                <a:cs typeface="Open Sans"/>
                <a:sym typeface="Open Sans"/>
              </a:rPr>
              <a:t>&lt;/seg&gt;</a:t>
            </a:r>
            <a:endParaRPr b="1">
              <a:solidFill>
                <a:srgbClr val="1155CC"/>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said</a:t>
            </a:r>
            <a:endParaRPr/>
          </a:p>
        </p:txBody>
      </p:sp>
      <p:sp>
        <p:nvSpPr>
          <p:cNvPr id="262" name="Google Shape;262;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000000"/>
                </a:solidFill>
                <a:latin typeface="Courier New"/>
                <a:ea typeface="Courier New"/>
                <a:cs typeface="Courier New"/>
                <a:sym typeface="Courier New"/>
              </a:rPr>
              <a:t>&lt;</a:t>
            </a:r>
            <a:r>
              <a:rPr b="1" lang="en" sz="1000">
                <a:solidFill>
                  <a:srgbClr val="FF0000"/>
                </a:solidFill>
                <a:latin typeface="Courier New"/>
                <a:ea typeface="Courier New"/>
                <a:cs typeface="Courier New"/>
                <a:sym typeface="Courier New"/>
              </a:rPr>
              <a:t>said</a:t>
            </a:r>
            <a:r>
              <a:rPr b="1" lang="en" sz="1000">
                <a:solidFill>
                  <a:srgbClr val="000000"/>
                </a:solidFill>
                <a:latin typeface="Courier New"/>
                <a:ea typeface="Courier New"/>
                <a:cs typeface="Courier New"/>
                <a:sym typeface="Courier New"/>
              </a:rPr>
              <a:t> </a:t>
            </a:r>
            <a:r>
              <a:rPr b="1" lang="en" sz="1000">
                <a:solidFill>
                  <a:srgbClr val="222288"/>
                </a:solidFill>
                <a:latin typeface="Courier New"/>
                <a:ea typeface="Courier New"/>
                <a:cs typeface="Courier New"/>
                <a:sym typeface="Courier New"/>
              </a:rPr>
              <a:t>aloud</a:t>
            </a:r>
            <a:r>
              <a:rPr b="1" lang="en" sz="1000">
                <a:solidFill>
                  <a:srgbClr val="000000"/>
                </a:solidFill>
                <a:latin typeface="Courier New"/>
                <a:ea typeface="Courier New"/>
                <a:cs typeface="Courier New"/>
                <a:sym typeface="Courier New"/>
              </a:rPr>
              <a:t>="true"&gt;</a:t>
            </a:r>
            <a:r>
              <a:rPr lang="en" sz="1000">
                <a:solidFill>
                  <a:srgbClr val="000000"/>
                </a:solidFill>
                <a:highlight>
                  <a:srgbClr val="F7F9F6"/>
                </a:highlight>
                <a:latin typeface="Courier New"/>
                <a:ea typeface="Courier New"/>
                <a:cs typeface="Courier New"/>
                <a:sym typeface="Courier New"/>
              </a:rPr>
              <a:t>Oh yes,</a:t>
            </a:r>
            <a:r>
              <a:rPr b="1" lang="en" sz="1000">
                <a:solidFill>
                  <a:srgbClr val="000000"/>
                </a:solidFill>
                <a:latin typeface="Courier New"/>
                <a:ea typeface="Courier New"/>
                <a:cs typeface="Courier New"/>
                <a:sym typeface="Courier New"/>
              </a:rPr>
              <a:t>&lt;/</a:t>
            </a:r>
            <a:r>
              <a:rPr b="1" lang="en" sz="1000">
                <a:solidFill>
                  <a:srgbClr val="FF0000"/>
                </a:solidFill>
                <a:latin typeface="Courier New"/>
                <a:ea typeface="Courier New"/>
                <a:cs typeface="Courier New"/>
                <a:sym typeface="Courier New"/>
              </a:rPr>
              <a:t>said</a:t>
            </a:r>
            <a:r>
              <a:rPr b="1" lang="en" sz="1000">
                <a:solidFill>
                  <a:srgbClr val="000000"/>
                </a:solidFill>
                <a:latin typeface="Courier New"/>
                <a:ea typeface="Courier New"/>
                <a:cs typeface="Courier New"/>
                <a:sym typeface="Courier New"/>
              </a:rPr>
              <a:t>&gt;</a:t>
            </a:r>
            <a:r>
              <a:rPr lang="en" sz="1000">
                <a:solidFill>
                  <a:srgbClr val="000000"/>
                </a:solidFill>
                <a:highlight>
                  <a:srgbClr val="F7F9F6"/>
                </a:highlight>
                <a:latin typeface="Courier New"/>
                <a:ea typeface="Courier New"/>
                <a:cs typeface="Courier New"/>
                <a:sym typeface="Courier New"/>
              </a:rPr>
              <a:t> said Henry,</a:t>
            </a:r>
            <a:endParaRPr sz="1000">
              <a:solidFill>
                <a:srgbClr val="000000"/>
              </a:solidFill>
              <a:highlight>
                <a:srgbClr val="F7F9F6"/>
              </a:highlight>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1000">
                <a:solidFill>
                  <a:srgbClr val="000000"/>
                </a:solidFill>
                <a:latin typeface="Courier New"/>
                <a:ea typeface="Courier New"/>
                <a:cs typeface="Courier New"/>
                <a:sym typeface="Courier New"/>
              </a:rPr>
              <a:t>&lt;</a:t>
            </a:r>
            <a:r>
              <a:rPr b="1" lang="en" sz="1000">
                <a:solidFill>
                  <a:srgbClr val="FF0000"/>
                </a:solidFill>
                <a:latin typeface="Courier New"/>
                <a:ea typeface="Courier New"/>
                <a:cs typeface="Courier New"/>
                <a:sym typeface="Courier New"/>
              </a:rPr>
              <a:t>said</a:t>
            </a:r>
            <a:r>
              <a:rPr b="1" lang="en" sz="1000">
                <a:solidFill>
                  <a:srgbClr val="000000"/>
                </a:solidFill>
                <a:latin typeface="Courier New"/>
                <a:ea typeface="Courier New"/>
                <a:cs typeface="Courier New"/>
                <a:sym typeface="Courier New"/>
              </a:rPr>
              <a:t> </a:t>
            </a:r>
            <a:r>
              <a:rPr b="1" lang="en" sz="1000">
                <a:solidFill>
                  <a:srgbClr val="222288"/>
                </a:solidFill>
                <a:latin typeface="Courier New"/>
                <a:ea typeface="Courier New"/>
                <a:cs typeface="Courier New"/>
                <a:sym typeface="Courier New"/>
              </a:rPr>
              <a:t>aloud</a:t>
            </a:r>
            <a:r>
              <a:rPr b="1" lang="en" sz="1000">
                <a:solidFill>
                  <a:srgbClr val="000000"/>
                </a:solidFill>
                <a:latin typeface="Courier New"/>
                <a:ea typeface="Courier New"/>
                <a:cs typeface="Courier New"/>
                <a:sym typeface="Courier New"/>
              </a:rPr>
              <a:t>="false"&gt;</a:t>
            </a:r>
            <a:r>
              <a:rPr lang="en" sz="1000">
                <a:solidFill>
                  <a:srgbClr val="000000"/>
                </a:solidFill>
                <a:highlight>
                  <a:srgbClr val="F7F9F6"/>
                </a:highlight>
                <a:latin typeface="Courier New"/>
                <a:ea typeface="Courier New"/>
                <a:cs typeface="Courier New"/>
                <a:sym typeface="Courier New"/>
              </a:rPr>
              <a:t>I mean</a:t>
            </a:r>
            <a:endParaRPr sz="1000">
              <a:solidFill>
                <a:srgbClr val="000000"/>
              </a:solidFill>
              <a:highlight>
                <a:srgbClr val="F7F9F6"/>
              </a:highlight>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000000"/>
                </a:solidFill>
                <a:highlight>
                  <a:srgbClr val="F7F9F6"/>
                </a:highlight>
                <a:latin typeface="Courier New"/>
                <a:ea typeface="Courier New"/>
                <a:cs typeface="Courier New"/>
                <a:sym typeface="Courier New"/>
              </a:rPr>
              <a:t>Gordon Macrae, for example…</a:t>
            </a:r>
            <a:r>
              <a:rPr b="1" lang="en" sz="1000">
                <a:solidFill>
                  <a:srgbClr val="000000"/>
                </a:solidFill>
                <a:latin typeface="Courier New"/>
                <a:ea typeface="Courier New"/>
                <a:cs typeface="Courier New"/>
                <a:sym typeface="Courier New"/>
              </a:rPr>
              <a:t>&lt;/</a:t>
            </a:r>
            <a:r>
              <a:rPr b="1" lang="en" sz="1000">
                <a:solidFill>
                  <a:srgbClr val="FF0000"/>
                </a:solidFill>
                <a:latin typeface="Courier New"/>
                <a:ea typeface="Courier New"/>
                <a:cs typeface="Courier New"/>
                <a:sym typeface="Courier New"/>
              </a:rPr>
              <a:t>said</a:t>
            </a:r>
            <a:r>
              <a:rPr b="1" lang="en" sz="1000">
                <a:solidFill>
                  <a:srgbClr val="000000"/>
                </a:solidFill>
                <a:latin typeface="Courier New"/>
                <a:ea typeface="Courier New"/>
                <a:cs typeface="Courier New"/>
                <a:sym typeface="Courier New"/>
              </a:rPr>
              <a:t>&gt;</a:t>
            </a:r>
            <a:endParaRPr b="1" sz="10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1000">
                <a:solidFill>
                  <a:srgbClr val="000000"/>
                </a:solidFill>
                <a:latin typeface="Courier New"/>
                <a:ea typeface="Courier New"/>
                <a:cs typeface="Courier New"/>
                <a:sym typeface="Courier New"/>
              </a:rPr>
              <a:t>&lt;</a:t>
            </a:r>
            <a:r>
              <a:rPr b="1" lang="en" sz="1000">
                <a:solidFill>
                  <a:srgbClr val="FF0000"/>
                </a:solidFill>
                <a:latin typeface="Courier New"/>
                <a:ea typeface="Courier New"/>
                <a:cs typeface="Courier New"/>
                <a:sym typeface="Courier New"/>
              </a:rPr>
              <a:t>said</a:t>
            </a:r>
            <a:r>
              <a:rPr b="1" lang="en" sz="1000">
                <a:solidFill>
                  <a:srgbClr val="000000"/>
                </a:solidFill>
                <a:latin typeface="Courier New"/>
                <a:ea typeface="Courier New"/>
                <a:cs typeface="Courier New"/>
                <a:sym typeface="Courier New"/>
              </a:rPr>
              <a:t> </a:t>
            </a:r>
            <a:r>
              <a:rPr b="1" lang="en" sz="1000">
                <a:solidFill>
                  <a:srgbClr val="222288"/>
                </a:solidFill>
                <a:latin typeface="Courier New"/>
                <a:ea typeface="Courier New"/>
                <a:cs typeface="Courier New"/>
                <a:sym typeface="Courier New"/>
              </a:rPr>
              <a:t>aloud</a:t>
            </a:r>
            <a:r>
              <a:rPr b="1" lang="en" sz="1000">
                <a:solidFill>
                  <a:srgbClr val="000000"/>
                </a:solidFill>
                <a:latin typeface="Courier New"/>
                <a:ea typeface="Courier New"/>
                <a:cs typeface="Courier New"/>
                <a:sym typeface="Courier New"/>
              </a:rPr>
              <a:t>="false"&gt;</a:t>
            </a:r>
            <a:r>
              <a:rPr lang="en" sz="1000">
                <a:solidFill>
                  <a:srgbClr val="000000"/>
                </a:solidFill>
                <a:highlight>
                  <a:srgbClr val="F7F9F6"/>
                </a:highlight>
                <a:latin typeface="Courier New"/>
                <a:ea typeface="Courier New"/>
                <a:cs typeface="Courier New"/>
                <a:sym typeface="Courier New"/>
              </a:rPr>
              <a:t>Jungian</a:t>
            </a:r>
            <a:endParaRPr sz="1000">
              <a:solidFill>
                <a:srgbClr val="000000"/>
              </a:solidFill>
              <a:highlight>
                <a:srgbClr val="F7F9F6"/>
              </a:highlight>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000000"/>
                </a:solidFill>
                <a:highlight>
                  <a:srgbClr val="F7F9F6"/>
                </a:highlight>
                <a:latin typeface="Courier New"/>
                <a:ea typeface="Courier New"/>
                <a:cs typeface="Courier New"/>
                <a:sym typeface="Courier New"/>
              </a:rPr>
              <a:t>Analyst with Winebox! That's what you called him, you callous bastard,</a:t>
            </a:r>
            <a:endParaRPr sz="1000">
              <a:solidFill>
                <a:srgbClr val="000000"/>
              </a:solidFill>
              <a:highlight>
                <a:srgbClr val="F7F9F6"/>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000000"/>
                </a:solidFill>
                <a:highlight>
                  <a:srgbClr val="F7F9F6"/>
                </a:highlight>
                <a:latin typeface="Courier New"/>
                <a:ea typeface="Courier New"/>
                <a:cs typeface="Courier New"/>
                <a:sym typeface="Courier New"/>
              </a:rPr>
              <a:t>didn't you? Eh? Eh?</a:t>
            </a:r>
            <a:r>
              <a:rPr b="1" lang="en" sz="1000">
                <a:solidFill>
                  <a:srgbClr val="000000"/>
                </a:solidFill>
                <a:latin typeface="Courier New"/>
                <a:ea typeface="Courier New"/>
                <a:cs typeface="Courier New"/>
                <a:sym typeface="Courier New"/>
              </a:rPr>
              <a:t>&lt;/</a:t>
            </a:r>
            <a:r>
              <a:rPr b="1" lang="en" sz="1000">
                <a:solidFill>
                  <a:srgbClr val="FF0000"/>
                </a:solidFill>
                <a:latin typeface="Courier New"/>
                <a:ea typeface="Courier New"/>
                <a:cs typeface="Courier New"/>
                <a:sym typeface="Courier New"/>
              </a:rPr>
              <a:t>said</a:t>
            </a:r>
            <a:r>
              <a:rPr b="1" lang="en" sz="1000">
                <a:solidFill>
                  <a:srgbClr val="000000"/>
                </a:solidFill>
                <a:latin typeface="Courier New"/>
                <a:ea typeface="Courier New"/>
                <a:cs typeface="Courier New"/>
                <a:sym typeface="Courier New"/>
              </a:rPr>
              <a: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28635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Brief introduction to the TEI</a:t>
            </a:r>
            <a:endParaRPr/>
          </a:p>
        </p:txBody>
      </p:sp>
      <p:sp>
        <p:nvSpPr>
          <p:cNvPr id="79" name="Google Shape;79;p15"/>
          <p:cNvSpPr txBox="1"/>
          <p:nvPr/>
        </p:nvSpPr>
        <p:spPr>
          <a:xfrm>
            <a:off x="3601800" y="3001050"/>
            <a:ext cx="1940400" cy="14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948113" y="3059550"/>
            <a:ext cx="1247775" cy="137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X-Path for Analysis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X-Path</a:t>
            </a:r>
            <a:endParaRPr/>
          </a:p>
        </p:txBody>
      </p:sp>
      <p:sp>
        <p:nvSpPr>
          <p:cNvPr id="273" name="Google Shape;273;p43"/>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4" name="Google Shape;274;p43"/>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X-Path allows you to step through your document, element by element.</a:t>
            </a:r>
            <a:endParaRPr/>
          </a:p>
          <a:p>
            <a:pPr indent="-317500" lvl="0" marL="457200" rtl="0" algn="l">
              <a:spcBef>
                <a:spcPts val="0"/>
              </a:spcBef>
              <a:spcAft>
                <a:spcPts val="0"/>
              </a:spcAft>
              <a:buSzPts val="1400"/>
              <a:buChar char="●"/>
            </a:pPr>
            <a:r>
              <a:rPr lang="en"/>
              <a:t>In this assignment, we’ll be using it to find out more about what we’ve tagged in our chapter of Pride and Prejudice.</a:t>
            </a:r>
            <a:endParaRPr/>
          </a:p>
          <a:p>
            <a:pPr indent="-317500" lvl="0" marL="457200" rtl="0" algn="l">
              <a:spcBef>
                <a:spcPts val="0"/>
              </a:spcBef>
              <a:spcAft>
                <a:spcPts val="0"/>
              </a:spcAft>
              <a:buSzPts val="1400"/>
              <a:buChar char="●"/>
            </a:pPr>
            <a:r>
              <a:rPr lang="en"/>
              <a:t>There is an X-Path browser in the top right-hand corner of oXygen</a:t>
            </a:r>
            <a:endParaRPr/>
          </a:p>
        </p:txBody>
      </p:sp>
      <p:pic>
        <p:nvPicPr>
          <p:cNvPr id="275" name="Google Shape;275;p43"/>
          <p:cNvPicPr preferRelativeResize="0"/>
          <p:nvPr/>
        </p:nvPicPr>
        <p:blipFill>
          <a:blip r:embed="rId3">
            <a:alphaModFix/>
          </a:blip>
          <a:stretch>
            <a:fillRect/>
          </a:stretch>
        </p:blipFill>
        <p:spPr>
          <a:xfrm>
            <a:off x="0" y="1554600"/>
            <a:ext cx="4311599" cy="20342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Hands-on X-Path</a:t>
            </a:r>
            <a:endParaRPr/>
          </a:p>
        </p:txBody>
      </p:sp>
      <p:sp>
        <p:nvSpPr>
          <p:cNvPr id="281" name="Google Shape;281;p4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Using the file for </a:t>
            </a:r>
            <a:r>
              <a:rPr i="1" lang="en"/>
              <a:t>Pride and Prejudice</a:t>
            </a:r>
            <a:r>
              <a:rPr lang="en"/>
              <a:t> that you have just tagged, follow along.</a:t>
            </a:r>
            <a:endParaRPr/>
          </a:p>
        </p:txBody>
      </p:sp>
      <p:sp>
        <p:nvSpPr>
          <p:cNvPr id="282" name="Google Shape;282;p44"/>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People and Places</a:t>
            </a:r>
            <a:endParaRPr/>
          </a:p>
        </p:txBody>
      </p:sp>
      <p:sp>
        <p:nvSpPr>
          <p:cNvPr id="288" name="Google Shape;288;p45"/>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//persName</a:t>
            </a:r>
            <a:endParaRPr/>
          </a:p>
        </p:txBody>
      </p:sp>
      <p:sp>
        <p:nvSpPr>
          <p:cNvPr id="295" name="Google Shape;295;p4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all the &lt;persName&gt; tags in your document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//placeName</a:t>
            </a:r>
            <a:endParaRPr/>
          </a:p>
        </p:txBody>
      </p:sp>
      <p:sp>
        <p:nvSpPr>
          <p:cNvPr id="301" name="Google Shape;301;p4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all the &lt;placeName&gt; tags in your document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//p/persName</a:t>
            </a:r>
            <a:endParaRPr sz="9600"/>
          </a:p>
        </p:txBody>
      </p:sp>
      <p:sp>
        <p:nvSpPr>
          <p:cNvPr id="307" name="Google Shape;307;p48"/>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 all the &lt;persName&gt; elements in just the chapter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distinct-values(/TEI//persName)</a:t>
            </a:r>
            <a:endParaRPr sz="4800"/>
          </a:p>
        </p:txBody>
      </p:sp>
      <p:sp>
        <p:nvSpPr>
          <p:cNvPr id="313" name="Google Shape;313;p4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just the unique people in the document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t>
            </a:r>
            <a:r>
              <a:rPr lang="en" sz="6000"/>
              <a:t>persName[@ref eq '#jclifford']</a:t>
            </a:r>
            <a:endParaRPr sz="6000"/>
          </a:p>
        </p:txBody>
      </p:sp>
      <p:sp>
        <p:nvSpPr>
          <p:cNvPr id="319" name="Google Shape;319;p50"/>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all the times that this particular character is tagged in the text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Calculating Length</a:t>
            </a:r>
            <a:endParaRPr/>
          </a:p>
        </p:txBody>
      </p:sp>
      <p:sp>
        <p:nvSpPr>
          <p:cNvPr id="325" name="Google Shape;325;p5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326" name="Google Shape;326;p5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58525" y="458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TEI?                        </a:t>
            </a:r>
            <a:endParaRPr/>
          </a:p>
        </p:txBody>
      </p:sp>
      <p:sp>
        <p:nvSpPr>
          <p:cNvPr id="86" name="Google Shape;86;p16"/>
          <p:cNvSpPr txBox="1"/>
          <p:nvPr>
            <p:ph idx="1" type="body"/>
          </p:nvPr>
        </p:nvSpPr>
        <p:spPr>
          <a:xfrm>
            <a:off x="311700" y="162105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b="1" lang="en" sz="1400"/>
              <a:t>Text </a:t>
            </a:r>
            <a:r>
              <a:rPr b="1" lang="en" sz="1400"/>
              <a:t>Encoding</a:t>
            </a:r>
            <a:r>
              <a:rPr b="1" lang="en" sz="1400"/>
              <a:t> </a:t>
            </a:r>
            <a:r>
              <a:rPr b="1" lang="en" sz="1400"/>
              <a:t>Initiative</a:t>
            </a:r>
            <a:r>
              <a:rPr lang="en" sz="1400"/>
              <a:t> </a:t>
            </a:r>
            <a:r>
              <a:rPr b="1" lang="en" sz="1400"/>
              <a:t>(TEI)</a:t>
            </a:r>
            <a:r>
              <a:rPr lang="en" sz="1400"/>
              <a:t> is: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An </a:t>
            </a:r>
            <a:r>
              <a:rPr lang="en" sz="1400"/>
              <a:t>interdisciplinary</a:t>
            </a:r>
            <a:r>
              <a:rPr lang="en" sz="1400"/>
              <a:t> community of practice interested in using computers and </a:t>
            </a:r>
            <a:r>
              <a:rPr lang="en" sz="1400"/>
              <a:t>human</a:t>
            </a:r>
            <a:r>
              <a:rPr lang="en" sz="1400"/>
              <a:t> readable code (known as tags) to parse and markup texts to meet a variety of research goals and questions.</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A set of guidelines for the structured encoding of texts, and the rules for applying those guidelines.</a:t>
            </a:r>
            <a:endParaRPr sz="1400"/>
          </a:p>
          <a:p>
            <a:pPr indent="0" lvl="0" marL="0" rtl="0" algn="l">
              <a:spcBef>
                <a:spcPts val="0"/>
              </a:spcBef>
              <a:spcAft>
                <a:spcPts val="0"/>
              </a:spcAft>
              <a:buNone/>
            </a:pPr>
            <a:r>
              <a:t/>
            </a:r>
            <a:endParaRPr sz="1400"/>
          </a:p>
        </p:txBody>
      </p:sp>
      <p:pic>
        <p:nvPicPr>
          <p:cNvPr id="87" name="Google Shape;87;p16"/>
          <p:cNvPicPr preferRelativeResize="0"/>
          <p:nvPr/>
        </p:nvPicPr>
        <p:blipFill>
          <a:blip r:embed="rId3">
            <a:alphaModFix/>
          </a:blip>
          <a:stretch>
            <a:fillRect/>
          </a:stretch>
        </p:blipFill>
        <p:spPr>
          <a:xfrm>
            <a:off x="7531338" y="204925"/>
            <a:ext cx="1247775" cy="1371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332" name="Google Shape;332;p52"/>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all the paragraphs in your file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//p/string-length()</a:t>
            </a:r>
            <a:endParaRPr sz="9600"/>
          </a:p>
        </p:txBody>
      </p:sp>
      <p:sp>
        <p:nvSpPr>
          <p:cNvPr id="338" name="Google Shape;338;p5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Gives the length of all your paragraphs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Combinations</a:t>
            </a:r>
            <a:endParaRPr/>
          </a:p>
        </p:txBody>
      </p:sp>
      <p:sp>
        <p:nvSpPr>
          <p:cNvPr id="344" name="Google Shape;344;p5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345" name="Google Shape;345;p54"/>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//said[@who='#jclifford']</a:t>
            </a:r>
            <a:endParaRPr sz="6000"/>
          </a:p>
        </p:txBody>
      </p:sp>
      <p:sp>
        <p:nvSpPr>
          <p:cNvPr id="351" name="Google Shape;351;p55"/>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all the times #jclifford said something within a paragraph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//said[@who='#jclifford']/string-length()</a:t>
            </a:r>
            <a:endParaRPr sz="3600"/>
          </a:p>
        </p:txBody>
      </p:sp>
      <p:sp>
        <p:nvSpPr>
          <p:cNvPr id="357" name="Google Shape;357;p5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Finds the length of all of #jclifford’s speeches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//said[who='#Collins']/placeName[@ref eq '#Rosings']</a:t>
            </a:r>
            <a:endParaRPr sz="3600"/>
          </a:p>
        </p:txBody>
      </p:sp>
      <p:sp>
        <p:nvSpPr>
          <p:cNvPr id="363" name="Google Shape;363;p5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Counts all the times that Collins mentions Rosings in a direct speech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a:t>
            </a:r>
            <a:r>
              <a:rPr lang="en" sz="3600"/>
              <a:t>/placeName[@ref eq '#Rosings']</a:t>
            </a:r>
            <a:endParaRPr/>
          </a:p>
        </p:txBody>
      </p:sp>
      <p:sp>
        <p:nvSpPr>
          <p:cNvPr id="369" name="Google Shape;369;p58"/>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Counts all the times that Rosings is mentioned anywhere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information on x-path</a:t>
            </a:r>
            <a:endParaRPr/>
          </a:p>
        </p:txBody>
      </p:sp>
      <p:sp>
        <p:nvSpPr>
          <p:cNvPr id="375" name="Google Shape;375;p5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 Flanders and Syd Bauman, “Navigating the Tree,” 2013-11-21.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https://www.wwp.northeastern.edu/outreach/seminars/_current/presentations/xslt_intro/xpath_intro_tutorial_00.xhtml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0"/>
            <a:ext cx="8520600" cy="5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 History</a:t>
            </a:r>
            <a:endParaRPr/>
          </a:p>
        </p:txBody>
      </p:sp>
      <p:sp>
        <p:nvSpPr>
          <p:cNvPr id="93" name="Google Shape;93;p17"/>
          <p:cNvSpPr txBox="1"/>
          <p:nvPr>
            <p:ph idx="1" type="body"/>
          </p:nvPr>
        </p:nvSpPr>
        <p:spPr>
          <a:xfrm>
            <a:off x="311700" y="971675"/>
            <a:ext cx="8435100" cy="3836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1987 scholars from the humanities, linguistics, and computing developed </a:t>
            </a:r>
            <a:r>
              <a:rPr lang="en" sz="1400"/>
              <a:t>guidelines</a:t>
            </a:r>
            <a:r>
              <a:rPr lang="en" sz="1400"/>
              <a:t> for working with electronic texts, known as the “Poughkeepsie Principles”</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TEI </a:t>
            </a:r>
            <a:r>
              <a:rPr lang="en" sz="1400"/>
              <a:t>originally</a:t>
            </a:r>
            <a:r>
              <a:rPr lang="en" sz="1400"/>
              <a:t> used Standard Generalised Markup Language (SGML) to define Document Type Descriptions (DTD)</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1994 TEI released the P3 </a:t>
            </a:r>
            <a:r>
              <a:rPr lang="en" sz="1400"/>
              <a:t>guidelines, edited by Lou Burnard and Stephen Sperberg-McQueen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2002 TEI released the P4 guidelines in eXtensible Markup Language  (XML)</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rPr lang="en" sz="1400"/>
              <a:t> </a:t>
            </a:r>
            <a:endParaRPr sz="1400"/>
          </a:p>
          <a:p>
            <a:pPr indent="-317500" lvl="0" marL="457200" rtl="0" algn="l">
              <a:lnSpc>
                <a:spcPct val="100000"/>
              </a:lnSpc>
              <a:spcBef>
                <a:spcPts val="0"/>
              </a:spcBef>
              <a:spcAft>
                <a:spcPts val="0"/>
              </a:spcAft>
              <a:buSzPts val="1400"/>
              <a:buChar char="●"/>
            </a:pPr>
            <a:r>
              <a:rPr lang="en" sz="1400"/>
              <a:t>2007 TEI released the P5 guidelines, integrating XML attributes with the World Wide Web Consortium (W3C) to further standardize TEI and make it more inline with current XML practices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&lt;teiHeader&gt;                                                </a:t>
            </a:r>
            <a:r>
              <a:rPr lang="en"/>
              <a:t>TEI Header   </a:t>
            </a:r>
            <a:endParaRPr/>
          </a:p>
        </p:txBody>
      </p:sp>
      <p:sp>
        <p:nvSpPr>
          <p:cNvPr id="99" name="Google Shape;99;p18"/>
          <p:cNvSpPr txBox="1"/>
          <p:nvPr>
            <p:ph idx="1" type="body"/>
          </p:nvPr>
        </p:nvSpPr>
        <p:spPr>
          <a:xfrm>
            <a:off x="311700" y="1224050"/>
            <a:ext cx="8520600" cy="358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supplies descriptive and declarative metadata associated with a digital resource or set of resources.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a:t>
            </a:r>
            <a:r>
              <a:rPr b="1" lang="en">
                <a:solidFill>
                  <a:schemeClr val="accent1"/>
                </a:solidFill>
              </a:rPr>
              <a:t>&lt;teiHeader&gt;</a:t>
            </a:r>
            <a:r>
              <a:rPr lang="en"/>
              <a:t> element has five principal components:</a:t>
            </a:r>
            <a:endParaRPr/>
          </a:p>
          <a:p>
            <a:pPr indent="-342900" lvl="0" marL="914400" rtl="0" algn="l">
              <a:lnSpc>
                <a:spcPct val="100000"/>
              </a:lnSpc>
              <a:spcBef>
                <a:spcPts val="0"/>
              </a:spcBef>
              <a:spcAft>
                <a:spcPts val="0"/>
              </a:spcAft>
              <a:buSzPts val="1800"/>
              <a:buAutoNum type="arabicPeriod"/>
            </a:pPr>
            <a:r>
              <a:rPr lang="en"/>
              <a:t>&lt;fileDesc&gt; </a:t>
            </a:r>
            <a:endParaRPr/>
          </a:p>
          <a:p>
            <a:pPr indent="-342900" lvl="0" marL="914400" rtl="0" algn="l">
              <a:lnSpc>
                <a:spcPct val="100000"/>
              </a:lnSpc>
              <a:spcBef>
                <a:spcPts val="0"/>
              </a:spcBef>
              <a:spcAft>
                <a:spcPts val="0"/>
              </a:spcAft>
              <a:buSzPts val="1800"/>
              <a:buAutoNum type="arabicPeriod"/>
            </a:pPr>
            <a:r>
              <a:rPr lang="en"/>
              <a:t>&lt;encod</a:t>
            </a:r>
            <a:r>
              <a:rPr lang="en"/>
              <a:t>ingDesc&gt;</a:t>
            </a:r>
            <a:endParaRPr/>
          </a:p>
          <a:p>
            <a:pPr indent="-342900" lvl="0" marL="914400" rtl="0" algn="l">
              <a:lnSpc>
                <a:spcPct val="100000"/>
              </a:lnSpc>
              <a:spcBef>
                <a:spcPts val="0"/>
              </a:spcBef>
              <a:spcAft>
                <a:spcPts val="0"/>
              </a:spcAft>
              <a:buSzPts val="1800"/>
              <a:buAutoNum type="arabicPeriod"/>
            </a:pPr>
            <a:r>
              <a:rPr lang="en"/>
              <a:t>&lt;profileDesc&gt; </a:t>
            </a:r>
            <a:endParaRPr/>
          </a:p>
          <a:p>
            <a:pPr indent="-342900" lvl="0" marL="914400" rtl="0" algn="l">
              <a:lnSpc>
                <a:spcPct val="100000"/>
              </a:lnSpc>
              <a:spcBef>
                <a:spcPts val="0"/>
              </a:spcBef>
              <a:spcAft>
                <a:spcPts val="0"/>
              </a:spcAft>
              <a:buSzPts val="1800"/>
              <a:buAutoNum type="arabicPeriod"/>
            </a:pPr>
            <a:r>
              <a:rPr lang="en"/>
              <a:t>&lt;xenoData&gt;</a:t>
            </a:r>
            <a:endParaRPr/>
          </a:p>
          <a:p>
            <a:pPr indent="-342900" lvl="0" marL="914400" rtl="0" algn="l">
              <a:lnSpc>
                <a:spcPct val="100000"/>
              </a:lnSpc>
              <a:spcBef>
                <a:spcPts val="0"/>
              </a:spcBef>
              <a:spcAft>
                <a:spcPts val="0"/>
              </a:spcAft>
              <a:buSzPts val="1800"/>
              <a:buAutoNum type="arabicPeriod"/>
            </a:pPr>
            <a:r>
              <a:rPr lang="en"/>
              <a:t>&lt;revisionDesc&gt;</a:t>
            </a:r>
            <a:endParaRPr/>
          </a:p>
          <a:p>
            <a:pPr indent="0" lvl="0" marL="9144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Of these, only the </a:t>
            </a:r>
            <a:r>
              <a:rPr b="1" lang="en">
                <a:solidFill>
                  <a:schemeClr val="accent1"/>
                </a:solidFill>
              </a:rPr>
              <a:t>fileDesc</a:t>
            </a:r>
            <a:r>
              <a:rPr lang="en"/>
              <a:t> element is required in all TEI headers; the others are optional. </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&lt;fileDesc&gt;                                          </a:t>
            </a:r>
            <a:r>
              <a:rPr lang="en"/>
              <a:t>File Description                                      </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a:t>
            </a:r>
            <a:r>
              <a:rPr lang="en"/>
              <a:t>ontains a full bibliographic description of an electronic file.</a:t>
            </a:r>
            <a:br>
              <a:rPr lang="en"/>
            </a:br>
            <a:r>
              <a:rPr lang="en"/>
              <a:t>Contains </a:t>
            </a:r>
            <a:r>
              <a:rPr b="1" lang="en">
                <a:solidFill>
                  <a:schemeClr val="accent1"/>
                </a:solidFill>
              </a:rPr>
              <a:t>three mandatory</a:t>
            </a:r>
            <a:r>
              <a:rPr lang="en"/>
              <a:t> elements and four optional elements.</a:t>
            </a:r>
            <a:br>
              <a:rPr lang="en"/>
            </a:br>
            <a:endParaRPr/>
          </a:p>
          <a:p>
            <a:pPr indent="-342900" lvl="0" marL="914400" rtl="0" algn="l">
              <a:lnSpc>
                <a:spcPct val="100000"/>
              </a:lnSpc>
              <a:spcBef>
                <a:spcPts val="0"/>
              </a:spcBef>
              <a:spcAft>
                <a:spcPts val="0"/>
              </a:spcAft>
              <a:buSzPts val="1800"/>
              <a:buAutoNum type="arabicPeriod"/>
            </a:pPr>
            <a:r>
              <a:rPr lang="en">
                <a:solidFill>
                  <a:schemeClr val="accent1"/>
                </a:solidFill>
              </a:rPr>
              <a:t>&lt;titleStmt&gt;</a:t>
            </a:r>
            <a:r>
              <a:rPr lang="en"/>
              <a:t> </a:t>
            </a:r>
            <a:r>
              <a:rPr lang="en">
                <a:solidFill>
                  <a:srgbClr val="000000"/>
                </a:solidFill>
                <a:highlight>
                  <a:srgbClr val="FFFFFF"/>
                </a:highlight>
              </a:rPr>
              <a:t>(title statement)</a:t>
            </a:r>
            <a:endParaRPr/>
          </a:p>
          <a:p>
            <a:pPr indent="-342900" lvl="0" marL="914400" rtl="0" algn="l">
              <a:lnSpc>
                <a:spcPct val="100000"/>
              </a:lnSpc>
              <a:spcBef>
                <a:spcPts val="0"/>
              </a:spcBef>
              <a:spcAft>
                <a:spcPts val="0"/>
              </a:spcAft>
              <a:buSzPts val="1800"/>
              <a:buAutoNum type="arabicPeriod"/>
            </a:pPr>
            <a:r>
              <a:rPr lang="en"/>
              <a:t>&lt;editionStmt&gt; </a:t>
            </a:r>
            <a:r>
              <a:rPr lang="en">
                <a:solidFill>
                  <a:srgbClr val="000000"/>
                </a:solidFill>
                <a:highlight>
                  <a:srgbClr val="FFFFFF"/>
                </a:highlight>
              </a:rPr>
              <a:t>(edition statement) </a:t>
            </a:r>
            <a:endParaRPr/>
          </a:p>
          <a:p>
            <a:pPr indent="-342900" lvl="0" marL="914400" rtl="0" algn="l">
              <a:lnSpc>
                <a:spcPct val="100000"/>
              </a:lnSpc>
              <a:spcBef>
                <a:spcPts val="0"/>
              </a:spcBef>
              <a:spcAft>
                <a:spcPts val="0"/>
              </a:spcAft>
              <a:buSzPts val="1800"/>
              <a:buAutoNum type="arabicPeriod"/>
            </a:pPr>
            <a:r>
              <a:rPr lang="en"/>
              <a:t>&lt;extent&gt; (extent)</a:t>
            </a:r>
            <a:endParaRPr/>
          </a:p>
          <a:p>
            <a:pPr indent="-342900" lvl="0" marL="914400" rtl="0" algn="l">
              <a:lnSpc>
                <a:spcPct val="100000"/>
              </a:lnSpc>
              <a:spcBef>
                <a:spcPts val="0"/>
              </a:spcBef>
              <a:spcAft>
                <a:spcPts val="0"/>
              </a:spcAft>
              <a:buSzPts val="1800"/>
              <a:buAutoNum type="arabicPeriod"/>
            </a:pPr>
            <a:r>
              <a:rPr lang="en">
                <a:solidFill>
                  <a:schemeClr val="accent1"/>
                </a:solidFill>
              </a:rPr>
              <a:t>&lt;publicationStmt&gt;</a:t>
            </a:r>
            <a:r>
              <a:rPr lang="en"/>
              <a:t> (publication statement) </a:t>
            </a:r>
            <a:endParaRPr/>
          </a:p>
          <a:p>
            <a:pPr indent="-342900" lvl="0" marL="914400" rtl="0" algn="l">
              <a:lnSpc>
                <a:spcPct val="100000"/>
              </a:lnSpc>
              <a:spcBef>
                <a:spcPts val="0"/>
              </a:spcBef>
              <a:spcAft>
                <a:spcPts val="0"/>
              </a:spcAft>
              <a:buSzPts val="1800"/>
              <a:buAutoNum type="arabicPeriod"/>
            </a:pPr>
            <a:r>
              <a:rPr lang="en"/>
              <a:t>&lt;seriesStmt&gt; (series statement)</a:t>
            </a:r>
            <a:endParaRPr/>
          </a:p>
          <a:p>
            <a:pPr indent="-342900" lvl="0" marL="914400" rtl="0" algn="l">
              <a:lnSpc>
                <a:spcPct val="100000"/>
              </a:lnSpc>
              <a:spcBef>
                <a:spcPts val="0"/>
              </a:spcBef>
              <a:spcAft>
                <a:spcPts val="0"/>
              </a:spcAft>
              <a:buSzPts val="1800"/>
              <a:buAutoNum type="arabicPeriod"/>
            </a:pPr>
            <a:r>
              <a:rPr lang="en"/>
              <a:t>&lt;notesStmt&gt; (notes statement) </a:t>
            </a:r>
            <a:endParaRPr/>
          </a:p>
          <a:p>
            <a:pPr indent="-342900" lvl="0" marL="914400" rtl="0" algn="l">
              <a:lnSpc>
                <a:spcPct val="100000"/>
              </a:lnSpc>
              <a:spcBef>
                <a:spcPts val="0"/>
              </a:spcBef>
              <a:spcAft>
                <a:spcPts val="0"/>
              </a:spcAft>
              <a:buSzPts val="1800"/>
              <a:buAutoNum type="arabicPeriod"/>
            </a:pPr>
            <a:r>
              <a:rPr lang="en">
                <a:solidFill>
                  <a:schemeClr val="accent1"/>
                </a:solidFill>
              </a:rPr>
              <a:t>&lt;sourceDesc&gt;</a:t>
            </a:r>
            <a:r>
              <a:rPr lang="en"/>
              <a:t> (source description)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teiHeader </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400">
                <a:solidFill>
                  <a:srgbClr val="1155CC"/>
                </a:solidFill>
              </a:rPr>
              <a:t>&lt;teiHeader&gt;</a:t>
            </a:r>
            <a:endParaRPr b="1" sz="1400">
              <a:solidFill>
                <a:srgbClr val="1155CC"/>
              </a:solidFill>
            </a:endParaRPr>
          </a:p>
          <a:p>
            <a:pPr indent="0" lvl="0" marL="0" rtl="0" algn="l">
              <a:spcBef>
                <a:spcPts val="0"/>
              </a:spcBef>
              <a:spcAft>
                <a:spcPts val="0"/>
              </a:spcAft>
              <a:buClr>
                <a:srgbClr val="000000"/>
              </a:buClr>
              <a:buSzPts val="1100"/>
              <a:buFont typeface="Arial"/>
              <a:buNone/>
            </a:pPr>
            <a:r>
              <a:rPr b="1" lang="en" sz="1400">
                <a:solidFill>
                  <a:srgbClr val="1155CC"/>
                </a:solidFill>
              </a:rPr>
              <a:t>  &lt;fileDesc&gt;</a:t>
            </a:r>
            <a:endParaRPr b="1" sz="1400">
              <a:solidFill>
                <a:srgbClr val="1155CC"/>
              </a:solidFill>
            </a:endParaRPr>
          </a:p>
          <a:p>
            <a:pPr indent="0" lvl="0" marL="0" rtl="0" algn="l">
              <a:spcBef>
                <a:spcPts val="0"/>
              </a:spcBef>
              <a:spcAft>
                <a:spcPts val="0"/>
              </a:spcAft>
              <a:buClr>
                <a:srgbClr val="000000"/>
              </a:buClr>
              <a:buSzPts val="1100"/>
              <a:buFont typeface="Arial"/>
              <a:buNone/>
            </a:pPr>
            <a:r>
              <a:rPr lang="en" sz="1400">
                <a:solidFill>
                  <a:srgbClr val="1155CC"/>
                </a:solidFill>
                <a:highlight>
                  <a:srgbClr val="F7F9F6"/>
                </a:highlight>
              </a:rPr>
              <a:t>  	</a:t>
            </a:r>
            <a:r>
              <a:rPr b="1" lang="en" sz="1400">
                <a:solidFill>
                  <a:srgbClr val="1155CC"/>
                </a:solidFill>
              </a:rPr>
              <a:t>&lt;titleStmt&gt;</a:t>
            </a:r>
            <a:endParaRPr b="1" sz="1400">
              <a:solidFill>
                <a:srgbClr val="1155CC"/>
              </a:solidFill>
            </a:endParaRPr>
          </a:p>
          <a:p>
            <a:pPr indent="0" lvl="0" marL="0" rtl="0" algn="l">
              <a:spcBef>
                <a:spcPts val="0"/>
              </a:spcBef>
              <a:spcAft>
                <a:spcPts val="0"/>
              </a:spcAft>
              <a:buClr>
                <a:srgbClr val="000000"/>
              </a:buClr>
              <a:buSzPts val="1100"/>
              <a:buFont typeface="Arial"/>
              <a:buNone/>
            </a:pPr>
            <a:r>
              <a:rPr lang="en" sz="1400">
                <a:solidFill>
                  <a:srgbClr val="1155CC"/>
                </a:solidFill>
                <a:highlight>
                  <a:srgbClr val="F7F9F6"/>
                </a:highlight>
              </a:rPr>
              <a:t>   	</a:t>
            </a:r>
            <a:r>
              <a:rPr lang="en" sz="1400">
                <a:solidFill>
                  <a:srgbClr val="1155CC"/>
                </a:solidFill>
                <a:highlight>
                  <a:srgbClr val="FFFFFF"/>
                </a:highlight>
              </a:rPr>
              <a:t>   </a:t>
            </a:r>
            <a:r>
              <a:rPr b="1" lang="en" sz="1400">
                <a:solidFill>
                  <a:srgbClr val="1155CC"/>
                </a:solidFill>
              </a:rPr>
              <a:t>&lt;title&gt; </a:t>
            </a:r>
            <a:r>
              <a:rPr i="1" lang="en" sz="1400">
                <a:solidFill>
                  <a:srgbClr val="274E13"/>
                </a:solidFill>
              </a:rPr>
              <a:t>&lt;!-- title of the resource → </a:t>
            </a:r>
            <a:r>
              <a:rPr b="1" lang="en" sz="1400">
                <a:solidFill>
                  <a:srgbClr val="1155CC"/>
                </a:solidFill>
              </a:rPr>
              <a:t>&lt;/title&gt;</a:t>
            </a:r>
            <a:endParaRPr b="1" sz="1400">
              <a:solidFill>
                <a:srgbClr val="1155CC"/>
              </a:solidFill>
            </a:endParaRPr>
          </a:p>
          <a:p>
            <a:pPr indent="0" lvl="0" marL="0" rtl="0" algn="l">
              <a:spcBef>
                <a:spcPts val="0"/>
              </a:spcBef>
              <a:spcAft>
                <a:spcPts val="0"/>
              </a:spcAft>
              <a:buNone/>
            </a:pPr>
            <a:r>
              <a:rPr lang="en" sz="1400">
                <a:solidFill>
                  <a:srgbClr val="1155CC"/>
                </a:solidFill>
                <a:highlight>
                  <a:srgbClr val="F7F9F6"/>
                </a:highlight>
              </a:rPr>
              <a:t> 	</a:t>
            </a:r>
            <a:r>
              <a:rPr b="1" lang="en" sz="1400">
                <a:solidFill>
                  <a:srgbClr val="1155CC"/>
                </a:solidFill>
              </a:rPr>
              <a:t>&lt;/titleStmt&gt;</a:t>
            </a:r>
            <a:endParaRPr b="1" sz="1400">
              <a:solidFill>
                <a:srgbClr val="1155CC"/>
              </a:solidFill>
            </a:endParaRPr>
          </a:p>
          <a:p>
            <a:pPr indent="457200" lvl="0" marL="0" rtl="0" algn="l">
              <a:spcBef>
                <a:spcPts val="0"/>
              </a:spcBef>
              <a:spcAft>
                <a:spcPts val="0"/>
              </a:spcAft>
              <a:buNone/>
            </a:pPr>
            <a:r>
              <a:rPr b="1" lang="en" sz="1400">
                <a:solidFill>
                  <a:srgbClr val="1155CC"/>
                </a:solidFill>
              </a:rPr>
              <a:t>&lt;publicationStmt&gt;</a:t>
            </a:r>
            <a:endParaRPr b="1" sz="1400">
              <a:solidFill>
                <a:srgbClr val="1155CC"/>
              </a:solidFill>
            </a:endParaRPr>
          </a:p>
          <a:p>
            <a:pPr indent="0" lvl="0" marL="457200" rtl="0" algn="l">
              <a:spcBef>
                <a:spcPts val="0"/>
              </a:spcBef>
              <a:spcAft>
                <a:spcPts val="0"/>
              </a:spcAft>
              <a:buNone/>
            </a:pPr>
            <a:r>
              <a:rPr b="1" lang="en" sz="1400">
                <a:solidFill>
                  <a:srgbClr val="1155CC"/>
                </a:solidFill>
              </a:rPr>
              <a:t>  &lt;p&gt;</a:t>
            </a:r>
            <a:r>
              <a:rPr i="1" lang="en" sz="1400">
                <a:solidFill>
                  <a:srgbClr val="274E13"/>
                </a:solidFill>
              </a:rPr>
              <a:t>&lt;!-- information about the distribution of the resource --&gt;</a:t>
            </a:r>
            <a:r>
              <a:rPr i="1" lang="en" sz="1400">
                <a:solidFill>
                  <a:srgbClr val="1155CC"/>
                </a:solidFill>
              </a:rPr>
              <a:t> </a:t>
            </a:r>
            <a:r>
              <a:rPr b="1" lang="en" sz="1400">
                <a:solidFill>
                  <a:srgbClr val="1155CC"/>
                </a:solidFill>
              </a:rPr>
              <a:t>&lt;/p&gt;</a:t>
            </a:r>
            <a:endParaRPr b="1" sz="1400">
              <a:solidFill>
                <a:srgbClr val="1155CC"/>
              </a:solidFill>
            </a:endParaRPr>
          </a:p>
          <a:p>
            <a:pPr indent="0" lvl="0" marL="457200" rtl="0" algn="l">
              <a:spcBef>
                <a:spcPts val="0"/>
              </a:spcBef>
              <a:spcAft>
                <a:spcPts val="0"/>
              </a:spcAft>
              <a:buNone/>
            </a:pPr>
            <a:r>
              <a:rPr b="1" lang="en" sz="1400">
                <a:solidFill>
                  <a:srgbClr val="1155CC"/>
                </a:solidFill>
              </a:rPr>
              <a:t>&lt;/publicationStmt&gt;</a:t>
            </a:r>
            <a:endParaRPr b="1" sz="1400">
              <a:solidFill>
                <a:srgbClr val="1155CC"/>
              </a:solidFill>
            </a:endParaRPr>
          </a:p>
          <a:p>
            <a:pPr indent="0" lvl="0" marL="457200" rtl="0" algn="l">
              <a:spcBef>
                <a:spcPts val="0"/>
              </a:spcBef>
              <a:spcAft>
                <a:spcPts val="0"/>
              </a:spcAft>
              <a:buNone/>
            </a:pPr>
            <a:r>
              <a:rPr b="1" lang="en" sz="1400">
                <a:solidFill>
                  <a:srgbClr val="1155CC"/>
                </a:solidFill>
              </a:rPr>
              <a:t>&lt;sourceDesc&gt;</a:t>
            </a:r>
            <a:endParaRPr b="1" sz="1400">
              <a:solidFill>
                <a:srgbClr val="1155CC"/>
              </a:solidFill>
            </a:endParaRPr>
          </a:p>
          <a:p>
            <a:pPr indent="0" lvl="0" marL="457200" rtl="0" algn="l">
              <a:spcBef>
                <a:spcPts val="0"/>
              </a:spcBef>
              <a:spcAft>
                <a:spcPts val="0"/>
              </a:spcAft>
              <a:buNone/>
            </a:pPr>
            <a:r>
              <a:rPr b="1" lang="en" sz="1400">
                <a:solidFill>
                  <a:srgbClr val="1155CC"/>
                </a:solidFill>
              </a:rPr>
              <a:t> &lt;p&gt;</a:t>
            </a:r>
            <a:r>
              <a:rPr i="1" lang="en" sz="1400">
                <a:solidFill>
                  <a:srgbClr val="274E13"/>
                </a:solidFill>
              </a:rPr>
              <a:t>&lt;!--information about the source from which the resource was derived--&gt;</a:t>
            </a:r>
            <a:r>
              <a:rPr b="1" lang="en" sz="1400">
                <a:solidFill>
                  <a:srgbClr val="1155CC"/>
                </a:solidFill>
              </a:rPr>
              <a:t>&lt;/p&gt;</a:t>
            </a:r>
            <a:endParaRPr b="1" sz="1400">
              <a:solidFill>
                <a:srgbClr val="1155CC"/>
              </a:solidFill>
            </a:endParaRPr>
          </a:p>
          <a:p>
            <a:pPr indent="0" lvl="0" marL="457200" rtl="0" algn="l">
              <a:spcBef>
                <a:spcPts val="0"/>
              </a:spcBef>
              <a:spcAft>
                <a:spcPts val="0"/>
              </a:spcAft>
              <a:buNone/>
            </a:pPr>
            <a:r>
              <a:rPr b="1" lang="en" sz="1400">
                <a:solidFill>
                  <a:srgbClr val="1155CC"/>
                </a:solidFill>
              </a:rPr>
              <a:t>&lt;/sourceDesc&gt;</a:t>
            </a:r>
            <a:endParaRPr b="1" sz="1400">
              <a:solidFill>
                <a:srgbClr val="1155CC"/>
              </a:solidFill>
            </a:endParaRPr>
          </a:p>
          <a:p>
            <a:pPr indent="0" lvl="0" marL="0" rtl="0" algn="l">
              <a:spcBef>
                <a:spcPts val="0"/>
              </a:spcBef>
              <a:spcAft>
                <a:spcPts val="0"/>
              </a:spcAft>
              <a:buNone/>
            </a:pPr>
            <a:r>
              <a:rPr b="1" lang="en" sz="1400">
                <a:solidFill>
                  <a:srgbClr val="1155CC"/>
                </a:solidFill>
              </a:rPr>
              <a:t>  &lt;/fileDesc&gt;</a:t>
            </a:r>
            <a:endParaRPr b="1" sz="1400">
              <a:solidFill>
                <a:srgbClr val="1155CC"/>
              </a:solidFill>
            </a:endParaRPr>
          </a:p>
          <a:p>
            <a:pPr indent="0" lvl="0" marL="0" rtl="0" algn="l">
              <a:spcBef>
                <a:spcPts val="0"/>
              </a:spcBef>
              <a:spcAft>
                <a:spcPts val="0"/>
              </a:spcAft>
              <a:buNone/>
            </a:pPr>
            <a:r>
              <a:rPr b="1" lang="en" sz="1400">
                <a:solidFill>
                  <a:srgbClr val="1155CC"/>
                </a:solidFill>
              </a:rPr>
              <a:t>&lt;/teiHeader&gt;</a:t>
            </a:r>
            <a:endParaRPr b="1" sz="1400">
              <a:solidFill>
                <a:srgbClr val="1155CC"/>
              </a:solidFill>
            </a:endParaRPr>
          </a:p>
          <a:p>
            <a:pPr indent="0" lvl="0" marL="0" rtl="0" algn="l">
              <a:spcBef>
                <a:spcPts val="0"/>
              </a:spcBef>
              <a:spcAft>
                <a:spcPts val="0"/>
              </a:spcAft>
              <a:buClr>
                <a:srgbClr val="000000"/>
              </a:buClr>
              <a:buSzPts val="1100"/>
              <a:buFont typeface="Arial"/>
              <a:buNone/>
            </a:pPr>
            <a:r>
              <a:t/>
            </a:r>
            <a:endParaRPr b="1" sz="1400">
              <a:solidFill>
                <a:srgbClr val="1155CC"/>
              </a:solidFill>
            </a:endParaRPr>
          </a:p>
          <a:p>
            <a:pPr indent="0" lvl="0" marL="0" rtl="0" algn="l">
              <a:spcBef>
                <a:spcPts val="0"/>
              </a:spcBef>
              <a:spcAft>
                <a:spcPts val="0"/>
              </a:spcAft>
              <a:buNone/>
            </a:pPr>
            <a:r>
              <a:t/>
            </a:r>
            <a:endParaRPr sz="1400">
              <a:solidFill>
                <a:srgbClr val="1155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91425"/>
            <a:ext cx="852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teiHeader fileDesc Example</a:t>
            </a:r>
            <a:endParaRPr/>
          </a:p>
        </p:txBody>
      </p:sp>
      <p:sp>
        <p:nvSpPr>
          <p:cNvPr id="117" name="Google Shape;117;p21"/>
          <p:cNvSpPr txBox="1"/>
          <p:nvPr>
            <p:ph idx="1" type="body"/>
          </p:nvPr>
        </p:nvSpPr>
        <p:spPr>
          <a:xfrm>
            <a:off x="311700" y="704325"/>
            <a:ext cx="8520600" cy="4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&lt;teiHeader&gt;</a:t>
            </a:r>
            <a:endParaRPr b="1" sz="1000">
              <a:solidFill>
                <a:srgbClr val="1155CC"/>
              </a:solidFill>
              <a:latin typeface="Courier New"/>
              <a:ea typeface="Courier New"/>
              <a:cs typeface="Courier New"/>
              <a:sym typeface="Courier New"/>
            </a:endParaRPr>
          </a:p>
          <a:p>
            <a:pPr indent="457200" lvl="0" marL="0" rtl="0" algn="l">
              <a:spcBef>
                <a:spcPts val="0"/>
              </a:spcBef>
              <a:spcAft>
                <a:spcPts val="0"/>
              </a:spcAft>
              <a:buNone/>
            </a:pPr>
            <a:r>
              <a:rPr b="1" lang="en" sz="1000">
                <a:solidFill>
                  <a:srgbClr val="1155CC"/>
                </a:solidFill>
                <a:latin typeface="Courier New"/>
                <a:ea typeface="Courier New"/>
                <a:cs typeface="Courier New"/>
                <a:sym typeface="Courier New"/>
              </a:rPr>
              <a:t>&lt;fileDesc&gt;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&lt;titleStmt&gt;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&lt;title&gt;</a:t>
            </a:r>
            <a:r>
              <a:rPr i="1" lang="en" sz="1000">
                <a:solidFill>
                  <a:srgbClr val="274E13"/>
                </a:solidFill>
                <a:latin typeface="Courier New"/>
                <a:ea typeface="Courier New"/>
                <a:cs typeface="Courier New"/>
                <a:sym typeface="Courier New"/>
              </a:rPr>
              <a:t>&lt;!-- title of the resource --&gt;</a:t>
            </a:r>
            <a:r>
              <a:rPr b="1" lang="en" sz="1000">
                <a:solidFill>
                  <a:srgbClr val="1155CC"/>
                </a:solidFill>
                <a:latin typeface="Courier New"/>
                <a:ea typeface="Courier New"/>
                <a:cs typeface="Courier New"/>
                <a:sym typeface="Courier New"/>
              </a:rPr>
              <a:t>&lt;/title&gt;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&lt;/titleStmt&gt;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&lt;editionStmt&gt;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&lt;p&gt;</a:t>
            </a:r>
            <a:r>
              <a:rPr i="1" lang="en" sz="1000">
                <a:solidFill>
                  <a:srgbClr val="274E13"/>
                </a:solidFill>
                <a:latin typeface="Courier New"/>
                <a:ea typeface="Courier New"/>
                <a:cs typeface="Courier New"/>
                <a:sym typeface="Courier New"/>
              </a:rPr>
              <a:t>&lt;!-- information about the edition of the resource  --&gt;</a:t>
            </a:r>
            <a:r>
              <a:rPr b="1" lang="en" sz="1000">
                <a:solidFill>
                  <a:srgbClr val="1155CC"/>
                </a:solidFill>
                <a:latin typeface="Courier New"/>
                <a:ea typeface="Courier New"/>
                <a:cs typeface="Courier New"/>
                <a:sym typeface="Courier New"/>
              </a:rPr>
              <a:t>&lt;/p&gt;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None/>
            </a:pPr>
            <a:r>
              <a:rPr b="1" lang="en" sz="1000">
                <a:solidFill>
                  <a:srgbClr val="1155CC"/>
                </a:solidFill>
                <a:latin typeface="Courier New"/>
                <a:ea typeface="Courier New"/>
                <a:cs typeface="Courier New"/>
                <a:sym typeface="Courier New"/>
              </a:rPr>
              <a:t> &lt;/editionStmt&gt;</a:t>
            </a:r>
            <a:endParaRPr b="1" sz="1000">
              <a:solidFill>
                <a:srgbClr val="1155CC"/>
              </a:solidFill>
              <a:latin typeface="Courier New"/>
              <a:ea typeface="Courier New"/>
              <a:cs typeface="Courier New"/>
              <a:sym typeface="Courier New"/>
            </a:endParaRPr>
          </a:p>
          <a:p>
            <a:pPr indent="0" lvl="0" marL="914400" rtl="0" algn="l">
              <a:spcBef>
                <a:spcPts val="0"/>
              </a:spcBef>
              <a:spcAft>
                <a:spcPts val="0"/>
              </a:spcAft>
              <a:buNone/>
            </a:pPr>
            <a:r>
              <a:rPr b="1" lang="en" sz="1000">
                <a:solidFill>
                  <a:srgbClr val="1155CC"/>
                </a:solidFill>
                <a:latin typeface="Courier New"/>
                <a:ea typeface="Courier New"/>
                <a:cs typeface="Courier New"/>
                <a:sym typeface="Courier New"/>
              </a:rPr>
              <a:t>&lt;extent&gt;</a:t>
            </a:r>
            <a:r>
              <a:rPr i="1" lang="en" sz="1000">
                <a:solidFill>
                  <a:srgbClr val="274E13"/>
                </a:solidFill>
                <a:latin typeface="Courier New"/>
                <a:ea typeface="Courier New"/>
                <a:cs typeface="Courier New"/>
                <a:sym typeface="Courier New"/>
              </a:rPr>
              <a:t>&lt;!-- description of the size of the resource →</a:t>
            </a:r>
            <a:endParaRPr i="1" sz="1000">
              <a:solidFill>
                <a:srgbClr val="274E13"/>
              </a:solidFill>
              <a:latin typeface="Courier New"/>
              <a:ea typeface="Courier New"/>
              <a:cs typeface="Courier New"/>
              <a:sym typeface="Courier New"/>
            </a:endParaRPr>
          </a:p>
          <a:p>
            <a:pPr indent="0" lvl="0" marL="914400" rtl="0" algn="l">
              <a:spcBef>
                <a:spcPts val="0"/>
              </a:spcBef>
              <a:spcAft>
                <a:spcPts val="0"/>
              </a:spcAft>
              <a:buNone/>
            </a:pPr>
            <a:r>
              <a:rPr b="1" lang="en" sz="1000">
                <a:solidFill>
                  <a:srgbClr val="1155CC"/>
                </a:solidFill>
                <a:latin typeface="Courier New"/>
                <a:ea typeface="Courier New"/>
                <a:cs typeface="Courier New"/>
                <a:sym typeface="Courier New"/>
              </a:rPr>
              <a:t> &lt;/extent&gt;</a:t>
            </a:r>
            <a:endParaRPr b="1" sz="1000">
              <a:solidFill>
                <a:srgbClr val="1155CC"/>
              </a:solidFill>
              <a:latin typeface="Courier New"/>
              <a:ea typeface="Courier New"/>
              <a:cs typeface="Courier New"/>
              <a:sym typeface="Courier New"/>
            </a:endParaRPr>
          </a:p>
          <a:p>
            <a:pPr indent="0" lvl="0" marL="914400" rtl="0" algn="l">
              <a:spcBef>
                <a:spcPts val="0"/>
              </a:spcBef>
              <a:spcAft>
                <a:spcPts val="0"/>
              </a:spcAft>
              <a:buNone/>
            </a:pPr>
            <a:r>
              <a:rPr b="1" lang="en" sz="1000">
                <a:solidFill>
                  <a:srgbClr val="1155CC"/>
                </a:solidFill>
                <a:latin typeface="Courier New"/>
                <a:ea typeface="Courier New"/>
                <a:cs typeface="Courier New"/>
                <a:sym typeface="Courier New"/>
              </a:rPr>
              <a:t>&lt;publicationStmt&gt;</a:t>
            </a:r>
            <a:endParaRPr b="1" sz="1000">
              <a:solidFill>
                <a:srgbClr val="1155CC"/>
              </a:solidFill>
              <a:latin typeface="Courier New"/>
              <a:ea typeface="Courier New"/>
              <a:cs typeface="Courier New"/>
              <a:sym typeface="Courier New"/>
            </a:endParaRPr>
          </a:p>
          <a:p>
            <a:pPr indent="457200" lvl="0" marL="9144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&lt;p&gt;</a:t>
            </a:r>
            <a:r>
              <a:rPr i="1" lang="en" sz="1000">
                <a:solidFill>
                  <a:srgbClr val="274E13"/>
                </a:solidFill>
                <a:latin typeface="Courier New"/>
                <a:ea typeface="Courier New"/>
                <a:cs typeface="Courier New"/>
                <a:sym typeface="Courier New"/>
              </a:rPr>
              <a:t>&lt;!-- information about the distribution of the resource --&gt;</a:t>
            </a:r>
            <a:r>
              <a:rPr b="1" lang="en" sz="1000">
                <a:solidFill>
                  <a:srgbClr val="1155CC"/>
                </a:solidFill>
                <a:latin typeface="Courier New"/>
                <a:ea typeface="Courier New"/>
                <a:cs typeface="Courier New"/>
                <a:sym typeface="Courier New"/>
              </a:rPr>
              <a:t>&lt;/p&gt;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&lt;/publicationStmt&gt;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&lt;seriesStmt&gt;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&lt;p&gt;</a:t>
            </a:r>
            <a:r>
              <a:rPr i="1" lang="en" sz="1000">
                <a:solidFill>
                  <a:srgbClr val="274E13"/>
                </a:solidFill>
                <a:latin typeface="Courier New"/>
                <a:ea typeface="Courier New"/>
                <a:cs typeface="Courier New"/>
                <a:sym typeface="Courier New"/>
              </a:rPr>
              <a:t>&lt;!-- information about any series to which the resource belongs  --&gt;</a:t>
            </a:r>
            <a:r>
              <a:rPr b="1" lang="en" sz="1000">
                <a:solidFill>
                  <a:srgbClr val="1155CC"/>
                </a:solidFill>
                <a:latin typeface="Courier New"/>
                <a:ea typeface="Courier New"/>
                <a:cs typeface="Courier New"/>
                <a:sym typeface="Courier New"/>
              </a:rPr>
              <a:t>&lt;/p&gt;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None/>
            </a:pPr>
            <a:r>
              <a:rPr b="1" lang="en" sz="1000">
                <a:solidFill>
                  <a:srgbClr val="1155CC"/>
                </a:solidFill>
                <a:latin typeface="Courier New"/>
                <a:ea typeface="Courier New"/>
                <a:cs typeface="Courier New"/>
                <a:sym typeface="Courier New"/>
              </a:rPr>
              <a:t>&lt;/seriesStmt&gt;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&lt;notesStmt&gt;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&lt;note&gt;</a:t>
            </a:r>
            <a:r>
              <a:rPr i="1" lang="en" sz="1000">
                <a:solidFill>
                  <a:srgbClr val="274E13"/>
                </a:solidFill>
                <a:latin typeface="Courier New"/>
                <a:ea typeface="Courier New"/>
                <a:cs typeface="Courier New"/>
                <a:sym typeface="Courier New"/>
              </a:rPr>
              <a:t>&lt;!-- notes on other aspects of the resource --&gt;</a:t>
            </a:r>
            <a:r>
              <a:rPr lang="en" sz="1000">
                <a:solidFill>
                  <a:srgbClr val="274E13"/>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&lt;/note&gt;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&lt;/notesStmt&gt;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Clr>
                <a:srgbClr val="000000"/>
              </a:buClr>
              <a:buSzPts val="1100"/>
              <a:buFont typeface="Arial"/>
              <a:buNone/>
            </a:pPr>
            <a:r>
              <a:rPr b="1" lang="en" sz="1000">
                <a:solidFill>
                  <a:srgbClr val="1155CC"/>
                </a:solidFill>
                <a:latin typeface="Courier New"/>
                <a:ea typeface="Courier New"/>
                <a:cs typeface="Courier New"/>
                <a:sym typeface="Courier New"/>
              </a:rPr>
              <a:t>&lt;sourceDesc&gt;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000">
                <a:solidFill>
                  <a:srgbClr val="1155CC"/>
                </a:solidFill>
                <a:highlight>
                  <a:srgbClr val="F7F9F6"/>
                </a:highlight>
                <a:latin typeface="Courier New"/>
                <a:ea typeface="Courier New"/>
                <a:cs typeface="Courier New"/>
                <a:sym typeface="Courier New"/>
              </a:rPr>
              <a:t>   			</a:t>
            </a:r>
            <a:r>
              <a:rPr b="1" lang="en" sz="1000">
                <a:solidFill>
                  <a:srgbClr val="1155CC"/>
                </a:solidFill>
                <a:latin typeface="Courier New"/>
                <a:ea typeface="Courier New"/>
                <a:cs typeface="Courier New"/>
                <a:sym typeface="Courier New"/>
              </a:rPr>
              <a:t>&lt;p&gt;</a:t>
            </a:r>
            <a:r>
              <a:rPr i="1" lang="en" sz="1000">
                <a:solidFill>
                  <a:srgbClr val="274E13"/>
                </a:solidFill>
                <a:latin typeface="Courier New"/>
                <a:ea typeface="Courier New"/>
                <a:cs typeface="Courier New"/>
                <a:sym typeface="Courier New"/>
              </a:rPr>
              <a:t>&lt;!-- information about the source from which the resource was derived  --&gt;</a:t>
            </a:r>
            <a:r>
              <a:rPr b="1" lang="en" sz="1000">
                <a:solidFill>
                  <a:srgbClr val="1155CC"/>
                </a:solidFill>
                <a:latin typeface="Courier New"/>
                <a:ea typeface="Courier New"/>
                <a:cs typeface="Courier New"/>
                <a:sym typeface="Courier New"/>
              </a:rPr>
              <a:t>&lt;/p&gt;</a:t>
            </a:r>
            <a:endParaRPr b="1" sz="1000">
              <a:solidFill>
                <a:srgbClr val="1155CC"/>
              </a:solidFill>
              <a:latin typeface="Courier New"/>
              <a:ea typeface="Courier New"/>
              <a:cs typeface="Courier New"/>
              <a:sym typeface="Courier New"/>
            </a:endParaRPr>
          </a:p>
          <a:p>
            <a:pPr indent="457200" lvl="0" marL="457200" rtl="0" algn="l">
              <a:spcBef>
                <a:spcPts val="0"/>
              </a:spcBef>
              <a:spcAft>
                <a:spcPts val="0"/>
              </a:spcAft>
              <a:buNone/>
            </a:pPr>
            <a:r>
              <a:rPr b="1" lang="en" sz="1000">
                <a:solidFill>
                  <a:srgbClr val="1155CC"/>
                </a:solidFill>
                <a:latin typeface="Courier New"/>
                <a:ea typeface="Courier New"/>
                <a:cs typeface="Courier New"/>
                <a:sym typeface="Courier New"/>
              </a:rPr>
              <a:t>&lt;/sourceDesc&gt;</a:t>
            </a:r>
            <a:endParaRPr b="1" sz="1000">
              <a:solidFill>
                <a:srgbClr val="1155CC"/>
              </a:solidFill>
              <a:latin typeface="Courier New"/>
              <a:ea typeface="Courier New"/>
              <a:cs typeface="Courier New"/>
              <a:sym typeface="Courier New"/>
            </a:endParaRPr>
          </a:p>
          <a:p>
            <a:pPr indent="0" lvl="0" marL="457200" rtl="0" algn="l">
              <a:spcBef>
                <a:spcPts val="0"/>
              </a:spcBef>
              <a:spcAft>
                <a:spcPts val="0"/>
              </a:spcAft>
              <a:buNone/>
            </a:pPr>
            <a:r>
              <a:rPr b="1" lang="en" sz="1000">
                <a:solidFill>
                  <a:srgbClr val="1155CC"/>
                </a:solidFill>
                <a:latin typeface="Courier New"/>
                <a:ea typeface="Courier New"/>
                <a:cs typeface="Courier New"/>
                <a:sym typeface="Courier New"/>
              </a:rPr>
              <a:t>&lt;/fileDesc&gt;</a:t>
            </a:r>
            <a:endParaRPr b="1" sz="1000">
              <a:solidFill>
                <a:srgbClr val="1155CC"/>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1155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