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lt2"/>
              </a:buClr>
              <a:buNone/>
              <a:defRPr>
                <a:solidFill>
                  <a:schemeClr val="lt2"/>
                </a:solidFill>
              </a:defRPr>
            </a:lvl1pPr>
            <a:lvl2pPr lvl="1" algn="ctr">
              <a:spcBef>
                <a:spcPts val="0"/>
              </a:spcBef>
              <a:buClr>
                <a:schemeClr val="lt2"/>
              </a:buClr>
              <a:buSzPct val="100000"/>
              <a:buNone/>
              <a:defRPr sz="3000">
                <a:solidFill>
                  <a:schemeClr val="lt2"/>
                </a:solidFill>
              </a:defRPr>
            </a:lvl2pPr>
            <a:lvl3pPr lvl="2" algn="ctr">
              <a:spcBef>
                <a:spcPts val="0"/>
              </a:spcBef>
              <a:buClr>
                <a:schemeClr val="lt2"/>
              </a:buClr>
              <a:buSzPct val="100000"/>
              <a:buNone/>
              <a:defRPr sz="3000">
                <a:solidFill>
                  <a:schemeClr val="lt2"/>
                </a:solidFill>
              </a:defRPr>
            </a:lvl3pPr>
            <a:lvl4pPr lvl="3" algn="ctr">
              <a:spcBef>
                <a:spcPts val="0"/>
              </a:spcBef>
              <a:buClr>
                <a:schemeClr val="lt2"/>
              </a:buClr>
              <a:buSzPct val="100000"/>
              <a:buNone/>
              <a:defRPr sz="3000">
                <a:solidFill>
                  <a:schemeClr val="lt2"/>
                </a:solidFill>
              </a:defRPr>
            </a:lvl4pPr>
            <a:lvl5pPr lvl="4" algn="ctr">
              <a:spcBef>
                <a:spcPts val="0"/>
              </a:spcBef>
              <a:buClr>
                <a:schemeClr val="lt2"/>
              </a:buClr>
              <a:buSzPct val="100000"/>
              <a:buNone/>
              <a:defRPr sz="3000">
                <a:solidFill>
                  <a:schemeClr val="lt2"/>
                </a:solidFill>
              </a:defRPr>
            </a:lvl5pPr>
            <a:lvl6pPr lvl="5" algn="ctr">
              <a:spcBef>
                <a:spcPts val="0"/>
              </a:spcBef>
              <a:buClr>
                <a:schemeClr val="lt2"/>
              </a:buClr>
              <a:buSzPct val="100000"/>
              <a:buNone/>
              <a:defRPr sz="3000">
                <a:solidFill>
                  <a:schemeClr val="lt2"/>
                </a:solidFill>
              </a:defRPr>
            </a:lvl6pPr>
            <a:lvl7pPr lvl="6" algn="ctr">
              <a:spcBef>
                <a:spcPts val="0"/>
              </a:spcBef>
              <a:buClr>
                <a:schemeClr val="lt2"/>
              </a:buClr>
              <a:buSzPct val="100000"/>
              <a:buNone/>
              <a:defRPr sz="3000">
                <a:solidFill>
                  <a:schemeClr val="lt2"/>
                </a:solidFill>
              </a:defRPr>
            </a:lvl7pPr>
            <a:lvl8pPr lvl="7" algn="ctr">
              <a:spcBef>
                <a:spcPts val="0"/>
              </a:spcBef>
              <a:buClr>
                <a:schemeClr val="lt2"/>
              </a:buClr>
              <a:buSzPct val="100000"/>
              <a:buNone/>
              <a:defRPr sz="3000">
                <a:solidFill>
                  <a:schemeClr val="lt2"/>
                </a:solidFill>
              </a:defRPr>
            </a:lvl8pPr>
            <a:lvl9pPr lvl="8" algn="ctr">
              <a:spcBef>
                <a:spcPts val="0"/>
              </a:spcBef>
              <a:buClr>
                <a:schemeClr val="lt2"/>
              </a:buClr>
              <a:buSzPct val="100000"/>
              <a:buNone/>
              <a:defRPr sz="3000">
                <a:solidFill>
                  <a:schemeClr val="lt2"/>
                </a:solidFill>
              </a:defRPr>
            </a:lvl9pPr>
          </a:lstStyle>
          <a:p/>
        </p:txBody>
      </p:sp>
      <p:sp>
        <p:nvSpPr>
          <p:cNvPr id="11" name="Shape 11"/>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SzPct val="100000"/>
              <a:buNone/>
              <a:defRPr sz="1800"/>
            </a:lvl1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lt1"/>
              </a:buClr>
              <a:buSzPct val="100000"/>
              <a:defRPr sz="3000">
                <a:solidFill>
                  <a:schemeClr val="lt1"/>
                </a:solidFill>
              </a:defRPr>
            </a:lvl1pPr>
            <a:lvl2pPr lvl="1">
              <a:spcBef>
                <a:spcPts val="480"/>
              </a:spcBef>
              <a:buClr>
                <a:schemeClr val="lt1"/>
              </a:buClr>
              <a:buSzPct val="100000"/>
              <a:defRPr sz="2400">
                <a:solidFill>
                  <a:schemeClr val="lt1"/>
                </a:solidFill>
              </a:defRPr>
            </a:lvl2pPr>
            <a:lvl3pPr lvl="2">
              <a:spcBef>
                <a:spcPts val="480"/>
              </a:spcBef>
              <a:buClr>
                <a:schemeClr val="lt1"/>
              </a:buClr>
              <a:buSzPct val="100000"/>
              <a:defRPr sz="2400">
                <a:solidFill>
                  <a:schemeClr val="lt1"/>
                </a:solidFill>
              </a:defRPr>
            </a:lvl3pPr>
            <a:lvl4pPr lvl="3">
              <a:spcBef>
                <a:spcPts val="360"/>
              </a:spcBef>
              <a:buClr>
                <a:schemeClr val="lt1"/>
              </a:buClr>
              <a:buSzPct val="100000"/>
              <a:defRPr sz="1800">
                <a:solidFill>
                  <a:schemeClr val="lt1"/>
                </a:solidFill>
              </a:defRPr>
            </a:lvl4pPr>
            <a:lvl5pPr lvl="4">
              <a:spcBef>
                <a:spcPts val="360"/>
              </a:spcBef>
              <a:buClr>
                <a:schemeClr val="lt1"/>
              </a:buClr>
              <a:buSzPct val="100000"/>
              <a:defRPr sz="1800">
                <a:solidFill>
                  <a:schemeClr val="lt1"/>
                </a:solidFill>
              </a:defRPr>
            </a:lvl5pPr>
            <a:lvl6pPr lvl="5">
              <a:spcBef>
                <a:spcPts val="360"/>
              </a:spcBef>
              <a:buClr>
                <a:schemeClr val="lt1"/>
              </a:buClr>
              <a:buSzPct val="100000"/>
              <a:defRPr sz="1800">
                <a:solidFill>
                  <a:schemeClr val="lt1"/>
                </a:solidFill>
              </a:defRPr>
            </a:lvl6pPr>
            <a:lvl7pPr lvl="6">
              <a:spcBef>
                <a:spcPts val="360"/>
              </a:spcBef>
              <a:buClr>
                <a:schemeClr val="lt1"/>
              </a:buClr>
              <a:buSzPct val="100000"/>
              <a:defRPr sz="1800">
                <a:solidFill>
                  <a:schemeClr val="lt1"/>
                </a:solidFill>
              </a:defRPr>
            </a:lvl7pPr>
            <a:lvl8pPr lvl="7">
              <a:spcBef>
                <a:spcPts val="360"/>
              </a:spcBef>
              <a:buClr>
                <a:schemeClr val="lt1"/>
              </a:buClr>
              <a:buSzPct val="100000"/>
              <a:defRPr sz="1800">
                <a:solidFill>
                  <a:schemeClr val="lt1"/>
                </a:solidFill>
              </a:defRPr>
            </a:lvl8pPr>
            <a:lvl9pPr lvl="8">
              <a:spcBef>
                <a:spcPts val="360"/>
              </a:spcBef>
              <a:buClr>
                <a:schemeClr val="lt1"/>
              </a:buClr>
              <a:buSzPct val="100000"/>
              <a:defRPr sz="1800">
                <a:solidFill>
                  <a:schemeClr val="lt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4.jpg"/><Relationship Id="rId4" Type="http://schemas.openxmlformats.org/officeDocument/2006/relationships/image" Target="../media/image02.jpg"/><Relationship Id="rId5"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95167"/>
            <a:ext cx="7772400" cy="1159799"/>
          </a:xfrm>
          <a:prstGeom prst="rect">
            <a:avLst/>
          </a:prstGeom>
        </p:spPr>
        <p:txBody>
          <a:bodyPr anchorCtr="0" anchor="b" bIns="91425" lIns="91425" rIns="91425" tIns="91425">
            <a:noAutofit/>
          </a:bodyPr>
          <a:lstStyle/>
          <a:p>
            <a:pPr lvl="0">
              <a:spcBef>
                <a:spcPts val="0"/>
              </a:spcBef>
              <a:buNone/>
            </a:pPr>
            <a:r>
              <a:rPr lang="en"/>
              <a:t>Recreational Chair</a:t>
            </a:r>
          </a:p>
        </p:txBody>
      </p:sp>
      <p:sp>
        <p:nvSpPr>
          <p:cNvPr id="35" name="Shape 35"/>
          <p:cNvSpPr txBox="1"/>
          <p:nvPr/>
        </p:nvSpPr>
        <p:spPr>
          <a:xfrm>
            <a:off x="2970300" y="3109700"/>
            <a:ext cx="3203400" cy="5742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3F3F3"/>
                </a:solidFill>
              </a:rPr>
              <a:t>Cullen LaKemper, Kurtis Bowen, Matthew Payne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Member #1</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Matthew Payne:</a:t>
            </a:r>
          </a:p>
          <a:p>
            <a:pPr lvl="0">
              <a:spcBef>
                <a:spcPts val="0"/>
              </a:spcBef>
              <a:buNone/>
            </a:pPr>
            <a:r>
              <a:rPr lang="en" sz="2400"/>
              <a:t>I’m a 15 year old sophomore from Columbia, SC attending Spring Valley High School. I enjoy playing sports and plan to be an engineer in the future.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596350" y="188175"/>
            <a:ext cx="7951199" cy="857400"/>
          </a:xfrm>
          <a:prstGeom prst="rect">
            <a:avLst/>
          </a:prstGeom>
        </p:spPr>
        <p:txBody>
          <a:bodyPr anchorCtr="0" anchor="b" bIns="91425" lIns="91425" rIns="91425" tIns="91425">
            <a:noAutofit/>
          </a:bodyPr>
          <a:lstStyle/>
          <a:p>
            <a:pPr lvl="0" algn="ctr">
              <a:spcBef>
                <a:spcPts val="0"/>
              </a:spcBef>
              <a:buNone/>
            </a:pPr>
            <a:r>
              <a:rPr lang="en"/>
              <a:t>Initial CAD Drawing</a:t>
            </a:r>
          </a:p>
        </p:txBody>
      </p:sp>
      <p:sp>
        <p:nvSpPr>
          <p:cNvPr id="100" name="Shape 100"/>
          <p:cNvSpPr txBox="1"/>
          <p:nvPr/>
        </p:nvSpPr>
        <p:spPr>
          <a:xfrm>
            <a:off x="596350" y="1045575"/>
            <a:ext cx="7951199" cy="3884400"/>
          </a:xfrm>
          <a:prstGeom prst="rect">
            <a:avLst/>
          </a:prstGeom>
          <a:noFill/>
          <a:ln>
            <a:noFill/>
          </a:ln>
        </p:spPr>
        <p:txBody>
          <a:bodyPr anchorCtr="0" anchor="t" bIns="91425" lIns="91425" rIns="91425" tIns="91425">
            <a:noAutofit/>
          </a:bodyPr>
          <a:lstStyle/>
          <a:p>
            <a:pPr indent="-342900" lvl="0" marL="457200" rtl="0">
              <a:spcBef>
                <a:spcPts val="0"/>
              </a:spcBef>
              <a:buClr>
                <a:srgbClr val="FFFFFF"/>
              </a:buClr>
              <a:buSzPct val="100000"/>
              <a:buChar char="-"/>
            </a:pPr>
            <a:r>
              <a:rPr lang="en" sz="1800">
                <a:solidFill>
                  <a:srgbClr val="FFFFFF"/>
                </a:solidFill>
              </a:rPr>
              <a:t>This initial drawing was selected</a:t>
            </a:r>
          </a:p>
          <a:p>
            <a:pPr lvl="0" rtl="0">
              <a:spcBef>
                <a:spcPts val="0"/>
              </a:spcBef>
              <a:buNone/>
            </a:pPr>
            <a:r>
              <a:rPr lang="en" sz="1800">
                <a:solidFill>
                  <a:srgbClr val="FFFFFF"/>
                </a:solidFill>
              </a:rPr>
              <a:t>	as a frame for the chair.</a:t>
            </a:r>
          </a:p>
          <a:p>
            <a:pPr indent="-342900" lvl="0" marL="457200" rtl="0">
              <a:spcBef>
                <a:spcPts val="0"/>
              </a:spcBef>
              <a:buClr>
                <a:srgbClr val="FFFFFF"/>
              </a:buClr>
              <a:buSzPct val="100000"/>
              <a:buChar char="-"/>
            </a:pPr>
            <a:r>
              <a:rPr lang="en" sz="1800">
                <a:solidFill>
                  <a:srgbClr val="FFFFFF"/>
                </a:solidFill>
              </a:rPr>
              <a:t>We feel that this is a good start </a:t>
            </a:r>
          </a:p>
          <a:p>
            <a:pPr lvl="0" rtl="0">
              <a:spcBef>
                <a:spcPts val="0"/>
              </a:spcBef>
              <a:buNone/>
            </a:pPr>
            <a:r>
              <a:rPr lang="en" sz="1800">
                <a:solidFill>
                  <a:srgbClr val="FFFFFF"/>
                </a:solidFill>
              </a:rPr>
              <a:t> 	for the chair in order to build</a:t>
            </a:r>
          </a:p>
          <a:p>
            <a:pPr lvl="0" rtl="0">
              <a:spcBef>
                <a:spcPts val="0"/>
              </a:spcBef>
              <a:buNone/>
            </a:pPr>
            <a:r>
              <a:rPr lang="en" sz="1800">
                <a:solidFill>
                  <a:srgbClr val="FFFFFF"/>
                </a:solidFill>
              </a:rPr>
              <a:t>	a solid frame support.</a:t>
            </a:r>
          </a:p>
          <a:p>
            <a:pPr indent="-342900" lvl="0" marL="457200" rtl="0">
              <a:spcBef>
                <a:spcPts val="0"/>
              </a:spcBef>
              <a:buClr>
                <a:srgbClr val="FFFFFF"/>
              </a:buClr>
              <a:buSzPct val="100000"/>
              <a:buChar char="-"/>
            </a:pPr>
            <a:r>
              <a:rPr lang="en" sz="1800">
                <a:solidFill>
                  <a:srgbClr val="FFFFFF"/>
                </a:solidFill>
              </a:rPr>
              <a:t>The required features will be</a:t>
            </a:r>
          </a:p>
          <a:p>
            <a:pPr lvl="0">
              <a:spcBef>
                <a:spcPts val="0"/>
              </a:spcBef>
              <a:buNone/>
            </a:pPr>
            <a:r>
              <a:rPr lang="en" sz="1800">
                <a:solidFill>
                  <a:srgbClr val="FFFFFF"/>
                </a:solidFill>
              </a:rPr>
              <a:t>	added to the final design.</a:t>
            </a:r>
          </a:p>
        </p:txBody>
      </p:sp>
      <p:pic>
        <p:nvPicPr>
          <p:cNvPr id="101" name="Shape 101"/>
          <p:cNvPicPr preferRelativeResize="0"/>
          <p:nvPr/>
        </p:nvPicPr>
        <p:blipFill>
          <a:blip r:embed="rId3">
            <a:alphaModFix/>
          </a:blip>
          <a:stretch>
            <a:fillRect/>
          </a:stretch>
        </p:blipFill>
        <p:spPr>
          <a:xfrm>
            <a:off x="4423199" y="1124950"/>
            <a:ext cx="4124349" cy="37256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685800" y="1432153"/>
            <a:ext cx="7772400" cy="3440700"/>
          </a:xfrm>
          <a:prstGeom prst="rect">
            <a:avLst/>
          </a:prstGeom>
        </p:spPr>
        <p:txBody>
          <a:bodyPr anchorCtr="0" anchor="t" bIns="91425" lIns="91425" rIns="91425" tIns="91425">
            <a:noAutofit/>
          </a:bodyPr>
          <a:lstStyle/>
          <a:p>
            <a:pPr lvl="0" rtl="0" algn="l">
              <a:spcBef>
                <a:spcPts val="0"/>
              </a:spcBef>
              <a:buNone/>
            </a:pPr>
            <a:r>
              <a:rPr lang="en" sz="2400"/>
              <a:t>-This design is made of PVC pipe </a:t>
            </a:r>
          </a:p>
          <a:p>
            <a:pPr lvl="0" rtl="0" algn="l">
              <a:spcBef>
                <a:spcPts val="0"/>
              </a:spcBef>
              <a:buNone/>
            </a:pPr>
            <a:r>
              <a:rPr lang="en" sz="2400"/>
              <a:t>so its light enough for most people </a:t>
            </a:r>
          </a:p>
          <a:p>
            <a:pPr lvl="0" rtl="0" algn="l">
              <a:spcBef>
                <a:spcPts val="0"/>
              </a:spcBef>
              <a:buNone/>
            </a:pPr>
            <a:r>
              <a:rPr lang="en" sz="2400"/>
              <a:t>to carry. </a:t>
            </a:r>
          </a:p>
          <a:p>
            <a:pPr lvl="0" rtl="0" algn="l">
              <a:spcBef>
                <a:spcPts val="0"/>
              </a:spcBef>
              <a:buNone/>
            </a:pPr>
            <a:r>
              <a:rPr lang="en" sz="2400"/>
              <a:t>-This increases market </a:t>
            </a:r>
          </a:p>
          <a:p>
            <a:pPr lvl="0" rtl="0" algn="l">
              <a:spcBef>
                <a:spcPts val="0"/>
              </a:spcBef>
              <a:buNone/>
            </a:pPr>
            <a:r>
              <a:rPr lang="en" sz="2400"/>
              <a:t>appeal and makes it affordable. </a:t>
            </a:r>
          </a:p>
          <a:p>
            <a:pPr lvl="0" rtl="0" algn="l">
              <a:spcBef>
                <a:spcPts val="0"/>
              </a:spcBef>
              <a:buNone/>
            </a:pPr>
            <a:r>
              <a:rPr lang="en" sz="2400"/>
              <a:t>-It offers a shade and cup holders.</a:t>
            </a:r>
          </a:p>
          <a:p>
            <a:pPr lvl="0" rtl="0" algn="l">
              <a:spcBef>
                <a:spcPts val="0"/>
              </a:spcBef>
              <a:buNone/>
            </a:pPr>
            <a:r>
              <a:rPr lang="en" sz="2400"/>
              <a:t>-The PVC pipe is sturdy enough</a:t>
            </a:r>
          </a:p>
          <a:p>
            <a:pPr lvl="0" algn="l">
              <a:spcBef>
                <a:spcPts val="0"/>
              </a:spcBef>
              <a:buNone/>
            </a:pPr>
            <a:r>
              <a:rPr lang="en" sz="2400"/>
              <a:t>for most people to use.</a:t>
            </a:r>
          </a:p>
        </p:txBody>
      </p:sp>
      <p:sp>
        <p:nvSpPr>
          <p:cNvPr id="107" name="Shape 107"/>
          <p:cNvSpPr txBox="1"/>
          <p:nvPr>
            <p:ph type="ctrTitle"/>
          </p:nvPr>
        </p:nvSpPr>
        <p:spPr>
          <a:xfrm>
            <a:off x="685800" y="151192"/>
            <a:ext cx="7772400" cy="1159799"/>
          </a:xfrm>
          <a:prstGeom prst="rect">
            <a:avLst/>
          </a:prstGeom>
        </p:spPr>
        <p:txBody>
          <a:bodyPr anchorCtr="0" anchor="b" bIns="91425" lIns="91425" rIns="91425" tIns="91425">
            <a:noAutofit/>
          </a:bodyPr>
          <a:lstStyle/>
          <a:p>
            <a:pPr lvl="0">
              <a:spcBef>
                <a:spcPts val="0"/>
              </a:spcBef>
              <a:buNone/>
            </a:pPr>
            <a:r>
              <a:rPr lang="en"/>
              <a:t>Design</a:t>
            </a:r>
          </a:p>
        </p:txBody>
      </p:sp>
      <p:pic>
        <p:nvPicPr>
          <p:cNvPr id="108" name="Shape 108"/>
          <p:cNvPicPr preferRelativeResize="0"/>
          <p:nvPr/>
        </p:nvPicPr>
        <p:blipFill>
          <a:blip r:embed="rId3">
            <a:alphaModFix/>
          </a:blip>
          <a:stretch>
            <a:fillRect/>
          </a:stretch>
        </p:blipFill>
        <p:spPr>
          <a:xfrm>
            <a:off x="5623800" y="1432150"/>
            <a:ext cx="2834399" cy="34446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Bill of Materials</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PVC Pipe- light, easy for assembly and disassembly, cheap.</a:t>
            </a:r>
          </a:p>
          <a:p>
            <a:pPr indent="-228600" lvl="0" marL="457200">
              <a:spcBef>
                <a:spcPts val="0"/>
              </a:spcBef>
            </a:pPr>
            <a:r>
              <a:rPr lang="en"/>
              <a:t>Fabric- light weight, cheap, comfortable, easily taken on and off of the frame.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Member #2</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Member #3</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Team Norms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15000"/>
              </a:lnSpc>
              <a:spcBef>
                <a:spcPts val="0"/>
              </a:spcBef>
              <a:buClr>
                <a:srgbClr val="FFFFFF"/>
              </a:buClr>
              <a:buSzPct val="100000"/>
              <a:buChar char="●"/>
            </a:pPr>
            <a:r>
              <a:rPr lang="en" sz="1800">
                <a:solidFill>
                  <a:srgbClr val="FFFFFF"/>
                </a:solidFill>
              </a:rPr>
              <a:t>Alway be kind to team member (no foul language or insults)</a:t>
            </a:r>
          </a:p>
          <a:p>
            <a:pPr indent="-342900" lvl="0" marL="457200" rtl="0">
              <a:lnSpc>
                <a:spcPct val="115000"/>
              </a:lnSpc>
              <a:spcBef>
                <a:spcPts val="0"/>
              </a:spcBef>
              <a:buClr>
                <a:srgbClr val="FFFFFF"/>
              </a:buClr>
              <a:buSzPct val="100000"/>
              <a:buChar char="●"/>
            </a:pPr>
            <a:r>
              <a:rPr lang="en" sz="1800">
                <a:solidFill>
                  <a:srgbClr val="FFFFFF"/>
                </a:solidFill>
              </a:rPr>
              <a:t>Any criticism should be constructive and trying to help your team member</a:t>
            </a:r>
          </a:p>
          <a:p>
            <a:pPr indent="-342900" lvl="0" marL="457200" rtl="0">
              <a:lnSpc>
                <a:spcPct val="115000"/>
              </a:lnSpc>
              <a:spcBef>
                <a:spcPts val="0"/>
              </a:spcBef>
              <a:buClr>
                <a:srgbClr val="FFFFFF"/>
              </a:buClr>
              <a:buSzPct val="100000"/>
              <a:buChar char="●"/>
            </a:pPr>
            <a:r>
              <a:rPr lang="en" sz="1800">
                <a:solidFill>
                  <a:srgbClr val="FFFFFF"/>
                </a:solidFill>
              </a:rPr>
              <a:t>Attempt to contact other members when in class</a:t>
            </a:r>
          </a:p>
          <a:p>
            <a:pPr indent="-342900" lvl="0" marL="457200">
              <a:lnSpc>
                <a:spcPct val="115000"/>
              </a:lnSpc>
              <a:spcBef>
                <a:spcPts val="0"/>
              </a:spcBef>
              <a:buClr>
                <a:srgbClr val="FFFFFF"/>
              </a:buClr>
              <a:buSzPct val="100000"/>
              <a:buChar char="●"/>
            </a:pPr>
            <a:r>
              <a:rPr lang="en" sz="1800">
                <a:solidFill>
                  <a:srgbClr val="FFFFFF"/>
                </a:solidFill>
              </a:rPr>
              <a:t>Provide input and help for all group assignments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Problem</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lgn="ctr">
              <a:spcBef>
                <a:spcPts val="0"/>
              </a:spcBef>
              <a:buNone/>
            </a:pPr>
            <a:r>
              <a:rPr lang="en"/>
              <a:t>Consumers have to purchase different chairs in order to partake in multiple recreational activities, making it costly and creating storage problems when not used.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Design Challenge</a:t>
            </a:r>
          </a:p>
        </p:txBody>
      </p:sp>
      <p:sp>
        <p:nvSpPr>
          <p:cNvPr id="71" name="Shape 71"/>
          <p:cNvSpPr txBox="1"/>
          <p:nvPr/>
        </p:nvSpPr>
        <p:spPr>
          <a:xfrm>
            <a:off x="70700" y="1143000"/>
            <a:ext cx="8990700" cy="39239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7350" lvl="0" rtl="0">
              <a:spcBef>
                <a:spcPts val="0"/>
              </a:spcBef>
              <a:buClr>
                <a:schemeClr val="dk1"/>
              </a:buClr>
              <a:buSzPct val="45833"/>
              <a:buFont typeface="Arial"/>
              <a:buNone/>
            </a:pPr>
            <a:r>
              <a:rPr lang="en" sz="2400"/>
              <a:t>Design, build, test, and present a multi-use portable chair designed to allow a person to use it in a stadium, at the beach, or park. This design should be tested and approved by the majority of a random sampling of consumers.</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algn="ctr">
              <a:spcBef>
                <a:spcPts val="0"/>
              </a:spcBef>
              <a:buNone/>
            </a:pPr>
            <a:r>
              <a:rPr lang="en"/>
              <a:t>Design Constraints</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Holds a least 3 different items</a:t>
            </a:r>
          </a:p>
          <a:p>
            <a:pPr indent="-381000" lvl="0" marL="457200" rtl="0">
              <a:spcBef>
                <a:spcPts val="0"/>
              </a:spcBef>
              <a:buSzPct val="100000"/>
            </a:pPr>
            <a:r>
              <a:rPr lang="en" sz="2400"/>
              <a:t>Support 2 different functions (eating, reading, etc)</a:t>
            </a:r>
          </a:p>
          <a:p>
            <a:pPr indent="-381000" lvl="0" marL="457200" rtl="0">
              <a:spcBef>
                <a:spcPts val="0"/>
              </a:spcBef>
              <a:buSzPct val="100000"/>
            </a:pPr>
            <a:r>
              <a:rPr lang="en" sz="2400"/>
              <a:t>Available in multiple colors</a:t>
            </a:r>
          </a:p>
          <a:p>
            <a:pPr indent="-381000" lvl="0" marL="457200" rtl="0">
              <a:spcBef>
                <a:spcPts val="0"/>
              </a:spcBef>
              <a:buSzPct val="100000"/>
            </a:pPr>
            <a:r>
              <a:rPr lang="en" sz="2400"/>
              <a:t>Easy to clean</a:t>
            </a:r>
          </a:p>
          <a:p>
            <a:pPr indent="-381000" lvl="0" marL="457200" rtl="0">
              <a:spcBef>
                <a:spcPts val="0"/>
              </a:spcBef>
              <a:buSzPct val="100000"/>
            </a:pPr>
            <a:r>
              <a:rPr lang="en" sz="2400"/>
              <a:t>Easy to transport</a:t>
            </a:r>
          </a:p>
          <a:p>
            <a:pPr indent="-381000" lvl="0" marL="457200" rtl="0">
              <a:spcBef>
                <a:spcPts val="0"/>
              </a:spcBef>
              <a:buSzPct val="100000"/>
            </a:pPr>
            <a:r>
              <a:rPr lang="en" sz="2400"/>
              <a:t>Must be affordable</a:t>
            </a:r>
          </a:p>
          <a:p>
            <a:pPr lvl="0" algn="ctr">
              <a:spcBef>
                <a:spcPts val="0"/>
              </a:spcBef>
              <a:buNone/>
            </a:pPr>
            <a:r>
              <a:t/>
            </a:r>
            <a:endParaRPr sz="2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2755200" y="197075"/>
            <a:ext cx="3633599" cy="857400"/>
          </a:xfrm>
          <a:prstGeom prst="rect">
            <a:avLst/>
          </a:prstGeom>
        </p:spPr>
        <p:txBody>
          <a:bodyPr anchorCtr="0" anchor="b" bIns="91425" lIns="91425" rIns="91425" tIns="91425">
            <a:noAutofit/>
          </a:bodyPr>
          <a:lstStyle/>
          <a:p>
            <a:pPr lvl="0">
              <a:spcBef>
                <a:spcPts val="0"/>
              </a:spcBef>
              <a:buNone/>
            </a:pPr>
            <a:r>
              <a:rPr lang="en"/>
              <a:t>Initial Sketches</a:t>
            </a:r>
          </a:p>
        </p:txBody>
      </p:sp>
      <p:pic>
        <p:nvPicPr>
          <p:cNvPr id="84" name="Shape 84"/>
          <p:cNvPicPr preferRelativeResize="0"/>
          <p:nvPr/>
        </p:nvPicPr>
        <p:blipFill rotWithShape="1">
          <a:blip r:embed="rId3">
            <a:alphaModFix/>
          </a:blip>
          <a:srcRect b="0" l="14408" r="37128" t="6638"/>
          <a:stretch/>
        </p:blipFill>
        <p:spPr>
          <a:xfrm>
            <a:off x="516925" y="1381387"/>
            <a:ext cx="1853749" cy="2380724"/>
          </a:xfrm>
          <a:prstGeom prst="rect">
            <a:avLst/>
          </a:prstGeom>
          <a:noFill/>
          <a:ln>
            <a:noFill/>
          </a:ln>
        </p:spPr>
      </p:pic>
      <p:pic>
        <p:nvPicPr>
          <p:cNvPr id="85" name="Shape 85"/>
          <p:cNvPicPr preferRelativeResize="0"/>
          <p:nvPr/>
        </p:nvPicPr>
        <p:blipFill>
          <a:blip r:embed="rId4">
            <a:alphaModFix/>
          </a:blip>
          <a:stretch>
            <a:fillRect/>
          </a:stretch>
        </p:blipFill>
        <p:spPr>
          <a:xfrm>
            <a:off x="3678877" y="1381387"/>
            <a:ext cx="1786235" cy="2380724"/>
          </a:xfrm>
          <a:prstGeom prst="rect">
            <a:avLst/>
          </a:prstGeom>
          <a:noFill/>
          <a:ln>
            <a:noFill/>
          </a:ln>
        </p:spPr>
      </p:pic>
      <p:pic>
        <p:nvPicPr>
          <p:cNvPr id="86" name="Shape 86"/>
          <p:cNvPicPr preferRelativeResize="0"/>
          <p:nvPr/>
        </p:nvPicPr>
        <p:blipFill rotWithShape="1">
          <a:blip r:embed="rId5">
            <a:alphaModFix/>
          </a:blip>
          <a:srcRect b="11556" l="32661" r="4563" t="4579"/>
          <a:stretch/>
        </p:blipFill>
        <p:spPr>
          <a:xfrm>
            <a:off x="6258950" y="1443125"/>
            <a:ext cx="2885049" cy="2168150"/>
          </a:xfrm>
          <a:prstGeom prst="rect">
            <a:avLst/>
          </a:prstGeom>
          <a:noFill/>
          <a:ln>
            <a:noFill/>
          </a:ln>
        </p:spPr>
      </p:pic>
      <p:sp>
        <p:nvSpPr>
          <p:cNvPr id="87" name="Shape 87"/>
          <p:cNvSpPr txBox="1"/>
          <p:nvPr/>
        </p:nvSpPr>
        <p:spPr>
          <a:xfrm>
            <a:off x="106950" y="3823375"/>
            <a:ext cx="2584500" cy="1069499"/>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My chair was designed for maximum comfort including padding lots of reclining options and a mini fridge</a:t>
            </a:r>
          </a:p>
        </p:txBody>
      </p:sp>
      <p:sp>
        <p:nvSpPr>
          <p:cNvPr id="88" name="Shape 88"/>
          <p:cNvSpPr txBox="1"/>
          <p:nvPr/>
        </p:nvSpPr>
        <p:spPr>
          <a:xfrm>
            <a:off x="6322400" y="3851075"/>
            <a:ext cx="2628600" cy="1117799"/>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My chair was designed to hold drinks and to shade a person to offer maximum comfort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1820775" y="179250"/>
            <a:ext cx="5576400" cy="857400"/>
          </a:xfrm>
          <a:prstGeom prst="rect">
            <a:avLst/>
          </a:prstGeom>
        </p:spPr>
        <p:txBody>
          <a:bodyPr anchorCtr="0" anchor="b" bIns="91425" lIns="91425" rIns="91425" tIns="91425">
            <a:noAutofit/>
          </a:bodyPr>
          <a:lstStyle/>
          <a:p>
            <a:pPr lvl="0">
              <a:spcBef>
                <a:spcPts val="0"/>
              </a:spcBef>
              <a:buNone/>
            </a:pPr>
            <a:r>
              <a:rPr lang="en"/>
              <a:t>Reason for our selection</a:t>
            </a:r>
          </a:p>
        </p:txBody>
      </p:sp>
      <p:sp>
        <p:nvSpPr>
          <p:cNvPr id="94" name="Shape 94"/>
          <p:cNvSpPr txBox="1"/>
          <p:nvPr/>
        </p:nvSpPr>
        <p:spPr>
          <a:xfrm>
            <a:off x="200325" y="1095875"/>
            <a:ext cx="8648999" cy="3711900"/>
          </a:xfrm>
          <a:prstGeom prst="rect">
            <a:avLst/>
          </a:prstGeom>
          <a:noFill/>
          <a:ln>
            <a:noFill/>
          </a:ln>
        </p:spPr>
        <p:txBody>
          <a:bodyPr anchorCtr="0" anchor="t" bIns="91425" lIns="91425" rIns="91425" tIns="91425">
            <a:noAutofit/>
          </a:bodyPr>
          <a:lstStyle/>
          <a:p>
            <a:pPr indent="457200" lvl="0" marL="0">
              <a:spcBef>
                <a:spcPts val="0"/>
              </a:spcBef>
              <a:buNone/>
            </a:pPr>
            <a:r>
              <a:rPr lang="en" sz="2400">
                <a:solidFill>
                  <a:srgbClr val="FFFFFF"/>
                </a:solidFill>
              </a:rPr>
              <a:t>We thought a simple PVC pipe would be the best solution to making a chair that could be used for many recreational purposes while maintaining maximum comfort and portability. The lightweight frame which can be taken apart allows for easy movement anywhere and storage in cars and other transportation methods. While the PVC can be snapped back together with ease.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