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3" d="100"/>
          <a:sy n="63" d="100"/>
        </p:scale>
        <p:origin x="269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62F180-1B63-43B7-A6D4-4B019A1F0F9F}"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18067-2B39-4EA8-AF04-04DC3A09D597}" type="slidenum">
              <a:rPr lang="en-US" smtClean="0"/>
              <a:t>‹#›</a:t>
            </a:fld>
            <a:endParaRPr lang="en-US"/>
          </a:p>
        </p:txBody>
      </p:sp>
    </p:spTree>
    <p:extLst>
      <p:ext uri="{BB962C8B-B14F-4D97-AF65-F5344CB8AC3E}">
        <p14:creationId xmlns:p14="http://schemas.microsoft.com/office/powerpoint/2010/main" val="2893658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2F180-1B63-43B7-A6D4-4B019A1F0F9F}"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18067-2B39-4EA8-AF04-04DC3A09D597}" type="slidenum">
              <a:rPr lang="en-US" smtClean="0"/>
              <a:t>‹#›</a:t>
            </a:fld>
            <a:endParaRPr lang="en-US"/>
          </a:p>
        </p:txBody>
      </p:sp>
    </p:spTree>
    <p:extLst>
      <p:ext uri="{BB962C8B-B14F-4D97-AF65-F5344CB8AC3E}">
        <p14:creationId xmlns:p14="http://schemas.microsoft.com/office/powerpoint/2010/main" val="3976308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2F180-1B63-43B7-A6D4-4B019A1F0F9F}"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18067-2B39-4EA8-AF04-04DC3A09D597}" type="slidenum">
              <a:rPr lang="en-US" smtClean="0"/>
              <a:t>‹#›</a:t>
            </a:fld>
            <a:endParaRPr lang="en-US"/>
          </a:p>
        </p:txBody>
      </p:sp>
    </p:spTree>
    <p:extLst>
      <p:ext uri="{BB962C8B-B14F-4D97-AF65-F5344CB8AC3E}">
        <p14:creationId xmlns:p14="http://schemas.microsoft.com/office/powerpoint/2010/main" val="234940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2F180-1B63-43B7-A6D4-4B019A1F0F9F}"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18067-2B39-4EA8-AF04-04DC3A09D597}" type="slidenum">
              <a:rPr lang="en-US" smtClean="0"/>
              <a:t>‹#›</a:t>
            </a:fld>
            <a:endParaRPr lang="en-US"/>
          </a:p>
        </p:txBody>
      </p:sp>
    </p:spTree>
    <p:extLst>
      <p:ext uri="{BB962C8B-B14F-4D97-AF65-F5344CB8AC3E}">
        <p14:creationId xmlns:p14="http://schemas.microsoft.com/office/powerpoint/2010/main" val="44626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62F180-1B63-43B7-A6D4-4B019A1F0F9F}"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18067-2B39-4EA8-AF04-04DC3A09D597}" type="slidenum">
              <a:rPr lang="en-US" smtClean="0"/>
              <a:t>‹#›</a:t>
            </a:fld>
            <a:endParaRPr lang="en-US"/>
          </a:p>
        </p:txBody>
      </p:sp>
    </p:spTree>
    <p:extLst>
      <p:ext uri="{BB962C8B-B14F-4D97-AF65-F5344CB8AC3E}">
        <p14:creationId xmlns:p14="http://schemas.microsoft.com/office/powerpoint/2010/main" val="649441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62F180-1B63-43B7-A6D4-4B019A1F0F9F}"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18067-2B39-4EA8-AF04-04DC3A09D597}" type="slidenum">
              <a:rPr lang="en-US" smtClean="0"/>
              <a:t>‹#›</a:t>
            </a:fld>
            <a:endParaRPr lang="en-US"/>
          </a:p>
        </p:txBody>
      </p:sp>
    </p:spTree>
    <p:extLst>
      <p:ext uri="{BB962C8B-B14F-4D97-AF65-F5344CB8AC3E}">
        <p14:creationId xmlns:p14="http://schemas.microsoft.com/office/powerpoint/2010/main" val="360338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62F180-1B63-43B7-A6D4-4B019A1F0F9F}" type="datetimeFigureOut">
              <a:rPr lang="en-US" smtClean="0"/>
              <a:t>8/22/2017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18067-2B39-4EA8-AF04-04DC3A09D597}" type="slidenum">
              <a:rPr lang="en-US" smtClean="0"/>
              <a:t>‹#›</a:t>
            </a:fld>
            <a:endParaRPr lang="en-US"/>
          </a:p>
        </p:txBody>
      </p:sp>
    </p:spTree>
    <p:extLst>
      <p:ext uri="{BB962C8B-B14F-4D97-AF65-F5344CB8AC3E}">
        <p14:creationId xmlns:p14="http://schemas.microsoft.com/office/powerpoint/2010/main" val="322222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62F180-1B63-43B7-A6D4-4B019A1F0F9F}" type="datetimeFigureOut">
              <a:rPr lang="en-US" smtClean="0"/>
              <a:t>8/22/2017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18067-2B39-4EA8-AF04-04DC3A09D597}" type="slidenum">
              <a:rPr lang="en-US" smtClean="0"/>
              <a:t>‹#›</a:t>
            </a:fld>
            <a:endParaRPr lang="en-US"/>
          </a:p>
        </p:txBody>
      </p:sp>
    </p:spTree>
    <p:extLst>
      <p:ext uri="{BB962C8B-B14F-4D97-AF65-F5344CB8AC3E}">
        <p14:creationId xmlns:p14="http://schemas.microsoft.com/office/powerpoint/2010/main" val="58246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2F180-1B63-43B7-A6D4-4B019A1F0F9F}" type="datetimeFigureOut">
              <a:rPr lang="en-US" smtClean="0"/>
              <a:t>8/22/2017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18067-2B39-4EA8-AF04-04DC3A09D597}" type="slidenum">
              <a:rPr lang="en-US" smtClean="0"/>
              <a:t>‹#›</a:t>
            </a:fld>
            <a:endParaRPr lang="en-US"/>
          </a:p>
        </p:txBody>
      </p:sp>
    </p:spTree>
    <p:extLst>
      <p:ext uri="{BB962C8B-B14F-4D97-AF65-F5344CB8AC3E}">
        <p14:creationId xmlns:p14="http://schemas.microsoft.com/office/powerpoint/2010/main" val="224572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9062F180-1B63-43B7-A6D4-4B019A1F0F9F}"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18067-2B39-4EA8-AF04-04DC3A09D597}" type="slidenum">
              <a:rPr lang="en-US" smtClean="0"/>
              <a:t>‹#›</a:t>
            </a:fld>
            <a:endParaRPr lang="en-US"/>
          </a:p>
        </p:txBody>
      </p:sp>
    </p:spTree>
    <p:extLst>
      <p:ext uri="{BB962C8B-B14F-4D97-AF65-F5344CB8AC3E}">
        <p14:creationId xmlns:p14="http://schemas.microsoft.com/office/powerpoint/2010/main" val="3603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9062F180-1B63-43B7-A6D4-4B019A1F0F9F}"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18067-2B39-4EA8-AF04-04DC3A09D597}" type="slidenum">
              <a:rPr lang="en-US" smtClean="0"/>
              <a:t>‹#›</a:t>
            </a:fld>
            <a:endParaRPr lang="en-US"/>
          </a:p>
        </p:txBody>
      </p:sp>
    </p:spTree>
    <p:extLst>
      <p:ext uri="{BB962C8B-B14F-4D97-AF65-F5344CB8AC3E}">
        <p14:creationId xmlns:p14="http://schemas.microsoft.com/office/powerpoint/2010/main" val="57522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9062F180-1B63-43B7-A6D4-4B019A1F0F9F}" type="datetimeFigureOut">
              <a:rPr lang="en-US" smtClean="0"/>
              <a:t>8/22/2017</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2C618067-2B39-4EA8-AF04-04DC3A09D597}" type="slidenum">
              <a:rPr lang="en-US" smtClean="0"/>
              <a:t>‹#›</a:t>
            </a:fld>
            <a:endParaRPr lang="en-US"/>
          </a:p>
        </p:txBody>
      </p:sp>
    </p:spTree>
    <p:extLst>
      <p:ext uri="{BB962C8B-B14F-4D97-AF65-F5344CB8AC3E}">
        <p14:creationId xmlns:p14="http://schemas.microsoft.com/office/powerpoint/2010/main" val="426834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E5BAD2-76ED-4220-AFDD-8A3CEA5E2979}"/>
              </a:ext>
            </a:extLst>
          </p:cNvPr>
          <p:cNvPicPr/>
          <p:nvPr/>
        </p:nvPicPr>
        <p:blipFill rotWithShape="1">
          <a:blip r:embed="rId2">
            <a:clrChange>
              <a:clrFrom>
                <a:srgbClr val="DBD4CE"/>
              </a:clrFrom>
              <a:clrTo>
                <a:srgbClr val="DBD4CE">
                  <a:alpha val="0"/>
                </a:srgbClr>
              </a:clrTo>
            </a:clrChange>
            <a:extLst>
              <a:ext uri="{28A0092B-C50C-407E-A947-70E740481C1C}">
                <a14:useLocalDpi xmlns:a14="http://schemas.microsoft.com/office/drawing/2010/main" val="0"/>
              </a:ext>
            </a:extLst>
          </a:blip>
          <a:srcRect l="32442" t="38141" r="19935" b="16771"/>
          <a:stretch/>
        </p:blipFill>
        <p:spPr bwMode="auto">
          <a:xfrm rot="10800000">
            <a:off x="897219" y="1354484"/>
            <a:ext cx="2595247" cy="1696026"/>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55A32E30-1460-456A-9D0D-6A5F4B99AFC4}"/>
              </a:ext>
            </a:extLst>
          </p:cNvPr>
          <p:cNvSpPr txBox="1"/>
          <p:nvPr/>
        </p:nvSpPr>
        <p:spPr>
          <a:xfrm>
            <a:off x="2316763" y="295295"/>
            <a:ext cx="3046283" cy="523220"/>
          </a:xfrm>
          <a:prstGeom prst="rect">
            <a:avLst/>
          </a:prstGeom>
          <a:noFill/>
        </p:spPr>
        <p:txBody>
          <a:bodyPr wrap="none" rtlCol="0">
            <a:spAutoFit/>
          </a:bodyPr>
          <a:lstStyle/>
          <a:p>
            <a:r>
              <a:rPr lang="en-US" sz="2800" dirty="0"/>
              <a:t>Playa Circuit Boogie</a:t>
            </a:r>
          </a:p>
        </p:txBody>
      </p:sp>
      <p:sp>
        <p:nvSpPr>
          <p:cNvPr id="7" name="TextBox 6">
            <a:extLst>
              <a:ext uri="{FF2B5EF4-FFF2-40B4-BE49-F238E27FC236}">
                <a16:creationId xmlns:a16="http://schemas.microsoft.com/office/drawing/2014/main" id="{EDCE7381-8B65-486C-BE75-E34182A45DF7}"/>
              </a:ext>
            </a:extLst>
          </p:cNvPr>
          <p:cNvSpPr txBox="1"/>
          <p:nvPr/>
        </p:nvSpPr>
        <p:spPr>
          <a:xfrm>
            <a:off x="566808" y="3586479"/>
            <a:ext cx="6898640" cy="6093976"/>
          </a:xfrm>
          <a:prstGeom prst="rect">
            <a:avLst/>
          </a:prstGeom>
          <a:noFill/>
        </p:spPr>
        <p:txBody>
          <a:bodyPr wrap="square" rtlCol="0">
            <a:spAutoFit/>
          </a:bodyPr>
          <a:lstStyle/>
          <a:p>
            <a:r>
              <a:rPr lang="en-US" dirty="0"/>
              <a:t>These instructions will help you solder together your very own PCB color widget so you can collect all four colors and light up the Man!</a:t>
            </a:r>
          </a:p>
          <a:p>
            <a:endParaRPr lang="en-US" dirty="0"/>
          </a:p>
          <a:p>
            <a:r>
              <a:rPr lang="en-US" dirty="0"/>
              <a:t>Just like a puzzle box, the picture above shows the final product, follow the instructions on the back and refer to this picture to put it together.</a:t>
            </a:r>
          </a:p>
          <a:p>
            <a:endParaRPr lang="en-US" dirty="0"/>
          </a:p>
          <a:p>
            <a:r>
              <a:rPr lang="en-US" dirty="0"/>
              <a:t>Once you’re done, and pop in the batteries, the lights should start flashing, press the button once to get your first color. Then:</a:t>
            </a:r>
          </a:p>
          <a:p>
            <a:pPr marL="457200" indent="-285750">
              <a:buFont typeface="Arial" panose="020B0604020202020204" pitchFamily="34" charset="0"/>
              <a:buChar char="•"/>
            </a:pPr>
            <a:r>
              <a:rPr lang="en-US" sz="1400" dirty="0"/>
              <a:t>Find someone with a color you don’t yet have </a:t>
            </a:r>
          </a:p>
          <a:p>
            <a:pPr marL="457200" indent="-285750">
              <a:buFont typeface="Arial" panose="020B0604020202020204" pitchFamily="34" charset="0"/>
              <a:buChar char="•"/>
            </a:pPr>
            <a:r>
              <a:rPr lang="en-US" sz="1400" dirty="0"/>
              <a:t>Point the clear and black LEDs facing outward on the two PCBs towards each other (like above) and press the buttons once at the same time</a:t>
            </a:r>
          </a:p>
          <a:p>
            <a:pPr marL="457200" indent="-285750">
              <a:buFont typeface="Arial" panose="020B0604020202020204" pitchFamily="34" charset="0"/>
              <a:buChar char="•"/>
            </a:pPr>
            <a:r>
              <a:rPr lang="en-US" sz="1400" dirty="0"/>
              <a:t>You’ll get a color you don’t have that your new friend does. If multiple colors blink, then you don’t have </a:t>
            </a:r>
            <a:r>
              <a:rPr lang="en-US" sz="1400" i="1" dirty="0"/>
              <a:t>any</a:t>
            </a:r>
            <a:r>
              <a:rPr lang="en-US" sz="1400" dirty="0"/>
              <a:t> of those: press the button once to decide which one you get</a:t>
            </a:r>
          </a:p>
          <a:p>
            <a:pPr marL="457200" indent="-285750">
              <a:buFont typeface="Arial" panose="020B0604020202020204" pitchFamily="34" charset="0"/>
              <a:buChar char="•"/>
            </a:pPr>
            <a:r>
              <a:rPr lang="en-US" sz="1400" dirty="0"/>
              <a:t>If you have a color your new friend doesn’t have, they’ll get that color</a:t>
            </a:r>
          </a:p>
          <a:p>
            <a:pPr marL="457200" indent="-285750">
              <a:buFont typeface="Arial" panose="020B0604020202020204" pitchFamily="34" charset="0"/>
              <a:buChar char="•"/>
            </a:pPr>
            <a:r>
              <a:rPr lang="en-US" sz="1400" dirty="0"/>
              <a:t>You can only trade colors with a person once! If you try again, your PCB will flash the color you got from them already to remind you</a:t>
            </a:r>
          </a:p>
          <a:p>
            <a:pPr marL="457200" indent="-285750">
              <a:buFont typeface="Arial" panose="020B0604020202020204" pitchFamily="34" charset="0"/>
              <a:buChar char="•"/>
            </a:pPr>
            <a:r>
              <a:rPr lang="en-US" sz="1400" dirty="0"/>
              <a:t>Hold the button briefly until the lights go out to turn off. Press once to turn back on. Save it for the nighttime! If the batteries die, it will still remember what colors you have, so come back around and see if we have spares</a:t>
            </a:r>
          </a:p>
          <a:p>
            <a:pPr marL="457200" indent="-285750">
              <a:buFont typeface="Arial" panose="020B0604020202020204" pitchFamily="34" charset="0"/>
              <a:buChar char="•"/>
            </a:pPr>
            <a:r>
              <a:rPr lang="en-US" sz="1400" dirty="0"/>
              <a:t>If something goes terribly wrong, hold the button for about 30 seconds, until the lights start flashing again. This will reset you all the way back to the default</a:t>
            </a:r>
          </a:p>
          <a:p>
            <a:pPr marL="457200" indent="-285750">
              <a:buFont typeface="Arial" panose="020B0604020202020204" pitchFamily="34" charset="0"/>
              <a:buChar char="•"/>
            </a:pPr>
            <a:r>
              <a:rPr lang="en-US" sz="1400" dirty="0"/>
              <a:t>If you love this project and want to check out how we did it, follow the link printed on the back of the PCB when you get home</a:t>
            </a:r>
            <a:endParaRPr lang="en-US" sz="1600" dirty="0"/>
          </a:p>
          <a:p>
            <a:pPr marL="285750" indent="-285750" algn="ctr">
              <a:buFont typeface="Arial" panose="020B0604020202020204" pitchFamily="34" charset="0"/>
              <a:buChar char="•"/>
            </a:pPr>
            <a:endParaRPr lang="en-US" dirty="0"/>
          </a:p>
          <a:p>
            <a:pPr marL="285750" indent="-285750" algn="ctr"/>
            <a:r>
              <a:rPr lang="en-US" dirty="0"/>
              <a:t>Have fun and try to collect all the colors (and three new friends)!</a:t>
            </a:r>
            <a:endParaRPr lang="en-US" sz="2000" dirty="0"/>
          </a:p>
        </p:txBody>
      </p:sp>
      <p:pic>
        <p:nvPicPr>
          <p:cNvPr id="8" name="Picture 7">
            <a:extLst>
              <a:ext uri="{FF2B5EF4-FFF2-40B4-BE49-F238E27FC236}">
                <a16:creationId xmlns:a16="http://schemas.microsoft.com/office/drawing/2014/main" id="{ED918E62-C875-43FB-A847-CB66A5CE48F0}"/>
              </a:ext>
            </a:extLst>
          </p:cNvPr>
          <p:cNvPicPr/>
          <p:nvPr/>
        </p:nvPicPr>
        <p:blipFill rotWithShape="1">
          <a:blip r:embed="rId2">
            <a:clrChange>
              <a:clrFrom>
                <a:srgbClr val="DBD4CE"/>
              </a:clrFrom>
              <a:clrTo>
                <a:srgbClr val="DBD4CE">
                  <a:alpha val="0"/>
                </a:srgbClr>
              </a:clrTo>
            </a:clrChange>
            <a:extLst>
              <a:ext uri="{28A0092B-C50C-407E-A947-70E740481C1C}">
                <a14:useLocalDpi xmlns:a14="http://schemas.microsoft.com/office/drawing/2010/main" val="0"/>
              </a:ext>
            </a:extLst>
          </a:blip>
          <a:srcRect l="32442" t="38141" r="19935" b="16771"/>
          <a:stretch/>
        </p:blipFill>
        <p:spPr bwMode="auto">
          <a:xfrm>
            <a:off x="4439344" y="1354484"/>
            <a:ext cx="2595247" cy="1696026"/>
          </a:xfrm>
          <a:prstGeom prst="rect">
            <a:avLst/>
          </a:prstGeom>
          <a:ln>
            <a:noFill/>
          </a:ln>
          <a:extLst>
            <a:ext uri="{53640926-AAD7-44D8-BBD7-CCE9431645EC}">
              <a14:shadowObscured xmlns:a14="http://schemas.microsoft.com/office/drawing/2010/main"/>
            </a:ext>
          </a:extLst>
        </p:spPr>
      </p:pic>
      <p:grpSp>
        <p:nvGrpSpPr>
          <p:cNvPr id="14" name="Group 13">
            <a:extLst>
              <a:ext uri="{FF2B5EF4-FFF2-40B4-BE49-F238E27FC236}">
                <a16:creationId xmlns:a16="http://schemas.microsoft.com/office/drawing/2014/main" id="{288CD342-A192-4509-9BFB-106514746E51}"/>
              </a:ext>
            </a:extLst>
          </p:cNvPr>
          <p:cNvGrpSpPr/>
          <p:nvPr/>
        </p:nvGrpSpPr>
        <p:grpSpPr>
          <a:xfrm>
            <a:off x="3468297" y="1697354"/>
            <a:ext cx="940334" cy="505143"/>
            <a:chOff x="3370546" y="1780049"/>
            <a:chExt cx="940334" cy="505143"/>
          </a:xfrm>
        </p:grpSpPr>
        <p:sp>
          <p:nvSpPr>
            <p:cNvPr id="9" name="Arc 8">
              <a:extLst>
                <a:ext uri="{FF2B5EF4-FFF2-40B4-BE49-F238E27FC236}">
                  <a16:creationId xmlns:a16="http://schemas.microsoft.com/office/drawing/2014/main" id="{3E709EA5-F8F8-4518-A405-078955F1FA84}"/>
                </a:ext>
              </a:extLst>
            </p:cNvPr>
            <p:cNvSpPr/>
            <p:nvPr/>
          </p:nvSpPr>
          <p:spPr>
            <a:xfrm>
              <a:off x="3370546" y="1907857"/>
              <a:ext cx="348014" cy="236112"/>
            </a:xfrm>
            <a:prstGeom prst="arc">
              <a:avLst>
                <a:gd name="adj1" fmla="val 16200000"/>
                <a:gd name="adj2" fmla="val 5571744"/>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49489A9A-6FA4-40AF-BD20-40E49B9975E1}"/>
                </a:ext>
              </a:extLst>
            </p:cNvPr>
            <p:cNvSpPr/>
            <p:nvPr/>
          </p:nvSpPr>
          <p:spPr>
            <a:xfrm>
              <a:off x="3575788" y="1842806"/>
              <a:ext cx="446109" cy="375357"/>
            </a:xfrm>
            <a:prstGeom prst="arc">
              <a:avLst>
                <a:gd name="adj1" fmla="val 16200000"/>
                <a:gd name="adj2" fmla="val 5571744"/>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5DBFFA2C-0FF1-498F-B4BE-C444F952A808}"/>
                </a:ext>
              </a:extLst>
            </p:cNvPr>
            <p:cNvSpPr/>
            <p:nvPr/>
          </p:nvSpPr>
          <p:spPr>
            <a:xfrm>
              <a:off x="3798842" y="1780049"/>
              <a:ext cx="512038" cy="505143"/>
            </a:xfrm>
            <a:prstGeom prst="arc">
              <a:avLst>
                <a:gd name="adj1" fmla="val 16200000"/>
                <a:gd name="adj2" fmla="val 5571744"/>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A9322328-AB50-4E36-A056-F097E45C50A5}"/>
              </a:ext>
            </a:extLst>
          </p:cNvPr>
          <p:cNvGrpSpPr/>
          <p:nvPr/>
        </p:nvGrpSpPr>
        <p:grpSpPr>
          <a:xfrm rot="10800000">
            <a:off x="3504091" y="2170992"/>
            <a:ext cx="940334" cy="505143"/>
            <a:chOff x="3370546" y="1780049"/>
            <a:chExt cx="940334" cy="505143"/>
          </a:xfrm>
        </p:grpSpPr>
        <p:sp>
          <p:nvSpPr>
            <p:cNvPr id="16" name="Arc 15">
              <a:extLst>
                <a:ext uri="{FF2B5EF4-FFF2-40B4-BE49-F238E27FC236}">
                  <a16:creationId xmlns:a16="http://schemas.microsoft.com/office/drawing/2014/main" id="{9EDDD8BA-39CA-4A50-9747-A8BC43F37F87}"/>
                </a:ext>
              </a:extLst>
            </p:cNvPr>
            <p:cNvSpPr/>
            <p:nvPr/>
          </p:nvSpPr>
          <p:spPr>
            <a:xfrm>
              <a:off x="3370546" y="1907857"/>
              <a:ext cx="348014" cy="236112"/>
            </a:xfrm>
            <a:prstGeom prst="arc">
              <a:avLst>
                <a:gd name="adj1" fmla="val 16200000"/>
                <a:gd name="adj2" fmla="val 5571744"/>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0323BE52-DA9F-4391-BB1E-CB9854364C2F}"/>
                </a:ext>
              </a:extLst>
            </p:cNvPr>
            <p:cNvSpPr/>
            <p:nvPr/>
          </p:nvSpPr>
          <p:spPr>
            <a:xfrm>
              <a:off x="3575788" y="1842806"/>
              <a:ext cx="446109" cy="375357"/>
            </a:xfrm>
            <a:prstGeom prst="arc">
              <a:avLst>
                <a:gd name="adj1" fmla="val 16200000"/>
                <a:gd name="adj2" fmla="val 5571744"/>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1C3E2B3D-68D8-4B46-BBF9-619A283538FB}"/>
                </a:ext>
              </a:extLst>
            </p:cNvPr>
            <p:cNvSpPr/>
            <p:nvPr/>
          </p:nvSpPr>
          <p:spPr>
            <a:xfrm>
              <a:off x="3798842" y="1780049"/>
              <a:ext cx="512038" cy="505143"/>
            </a:xfrm>
            <a:prstGeom prst="arc">
              <a:avLst>
                <a:gd name="adj1" fmla="val 16200000"/>
                <a:gd name="adj2" fmla="val 5571744"/>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94135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572770-0AC5-4295-BC02-D837071A46CD}"/>
              </a:ext>
            </a:extLst>
          </p:cNvPr>
          <p:cNvPicPr/>
          <p:nvPr/>
        </p:nvPicPr>
        <p:blipFill rotWithShape="1">
          <a:blip r:embed="rId2">
            <a:extLst>
              <a:ext uri="{28A0092B-C50C-407E-A947-70E740481C1C}">
                <a14:useLocalDpi xmlns:a14="http://schemas.microsoft.com/office/drawing/2010/main" val="0"/>
              </a:ext>
            </a:extLst>
          </a:blip>
          <a:srcRect l="41379" t="30045" r="12594" b="24863"/>
          <a:stretch/>
        </p:blipFill>
        <p:spPr bwMode="auto">
          <a:xfrm rot="5400000">
            <a:off x="4354237" y="7063422"/>
            <a:ext cx="3091815" cy="227139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F54ECD7-E603-4CB9-9F56-894D02C81523}"/>
              </a:ext>
            </a:extLst>
          </p:cNvPr>
          <p:cNvPicPr/>
          <p:nvPr/>
        </p:nvPicPr>
        <p:blipFill rotWithShape="1">
          <a:blip r:embed="rId3">
            <a:clrChange>
              <a:clrFrom>
                <a:srgbClr val="D9DAD2"/>
              </a:clrFrom>
              <a:clrTo>
                <a:srgbClr val="D9DAD2">
                  <a:alpha val="0"/>
                </a:srgbClr>
              </a:clrTo>
            </a:clrChange>
            <a:extLst>
              <a:ext uri="{28A0092B-C50C-407E-A947-70E740481C1C}">
                <a14:useLocalDpi xmlns:a14="http://schemas.microsoft.com/office/drawing/2010/main" val="0"/>
              </a:ext>
            </a:extLst>
          </a:blip>
          <a:srcRect l="27212" t="26797" r="19867" b="21853"/>
          <a:stretch/>
        </p:blipFill>
        <p:spPr bwMode="auto">
          <a:xfrm rot="5400000">
            <a:off x="2296794" y="1436370"/>
            <a:ext cx="3144520" cy="22885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33C4AF97-D2CF-46FD-85BF-4BE8FF7E8155}"/>
              </a:ext>
            </a:extLst>
          </p:cNvPr>
          <p:cNvSpPr txBox="1"/>
          <p:nvPr/>
        </p:nvSpPr>
        <p:spPr>
          <a:xfrm>
            <a:off x="3434627" y="272088"/>
            <a:ext cx="851708" cy="461665"/>
          </a:xfrm>
          <a:prstGeom prst="rect">
            <a:avLst/>
          </a:prstGeom>
          <a:noFill/>
        </p:spPr>
        <p:txBody>
          <a:bodyPr wrap="none" rtlCol="0">
            <a:spAutoFit/>
          </a:bodyPr>
          <a:lstStyle/>
          <a:p>
            <a:r>
              <a:rPr lang="en-US" sz="2400" dirty="0"/>
              <a:t>Front</a:t>
            </a:r>
          </a:p>
        </p:txBody>
      </p:sp>
      <p:sp>
        <p:nvSpPr>
          <p:cNvPr id="7" name="TextBox 6">
            <a:extLst>
              <a:ext uri="{FF2B5EF4-FFF2-40B4-BE49-F238E27FC236}">
                <a16:creationId xmlns:a16="http://schemas.microsoft.com/office/drawing/2014/main" id="{AEC9B65B-12CC-4097-9921-2D91ED2B93C8}"/>
              </a:ext>
            </a:extLst>
          </p:cNvPr>
          <p:cNvSpPr txBox="1"/>
          <p:nvPr/>
        </p:nvSpPr>
        <p:spPr>
          <a:xfrm>
            <a:off x="5528447" y="6231128"/>
            <a:ext cx="768159" cy="461665"/>
          </a:xfrm>
          <a:prstGeom prst="rect">
            <a:avLst/>
          </a:prstGeom>
          <a:noFill/>
        </p:spPr>
        <p:txBody>
          <a:bodyPr wrap="none" rtlCol="0">
            <a:spAutoFit/>
          </a:bodyPr>
          <a:lstStyle/>
          <a:p>
            <a:r>
              <a:rPr lang="en-US" sz="2400" dirty="0"/>
              <a:t>Back</a:t>
            </a:r>
          </a:p>
        </p:txBody>
      </p:sp>
      <p:sp>
        <p:nvSpPr>
          <p:cNvPr id="8" name="TextBox 7">
            <a:extLst>
              <a:ext uri="{FF2B5EF4-FFF2-40B4-BE49-F238E27FC236}">
                <a16:creationId xmlns:a16="http://schemas.microsoft.com/office/drawing/2014/main" id="{18A836C7-9B10-499F-8633-C32864D4A3D3}"/>
              </a:ext>
            </a:extLst>
          </p:cNvPr>
          <p:cNvSpPr txBox="1"/>
          <p:nvPr/>
        </p:nvSpPr>
        <p:spPr>
          <a:xfrm>
            <a:off x="478067" y="149720"/>
            <a:ext cx="2042161" cy="3877985"/>
          </a:xfrm>
          <a:prstGeom prst="rect">
            <a:avLst/>
          </a:prstGeom>
          <a:noFill/>
        </p:spPr>
        <p:txBody>
          <a:bodyPr wrap="square" rtlCol="0">
            <a:spAutoFit/>
          </a:bodyPr>
          <a:lstStyle/>
          <a:p>
            <a:r>
              <a:rPr lang="en-US" sz="3600" b="1" dirty="0"/>
              <a:t>1</a:t>
            </a:r>
          </a:p>
          <a:p>
            <a:r>
              <a:rPr lang="en-US" sz="1400" dirty="0"/>
              <a:t>Start with the clear LED, this is the IR transmitter. Slot it into the correct holes (see tip below), and bend it over 90 degrees to face out, like the outline shows. Solder this from the back.</a:t>
            </a:r>
          </a:p>
          <a:p>
            <a:pPr marL="173038"/>
            <a:endParaRPr lang="en-US" sz="1400" b="1" dirty="0"/>
          </a:p>
          <a:p>
            <a:r>
              <a:rPr lang="en-US" sz="1400" b="1" dirty="0"/>
              <a:t>Tip: </a:t>
            </a:r>
            <a:r>
              <a:rPr lang="en-US" sz="1400" dirty="0"/>
              <a:t>the symbols on the board show a dot for where the longer leg goes, and a flat bar that corresponds to the flat edge of the LED.</a:t>
            </a:r>
          </a:p>
        </p:txBody>
      </p:sp>
      <p:cxnSp>
        <p:nvCxnSpPr>
          <p:cNvPr id="10" name="Straight Arrow Connector 9">
            <a:extLst>
              <a:ext uri="{FF2B5EF4-FFF2-40B4-BE49-F238E27FC236}">
                <a16:creationId xmlns:a16="http://schemas.microsoft.com/office/drawing/2014/main" id="{B7B3BA5D-04F5-44F6-8797-59BC614240A5}"/>
              </a:ext>
            </a:extLst>
          </p:cNvPr>
          <p:cNvCxnSpPr>
            <a:cxnSpLocks/>
          </p:cNvCxnSpPr>
          <p:nvPr/>
        </p:nvCxnSpPr>
        <p:spPr>
          <a:xfrm>
            <a:off x="2344503" y="733753"/>
            <a:ext cx="1099013" cy="17407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DC4BD59-0D9B-4454-9EC2-FBB90401F3CF}"/>
              </a:ext>
            </a:extLst>
          </p:cNvPr>
          <p:cNvSpPr txBox="1"/>
          <p:nvPr/>
        </p:nvSpPr>
        <p:spPr>
          <a:xfrm>
            <a:off x="5242560" y="365164"/>
            <a:ext cx="2377440" cy="1723549"/>
          </a:xfrm>
          <a:prstGeom prst="rect">
            <a:avLst/>
          </a:prstGeom>
          <a:noFill/>
        </p:spPr>
        <p:txBody>
          <a:bodyPr wrap="square" rtlCol="0">
            <a:spAutoFit/>
          </a:bodyPr>
          <a:lstStyle/>
          <a:p>
            <a:r>
              <a:rPr lang="en-US" sz="3600" b="1" dirty="0"/>
              <a:t>2</a:t>
            </a:r>
          </a:p>
          <a:p>
            <a:r>
              <a:rPr lang="en-US" sz="1400" dirty="0"/>
              <a:t>Second, solder on the IR receiver. The bump should face outward. If it ends up crooked, gently bend it to be straight up and down.</a:t>
            </a:r>
          </a:p>
        </p:txBody>
      </p:sp>
      <p:cxnSp>
        <p:nvCxnSpPr>
          <p:cNvPr id="14" name="Straight Arrow Connector 13">
            <a:extLst>
              <a:ext uri="{FF2B5EF4-FFF2-40B4-BE49-F238E27FC236}">
                <a16:creationId xmlns:a16="http://schemas.microsoft.com/office/drawing/2014/main" id="{7E0F01BC-7814-4DC8-A8F5-4092B4FC0530}"/>
              </a:ext>
            </a:extLst>
          </p:cNvPr>
          <p:cNvCxnSpPr/>
          <p:nvPr/>
        </p:nvCxnSpPr>
        <p:spPr>
          <a:xfrm flipH="1">
            <a:off x="4286335" y="733753"/>
            <a:ext cx="956225" cy="201096"/>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9B7BA3F8-A09E-4F83-96BB-0CE9CD4DDDA6}"/>
              </a:ext>
            </a:extLst>
          </p:cNvPr>
          <p:cNvSpPr txBox="1"/>
          <p:nvPr/>
        </p:nvSpPr>
        <p:spPr>
          <a:xfrm>
            <a:off x="4205054" y="4226431"/>
            <a:ext cx="3414946" cy="1723549"/>
          </a:xfrm>
          <a:prstGeom prst="rect">
            <a:avLst/>
          </a:prstGeom>
          <a:noFill/>
        </p:spPr>
        <p:txBody>
          <a:bodyPr wrap="square" rtlCol="0">
            <a:spAutoFit/>
          </a:bodyPr>
          <a:lstStyle/>
          <a:p>
            <a:r>
              <a:rPr lang="en-US" sz="3600" b="1" dirty="0"/>
              <a:t>3</a:t>
            </a:r>
          </a:p>
          <a:p>
            <a:r>
              <a:rPr lang="en-US" sz="1400" dirty="0"/>
              <a:t>Third, solder the button. It has four legs and only fits on in one orientation: with the legs on the left and right sides, not the top and bottom sides. The bottom two connections are mandatory, the top two are optional.</a:t>
            </a:r>
          </a:p>
        </p:txBody>
      </p:sp>
      <p:cxnSp>
        <p:nvCxnSpPr>
          <p:cNvPr id="19" name="Straight Arrow Connector 18">
            <a:extLst>
              <a:ext uri="{FF2B5EF4-FFF2-40B4-BE49-F238E27FC236}">
                <a16:creationId xmlns:a16="http://schemas.microsoft.com/office/drawing/2014/main" id="{0F676D5A-1460-4CA2-97B0-645E7F37AF99}"/>
              </a:ext>
            </a:extLst>
          </p:cNvPr>
          <p:cNvCxnSpPr>
            <a:cxnSpLocks/>
          </p:cNvCxnSpPr>
          <p:nvPr/>
        </p:nvCxnSpPr>
        <p:spPr>
          <a:xfrm flipH="1" flipV="1">
            <a:off x="3982720" y="4226431"/>
            <a:ext cx="222334" cy="57307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ACBA83B-BA36-4D28-BEB4-4920FA316B8F}"/>
              </a:ext>
            </a:extLst>
          </p:cNvPr>
          <p:cNvSpPr txBox="1"/>
          <p:nvPr/>
        </p:nvSpPr>
        <p:spPr>
          <a:xfrm>
            <a:off x="481009" y="5088205"/>
            <a:ext cx="3125791" cy="2154436"/>
          </a:xfrm>
          <a:prstGeom prst="rect">
            <a:avLst/>
          </a:prstGeom>
          <a:noFill/>
        </p:spPr>
        <p:txBody>
          <a:bodyPr wrap="square" rtlCol="0">
            <a:spAutoFit/>
          </a:bodyPr>
          <a:lstStyle/>
          <a:p>
            <a:r>
              <a:rPr lang="en-US" sz="3600" b="1" dirty="0"/>
              <a:t>4</a:t>
            </a:r>
          </a:p>
          <a:p>
            <a:r>
              <a:rPr lang="en-US" sz="1400" dirty="0"/>
              <a:t>Fourth, put each colored LED in its corresponding place, R – Red, Y – Yellow, B – Blue, G – Green. Pay attention to the tip above to get them in the right orientation. If you mix and match the positions, some LEDs may be brighter or dimmer, or not turn on at all!</a:t>
            </a:r>
          </a:p>
        </p:txBody>
      </p:sp>
      <p:sp>
        <p:nvSpPr>
          <p:cNvPr id="24" name="TextBox 23">
            <a:extLst>
              <a:ext uri="{FF2B5EF4-FFF2-40B4-BE49-F238E27FC236}">
                <a16:creationId xmlns:a16="http://schemas.microsoft.com/office/drawing/2014/main" id="{BBAF8F82-0098-453F-99D3-A6D996B0DF10}"/>
              </a:ext>
            </a:extLst>
          </p:cNvPr>
          <p:cNvSpPr txBox="1"/>
          <p:nvPr/>
        </p:nvSpPr>
        <p:spPr>
          <a:xfrm>
            <a:off x="478067" y="7441366"/>
            <a:ext cx="3992880" cy="1723549"/>
          </a:xfrm>
          <a:prstGeom prst="rect">
            <a:avLst/>
          </a:prstGeom>
          <a:noFill/>
        </p:spPr>
        <p:txBody>
          <a:bodyPr wrap="square" rtlCol="0">
            <a:spAutoFit/>
          </a:bodyPr>
          <a:lstStyle/>
          <a:p>
            <a:r>
              <a:rPr lang="en-US" sz="3600" b="1" dirty="0"/>
              <a:t>5</a:t>
            </a:r>
          </a:p>
          <a:p>
            <a:r>
              <a:rPr lang="en-US" sz="1400" dirty="0"/>
              <a:t>Clip off the ends of the legs at the base while firmly holding on: avoid eye damage and MOOP from flying parts! Insert three batteries into the metal holders on the back. The lights should start flashing, press the button to get your first color!</a:t>
            </a:r>
          </a:p>
        </p:txBody>
      </p:sp>
    </p:spTree>
    <p:extLst>
      <p:ext uri="{BB962C8B-B14F-4D97-AF65-F5344CB8AC3E}">
        <p14:creationId xmlns:p14="http://schemas.microsoft.com/office/powerpoint/2010/main" val="35505719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604</Words>
  <Application>Microsoft Office PowerPoint</Application>
  <PresentationFormat>Custom</PresentationFormat>
  <Paragraphs>30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Boyle</dc:creator>
  <cp:lastModifiedBy>Kevin Boyle</cp:lastModifiedBy>
  <cp:revision>6</cp:revision>
  <dcterms:created xsi:type="dcterms:W3CDTF">2017-08-22T23:44:25Z</dcterms:created>
  <dcterms:modified xsi:type="dcterms:W3CDTF">2017-08-23T00:32:05Z</dcterms:modified>
</cp:coreProperties>
</file>