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78" r:id="rId6"/>
    <p:sldId id="268" r:id="rId7"/>
    <p:sldId id="269" r:id="rId8"/>
    <p:sldId id="270" r:id="rId9"/>
    <p:sldId id="271" r:id="rId10"/>
    <p:sldId id="272" r:id="rId11"/>
    <p:sldId id="273" r:id="rId12"/>
    <p:sldId id="279" r:id="rId13"/>
    <p:sldId id="276" r:id="rId14"/>
    <p:sldId id="277"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Playfair Display"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142" d="100"/>
          <a:sy n="142" d="100"/>
        </p:scale>
        <p:origin x="468" y="12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a097a4bea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7a097a4bea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a097a4bea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a097a4bea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7a097a4bea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7a097a4be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7a097a4bea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7a097a4be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E36B00"/>
              </a:solidFill>
              <a:effectLst/>
              <a:latin typeface="Open Sans" panose="020B0604020202020204" pitchFamily="34" charset="0"/>
              <a:cs typeface="Open Sans"/>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7a097a4bea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7a097a4bea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rgbClr val="374151"/>
              </a:solidFill>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7a097a4bea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7a097a4bea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a097a4bea_3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7a097a4bea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7a097a4bea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7a097a4be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int.intuit.com/blog/budgeting/mint-offers-budget-tools-for-tracking-bitcoin-asset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1868665" y="976825"/>
            <a:ext cx="4734154" cy="764512"/>
          </a:xfrm>
          <a:prstGeom prst="rect">
            <a:avLst/>
          </a:prstGeom>
          <a:noFill/>
          <a:ln>
            <a:noFill/>
          </a:ln>
        </p:spPr>
      </p:pic>
      <p:sp>
        <p:nvSpPr>
          <p:cNvPr id="55" name="Google Shape;55;p13"/>
          <p:cNvSpPr txBox="1"/>
          <p:nvPr/>
        </p:nvSpPr>
        <p:spPr>
          <a:xfrm>
            <a:off x="774300" y="4083875"/>
            <a:ext cx="7595400" cy="55089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None/>
            </a:pPr>
            <a:r>
              <a:rPr lang="en" sz="1200" dirty="0">
                <a:solidFill>
                  <a:schemeClr val="dk1"/>
                </a:solidFill>
                <a:highlight>
                  <a:schemeClr val="lt1"/>
                </a:highlight>
                <a:latin typeface="Playfair Display"/>
                <a:ea typeface="Playfair Display"/>
                <a:cs typeface="Playfair Display"/>
                <a:sym typeface="Playfair Display"/>
              </a:rPr>
              <a:t>By : Karan Patel</a:t>
            </a:r>
            <a:endParaRPr sz="1200" dirty="0">
              <a:solidFill>
                <a:schemeClr val="dk1"/>
              </a:solidFill>
              <a:highlight>
                <a:schemeClr val="lt1"/>
              </a:highlight>
              <a:latin typeface="Playfair Display"/>
              <a:ea typeface="Playfair Display"/>
              <a:cs typeface="Playfair Display"/>
              <a:sym typeface="Playfair Display"/>
            </a:endParaRPr>
          </a:p>
        </p:txBody>
      </p:sp>
      <p:sp>
        <p:nvSpPr>
          <p:cNvPr id="6" name="TextBox 5">
            <a:extLst>
              <a:ext uri="{FF2B5EF4-FFF2-40B4-BE49-F238E27FC236}">
                <a16:creationId xmlns:a16="http://schemas.microsoft.com/office/drawing/2014/main" id="{6BD7A3DD-9C8A-B6AC-6A4A-E980EE1C911D}"/>
              </a:ext>
            </a:extLst>
          </p:cNvPr>
          <p:cNvSpPr txBox="1"/>
          <p:nvPr/>
        </p:nvSpPr>
        <p:spPr>
          <a:xfrm>
            <a:off x="861237" y="2243470"/>
            <a:ext cx="6985591" cy="461665"/>
          </a:xfrm>
          <a:prstGeom prst="rect">
            <a:avLst/>
          </a:prstGeom>
          <a:noFill/>
        </p:spPr>
        <p:txBody>
          <a:bodyPr wrap="square" rtlCol="0">
            <a:spAutoFit/>
          </a:bodyPr>
          <a:lstStyle/>
          <a:p>
            <a:pPr marL="0" lvl="0" indent="0" algn="ctr" rtl="0">
              <a:spcBef>
                <a:spcPts val="0"/>
              </a:spcBef>
              <a:spcAft>
                <a:spcPts val="0"/>
              </a:spcAft>
              <a:buClr>
                <a:schemeClr val="dk1"/>
              </a:buClr>
              <a:buSzPts val="1100"/>
              <a:buFont typeface="Arial"/>
              <a:buNone/>
            </a:pPr>
            <a:r>
              <a:rPr lang="en-US" sz="2400" dirty="0">
                <a:solidFill>
                  <a:schemeClr val="tx1"/>
                </a:solidFill>
                <a:highlight>
                  <a:schemeClr val="lt1"/>
                </a:highlight>
                <a:latin typeface="Playfair Display"/>
                <a:ea typeface="Playfair Display"/>
                <a:cs typeface="Playfair Display"/>
                <a:sym typeface="Playfair Display"/>
              </a:rPr>
              <a:t>Should people start using Bitcoin as a currency?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Conclusion</a:t>
            </a:r>
            <a:endParaRPr sz="2600" b="1">
              <a:solidFill>
                <a:schemeClr val="lt1"/>
              </a:solidFill>
              <a:latin typeface="Playfair Display"/>
              <a:ea typeface="Playfair Display"/>
              <a:cs typeface="Playfair Display"/>
              <a:sym typeface="Playfair Display"/>
            </a:endParaRPr>
          </a:p>
        </p:txBody>
      </p:sp>
      <p:sp>
        <p:nvSpPr>
          <p:cNvPr id="211" name="Google Shape;21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solidFill>
                  <a:schemeClr val="dk1"/>
                </a:solidFill>
                <a:latin typeface="Playfair Display"/>
                <a:ea typeface="Playfair Display"/>
                <a:cs typeface="Playfair Display"/>
                <a:sym typeface="Playfair Display"/>
              </a:rPr>
              <a:t>In personal circumstances, Bitcoin is not the safest option due to its volatility and transaction non-irreversibility but in wide-use situations, Bitcoin can be successfully used due to its independence and storage security.</a:t>
            </a:r>
            <a:endParaRPr sz="2000" dirty="0">
              <a:solidFill>
                <a:schemeClr val="dk1"/>
              </a:solidFill>
              <a:latin typeface="Playfair Display"/>
              <a:ea typeface="Playfair Display"/>
              <a:cs typeface="Playfair Display"/>
              <a:sym typeface="Playfair Display"/>
            </a:endParaRPr>
          </a:p>
        </p:txBody>
      </p:sp>
      <p:pic>
        <p:nvPicPr>
          <p:cNvPr id="1026" name="Picture 2">
            <a:extLst>
              <a:ext uri="{FF2B5EF4-FFF2-40B4-BE49-F238E27FC236}">
                <a16:creationId xmlns:a16="http://schemas.microsoft.com/office/drawing/2014/main" id="{E9F87B8B-DCA5-7F6F-F10B-A81E5A210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90" y="2571750"/>
            <a:ext cx="5193634" cy="2300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References </a:t>
            </a:r>
            <a:endParaRPr sz="2600" b="1">
              <a:solidFill>
                <a:schemeClr val="lt1"/>
              </a:solidFill>
              <a:latin typeface="Playfair Display"/>
              <a:ea typeface="Playfair Display"/>
              <a:cs typeface="Playfair Display"/>
              <a:sym typeface="Playfair Display"/>
            </a:endParaRPr>
          </a:p>
        </p:txBody>
      </p:sp>
      <p:sp>
        <p:nvSpPr>
          <p:cNvPr id="217" name="Google Shape;217;p34"/>
          <p:cNvSpPr txBox="1">
            <a:spLocks noGrp="1"/>
          </p:cNvSpPr>
          <p:nvPr>
            <p:ph type="body" idx="1"/>
          </p:nvPr>
        </p:nvSpPr>
        <p:spPr>
          <a:xfrm>
            <a:off x="311700" y="1152475"/>
            <a:ext cx="8832300" cy="3849600"/>
          </a:xfrm>
          <a:prstGeom prst="rect">
            <a:avLst/>
          </a:prstGeom>
        </p:spPr>
        <p:txBody>
          <a:bodyPr spcFirstLastPara="1" wrap="square" lIns="91425" tIns="91425" rIns="91425" bIns="91425" anchor="t" anchorCtr="0">
            <a:noAutofit/>
          </a:bodyPr>
          <a:lstStyle/>
          <a:p>
            <a:pPr marL="457200" lvl="0" indent="-342106" algn="l" rtl="0">
              <a:lnSpc>
                <a:spcPct val="95000"/>
              </a:lnSpc>
              <a:spcBef>
                <a:spcPts val="1200"/>
              </a:spcBef>
              <a:spcAft>
                <a:spcPts val="0"/>
              </a:spcAft>
              <a:buClr>
                <a:schemeClr val="dk1"/>
              </a:buClr>
              <a:buSzPts val="1788"/>
              <a:buFont typeface="Playfair Display"/>
              <a:buChar char="●"/>
            </a:pPr>
            <a:r>
              <a:rPr lang="en" sz="1787" i="1">
                <a:solidFill>
                  <a:schemeClr val="dk1"/>
                </a:solidFill>
                <a:latin typeface="Playfair Display"/>
                <a:ea typeface="Playfair Display"/>
                <a:cs typeface="Playfair Display"/>
                <a:sym typeface="Playfair Display"/>
              </a:rPr>
              <a:t>Protect your privacy</a:t>
            </a:r>
            <a:r>
              <a:rPr lang="en" sz="1787">
                <a:solidFill>
                  <a:schemeClr val="dk1"/>
                </a:solidFill>
                <a:latin typeface="Playfair Display"/>
                <a:ea typeface="Playfair Display"/>
                <a:cs typeface="Playfair Display"/>
                <a:sym typeface="Playfair Display"/>
              </a:rPr>
              <a:t>. Bitcoin. (n.d.). Retrieved March 24, 2022, from https://bitcoin.org/en/protect-your-privacy </a:t>
            </a:r>
            <a:endParaRPr sz="1787">
              <a:solidFill>
                <a:schemeClr val="dk1"/>
              </a:solidFill>
              <a:latin typeface="Playfair Display"/>
              <a:ea typeface="Playfair Display"/>
              <a:cs typeface="Playfair Display"/>
              <a:sym typeface="Playfair Display"/>
            </a:endParaRPr>
          </a:p>
          <a:p>
            <a:pPr marL="457200" lvl="0" indent="-342106" algn="l" rtl="0">
              <a:lnSpc>
                <a:spcPct val="95000"/>
              </a:lnSpc>
              <a:spcBef>
                <a:spcPts val="0"/>
              </a:spcBef>
              <a:spcAft>
                <a:spcPts val="0"/>
              </a:spcAft>
              <a:buClr>
                <a:schemeClr val="dk1"/>
              </a:buClr>
              <a:buSzPts val="1788"/>
              <a:buFont typeface="Playfair Display"/>
              <a:buChar char="●"/>
            </a:pPr>
            <a:r>
              <a:rPr lang="en" sz="1787">
                <a:solidFill>
                  <a:schemeClr val="dk1"/>
                </a:solidFill>
                <a:latin typeface="Playfair Display"/>
                <a:ea typeface="Playfair Display"/>
                <a:cs typeface="Playfair Display"/>
                <a:sym typeface="Playfair Display"/>
              </a:rPr>
              <a:t>“8 Pros and Cons of Bitcoin.” MintLife Blog, 30 June 2022, mint.intuit.com/blog/investments/pros-and-cons-of-bitcoin.</a:t>
            </a:r>
            <a:endParaRPr sz="1787">
              <a:solidFill>
                <a:schemeClr val="dk1"/>
              </a:solidFill>
              <a:latin typeface="Playfair Display"/>
              <a:ea typeface="Playfair Display"/>
              <a:cs typeface="Playfair Display"/>
              <a:sym typeface="Playfair Display"/>
            </a:endParaRPr>
          </a:p>
          <a:p>
            <a:pPr marL="457200" lvl="0" indent="-342106" algn="l" rtl="0">
              <a:lnSpc>
                <a:spcPct val="95000"/>
              </a:lnSpc>
              <a:spcBef>
                <a:spcPts val="0"/>
              </a:spcBef>
              <a:spcAft>
                <a:spcPts val="0"/>
              </a:spcAft>
              <a:buClr>
                <a:schemeClr val="dk1"/>
              </a:buClr>
              <a:buSzPts val="1788"/>
              <a:buFont typeface="Playfair Display"/>
              <a:buChar char="●"/>
            </a:pPr>
            <a:r>
              <a:rPr lang="en" sz="1787" i="1">
                <a:solidFill>
                  <a:schemeClr val="dk1"/>
                </a:solidFill>
                <a:latin typeface="Playfair Display"/>
                <a:ea typeface="Playfair Display"/>
                <a:cs typeface="Playfair Display"/>
                <a:sym typeface="Playfair Display"/>
              </a:rPr>
              <a:t>Bitcoin Pros and Cons: Advantages and Disadvantages of BTC</a:t>
            </a:r>
            <a:r>
              <a:rPr lang="en" sz="1787">
                <a:solidFill>
                  <a:schemeClr val="dk1"/>
                </a:solidFill>
                <a:latin typeface="Playfair Display"/>
                <a:ea typeface="Playfair Display"/>
                <a:cs typeface="Playfair Display"/>
                <a:sym typeface="Playfair Display"/>
              </a:rPr>
              <a:t>. Crypto News. (n.d.). Retrieved March 24, 2022, from https://cryptonews.com/guides/bitcoin-pros-and-cons.htm </a:t>
            </a:r>
            <a:endParaRPr sz="1787">
              <a:solidFill>
                <a:schemeClr val="dk1"/>
              </a:solidFill>
              <a:latin typeface="Playfair Display"/>
              <a:ea typeface="Playfair Display"/>
              <a:cs typeface="Playfair Display"/>
              <a:sym typeface="Playfair Display"/>
            </a:endParaRPr>
          </a:p>
          <a:p>
            <a:pPr marL="457200" lvl="0" indent="-342106" algn="l" rtl="0">
              <a:lnSpc>
                <a:spcPct val="95000"/>
              </a:lnSpc>
              <a:spcBef>
                <a:spcPts val="0"/>
              </a:spcBef>
              <a:spcAft>
                <a:spcPts val="0"/>
              </a:spcAft>
              <a:buClr>
                <a:schemeClr val="dk1"/>
              </a:buClr>
              <a:buSzPts val="1788"/>
              <a:buFont typeface="Playfair Display"/>
              <a:buChar char="●"/>
            </a:pPr>
            <a:r>
              <a:rPr lang="en" sz="1787">
                <a:solidFill>
                  <a:schemeClr val="dk1"/>
                </a:solidFill>
                <a:latin typeface="Playfair Display"/>
                <a:ea typeface="Playfair Display"/>
                <a:cs typeface="Playfair Display"/>
                <a:sym typeface="Playfair Display"/>
              </a:rPr>
              <a:t>Frankenfield, J. (2022, February 8). </a:t>
            </a:r>
            <a:r>
              <a:rPr lang="en" sz="1787" i="1">
                <a:solidFill>
                  <a:schemeClr val="dk1"/>
                </a:solidFill>
                <a:latin typeface="Playfair Display"/>
                <a:ea typeface="Playfair Display"/>
                <a:cs typeface="Playfair Display"/>
                <a:sym typeface="Playfair Display"/>
              </a:rPr>
              <a:t>Peer-to-peer (virtual currency)</a:t>
            </a:r>
            <a:r>
              <a:rPr lang="en" sz="1787">
                <a:solidFill>
                  <a:schemeClr val="dk1"/>
                </a:solidFill>
                <a:latin typeface="Playfair Display"/>
                <a:ea typeface="Playfair Display"/>
                <a:cs typeface="Playfair Display"/>
                <a:sym typeface="Playfair Display"/>
              </a:rPr>
              <a:t>. Investopedia. Retrieved March 24, 2022, from https://www.investopedia.com/terms/p/ptop.asp </a:t>
            </a:r>
            <a:endParaRPr sz="1787">
              <a:solidFill>
                <a:schemeClr val="dk1"/>
              </a:solidFill>
              <a:latin typeface="Playfair Display"/>
              <a:ea typeface="Playfair Display"/>
              <a:cs typeface="Playfair Display"/>
              <a:sym typeface="Playfair Display"/>
            </a:endParaRPr>
          </a:p>
          <a:p>
            <a:pPr marL="457200" lvl="0" indent="-342900" algn="l" rtl="0">
              <a:lnSpc>
                <a:spcPct val="95000"/>
              </a:lnSpc>
              <a:spcBef>
                <a:spcPts val="0"/>
              </a:spcBef>
              <a:spcAft>
                <a:spcPts val="0"/>
              </a:spcAft>
              <a:buClr>
                <a:schemeClr val="dk1"/>
              </a:buClr>
              <a:buSzPts val="1800"/>
              <a:buFont typeface="Playfair Display"/>
              <a:buChar char="●"/>
            </a:pPr>
            <a:r>
              <a:rPr lang="en" sz="1787">
                <a:solidFill>
                  <a:schemeClr val="dk1"/>
                </a:solidFill>
                <a:latin typeface="Playfair Display"/>
                <a:ea typeface="Playfair Display"/>
                <a:cs typeface="Playfair Display"/>
                <a:sym typeface="Playfair Display"/>
              </a:rPr>
              <a:t>L, E. (2021, November 26). </a:t>
            </a:r>
            <a:r>
              <a:rPr lang="en" sz="1787" i="1">
                <a:solidFill>
                  <a:schemeClr val="dk1"/>
                </a:solidFill>
                <a:latin typeface="Playfair Display"/>
                <a:ea typeface="Playfair Display"/>
                <a:cs typeface="Playfair Display"/>
                <a:sym typeface="Playfair Display"/>
              </a:rPr>
              <a:t>What are the business benefits of cryptocurrency</a:t>
            </a:r>
            <a:r>
              <a:rPr lang="en" sz="1787">
                <a:solidFill>
                  <a:schemeClr val="dk1"/>
                </a:solidFill>
                <a:latin typeface="Playfair Display"/>
                <a:ea typeface="Playfair Display"/>
                <a:cs typeface="Playfair Display"/>
                <a:sym typeface="Playfair Display"/>
              </a:rPr>
              <a:t>. The European Business Review. Retrieved March 24, 2022, from https://www.europeanbusinessreview.com/what-are-the-business-benefits-of-cryptocurrency/</a:t>
            </a:r>
            <a:r>
              <a:rPr lang="en" sz="770">
                <a:solidFill>
                  <a:schemeClr val="dk1"/>
                </a:solidFill>
                <a:latin typeface="Playfair Display"/>
                <a:ea typeface="Playfair Display"/>
                <a:cs typeface="Playfair Display"/>
                <a:sym typeface="Playfair Display"/>
              </a:rPr>
              <a:t> </a:t>
            </a:r>
            <a:endParaRPr sz="770">
              <a:solidFill>
                <a:schemeClr val="dk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9D4A-CBB8-4F37-A7BC-7FE92C3E0BE2}"/>
              </a:ext>
            </a:extLst>
          </p:cNvPr>
          <p:cNvSpPr>
            <a:spLocks noGrp="1"/>
          </p:cNvSpPr>
          <p:nvPr>
            <p:ph type="title"/>
          </p:nvPr>
        </p:nvSpPr>
        <p:spPr>
          <a:xfrm>
            <a:off x="311700" y="1729950"/>
            <a:ext cx="8520600" cy="841800"/>
          </a:xfrm>
        </p:spPr>
        <p:txBody>
          <a:bodyPr>
            <a:normAutofit fontScale="90000"/>
          </a:bodyPr>
          <a:lstStyle/>
          <a:p>
            <a:r>
              <a:rPr lang="en-US" sz="3600" dirty="0">
                <a:solidFill>
                  <a:schemeClr val="tx1"/>
                </a:solidFill>
                <a:highlight>
                  <a:schemeClr val="lt1"/>
                </a:highlight>
                <a:latin typeface="Playfair Display"/>
                <a:ea typeface="Playfair Display"/>
                <a:cs typeface="Playfair Display"/>
                <a:sym typeface="Playfair Display"/>
              </a:rPr>
              <a:t>Bitcoin should be legally permitted as a legitimate alternative to national currencies in consumer and business transactions? </a:t>
            </a:r>
            <a:br>
              <a:rPr lang="en-US" sz="3600" dirty="0">
                <a:solidFill>
                  <a:schemeClr val="tx1"/>
                </a:solidFill>
                <a:highlight>
                  <a:schemeClr val="lt1"/>
                </a:highlight>
                <a:latin typeface="Playfair Display"/>
                <a:ea typeface="Playfair Display"/>
                <a:cs typeface="Playfair Display"/>
                <a:sym typeface="Playfair Display"/>
              </a:rPr>
            </a:br>
            <a:endParaRPr lang="en-US" dirty="0"/>
          </a:p>
        </p:txBody>
      </p:sp>
      <p:sp>
        <p:nvSpPr>
          <p:cNvPr id="3" name="TextBox 2">
            <a:extLst>
              <a:ext uri="{FF2B5EF4-FFF2-40B4-BE49-F238E27FC236}">
                <a16:creationId xmlns:a16="http://schemas.microsoft.com/office/drawing/2014/main" id="{884C94F2-877B-9482-6797-03BE9140C58B}"/>
              </a:ext>
            </a:extLst>
          </p:cNvPr>
          <p:cNvSpPr txBox="1"/>
          <p:nvPr/>
        </p:nvSpPr>
        <p:spPr>
          <a:xfrm>
            <a:off x="311700" y="308344"/>
            <a:ext cx="4657060" cy="400110"/>
          </a:xfrm>
          <a:prstGeom prst="rect">
            <a:avLst/>
          </a:prstGeom>
          <a:noFill/>
        </p:spPr>
        <p:txBody>
          <a:bodyPr wrap="square" rtlCol="0">
            <a:spAutoFit/>
          </a:bodyPr>
          <a:lstStyle/>
          <a:p>
            <a:r>
              <a:rPr lang="en-US" sz="2000" dirty="0"/>
              <a:t>Argument statement</a:t>
            </a:r>
          </a:p>
        </p:txBody>
      </p:sp>
      <p:pic>
        <p:nvPicPr>
          <p:cNvPr id="4" name="Google Shape;79;p17">
            <a:extLst>
              <a:ext uri="{FF2B5EF4-FFF2-40B4-BE49-F238E27FC236}">
                <a16:creationId xmlns:a16="http://schemas.microsoft.com/office/drawing/2014/main" id="{87A295C4-6680-7F5E-34F8-38B288DEFA80}"/>
              </a:ext>
            </a:extLst>
          </p:cNvPr>
          <p:cNvPicPr preferRelativeResize="0"/>
          <p:nvPr/>
        </p:nvPicPr>
        <p:blipFill>
          <a:blip r:embed="rId2">
            <a:alphaModFix/>
          </a:blip>
          <a:stretch>
            <a:fillRect/>
          </a:stretch>
        </p:blipFill>
        <p:spPr>
          <a:xfrm>
            <a:off x="499729" y="3176476"/>
            <a:ext cx="2556538" cy="1742410"/>
          </a:xfrm>
          <a:prstGeom prst="rect">
            <a:avLst/>
          </a:prstGeom>
          <a:noFill/>
          <a:ln>
            <a:noFill/>
          </a:ln>
        </p:spPr>
      </p:pic>
      <p:pic>
        <p:nvPicPr>
          <p:cNvPr id="5" name="Google Shape;147;p25">
            <a:extLst>
              <a:ext uri="{FF2B5EF4-FFF2-40B4-BE49-F238E27FC236}">
                <a16:creationId xmlns:a16="http://schemas.microsoft.com/office/drawing/2014/main" id="{9D617B17-7434-355C-5FCF-83FF38025F26}"/>
              </a:ext>
            </a:extLst>
          </p:cNvPr>
          <p:cNvPicPr preferRelativeResize="0"/>
          <p:nvPr/>
        </p:nvPicPr>
        <p:blipFill>
          <a:blip r:embed="rId3">
            <a:alphaModFix/>
          </a:blip>
          <a:stretch>
            <a:fillRect/>
          </a:stretch>
        </p:blipFill>
        <p:spPr>
          <a:xfrm>
            <a:off x="5436020" y="3151887"/>
            <a:ext cx="2453339" cy="1742410"/>
          </a:xfrm>
          <a:prstGeom prst="rect">
            <a:avLst/>
          </a:prstGeom>
          <a:noFill/>
          <a:ln>
            <a:noFill/>
          </a:ln>
        </p:spPr>
      </p:pic>
    </p:spTree>
    <p:extLst>
      <p:ext uri="{BB962C8B-B14F-4D97-AF65-F5344CB8AC3E}">
        <p14:creationId xmlns:p14="http://schemas.microsoft.com/office/powerpoint/2010/main" val="388730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502513" y="236400"/>
            <a:ext cx="8138975" cy="467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p:nvPr/>
        </p:nvSpPr>
        <p:spPr>
          <a:xfrm>
            <a:off x="2558700" y="315600"/>
            <a:ext cx="4026600" cy="4466700"/>
          </a:xfrm>
          <a:prstGeom prst="roundRect">
            <a:avLst>
              <a:gd name="adj" fmla="val 7112"/>
            </a:avLst>
          </a:prstGeom>
          <a:solidFill>
            <a:srgbClr val="F9CB9C"/>
          </a:solid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6"/>
          <p:cNvGrpSpPr/>
          <p:nvPr/>
        </p:nvGrpSpPr>
        <p:grpSpPr>
          <a:xfrm>
            <a:off x="3006150" y="606300"/>
            <a:ext cx="3131700" cy="538800"/>
            <a:chOff x="3010800" y="713950"/>
            <a:chExt cx="3131700" cy="538800"/>
          </a:xfrm>
        </p:grpSpPr>
        <p:sp>
          <p:nvSpPr>
            <p:cNvPr id="154" name="Google Shape;154;p26"/>
            <p:cNvSpPr/>
            <p:nvPr/>
          </p:nvSpPr>
          <p:spPr>
            <a:xfrm>
              <a:off x="3010800" y="729650"/>
              <a:ext cx="3131700" cy="464400"/>
            </a:xfrm>
            <a:prstGeom prst="roundRect">
              <a:avLst>
                <a:gd name="adj" fmla="val 5000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txBox="1"/>
            <p:nvPr/>
          </p:nvSpPr>
          <p:spPr>
            <a:xfrm>
              <a:off x="3219600" y="713950"/>
              <a:ext cx="27141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FCE5CD"/>
                  </a:solidFill>
                </a:rPr>
                <a:t>DISADVANTAGES</a:t>
              </a:r>
              <a:endParaRPr sz="2300" b="1">
                <a:solidFill>
                  <a:srgbClr val="FCE5CD"/>
                </a:solidFill>
              </a:endParaRPr>
            </a:p>
          </p:txBody>
        </p:sp>
      </p:grpSp>
      <p:sp>
        <p:nvSpPr>
          <p:cNvPr id="156" name="Google Shape;156;p26"/>
          <p:cNvSpPr txBox="1"/>
          <p:nvPr/>
        </p:nvSpPr>
        <p:spPr>
          <a:xfrm>
            <a:off x="3309942" y="2922738"/>
            <a:ext cx="2320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None/>
            </a:pPr>
            <a:r>
              <a:rPr lang="en" sz="1200" b="1">
                <a:solidFill>
                  <a:srgbClr val="990000"/>
                </a:solidFill>
              </a:rPr>
              <a:t>Transactions are irreversible</a:t>
            </a:r>
            <a:endParaRPr sz="1200" b="1">
              <a:solidFill>
                <a:srgbClr val="990000"/>
              </a:solidFill>
            </a:endParaRPr>
          </a:p>
        </p:txBody>
      </p:sp>
      <p:sp>
        <p:nvSpPr>
          <p:cNvPr id="157" name="Google Shape;157;p26"/>
          <p:cNvSpPr txBox="1"/>
          <p:nvPr/>
        </p:nvSpPr>
        <p:spPr>
          <a:xfrm>
            <a:off x="3309950" y="3419313"/>
            <a:ext cx="1389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No Recovery</a:t>
            </a:r>
            <a:endParaRPr sz="1200" b="1">
              <a:solidFill>
                <a:srgbClr val="990000"/>
              </a:solidFill>
            </a:endParaRPr>
          </a:p>
        </p:txBody>
      </p:sp>
      <p:sp>
        <p:nvSpPr>
          <p:cNvPr id="158" name="Google Shape;158;p26"/>
          <p:cNvSpPr txBox="1"/>
          <p:nvPr/>
        </p:nvSpPr>
        <p:spPr>
          <a:xfrm>
            <a:off x="3309950" y="1929575"/>
            <a:ext cx="108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Limited Use</a:t>
            </a:r>
            <a:endParaRPr sz="1200" b="1">
              <a:solidFill>
                <a:srgbClr val="990000"/>
              </a:solidFill>
            </a:endParaRPr>
          </a:p>
        </p:txBody>
      </p:sp>
      <p:grpSp>
        <p:nvGrpSpPr>
          <p:cNvPr id="159" name="Google Shape;159;p26"/>
          <p:cNvGrpSpPr/>
          <p:nvPr/>
        </p:nvGrpSpPr>
        <p:grpSpPr>
          <a:xfrm>
            <a:off x="2905025" y="2430475"/>
            <a:ext cx="1975150" cy="376650"/>
            <a:chOff x="2905025" y="1452200"/>
            <a:chExt cx="1975150" cy="376650"/>
          </a:xfrm>
        </p:grpSpPr>
        <p:sp>
          <p:nvSpPr>
            <p:cNvPr id="160" name="Google Shape;160;p26"/>
            <p:cNvSpPr txBox="1"/>
            <p:nvPr/>
          </p:nvSpPr>
          <p:spPr>
            <a:xfrm>
              <a:off x="3319275" y="1455875"/>
              <a:ext cx="1560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b="1">
                  <a:solidFill>
                    <a:srgbClr val="990000"/>
                  </a:solidFill>
                </a:rPr>
                <a:t>Bitcoin is volatile</a:t>
              </a:r>
              <a:endParaRPr sz="1200" b="1">
                <a:solidFill>
                  <a:srgbClr val="1C4587"/>
                </a:solidFill>
              </a:endParaRPr>
            </a:p>
          </p:txBody>
        </p:sp>
        <p:pic>
          <p:nvPicPr>
            <p:cNvPr id="161" name="Google Shape;161;p26"/>
            <p:cNvPicPr preferRelativeResize="0"/>
            <p:nvPr/>
          </p:nvPicPr>
          <p:blipFill>
            <a:blip r:embed="rId3">
              <a:alphaModFix/>
            </a:blip>
            <a:stretch>
              <a:fillRect/>
            </a:stretch>
          </p:blipFill>
          <p:spPr>
            <a:xfrm>
              <a:off x="2905025" y="1452200"/>
              <a:ext cx="376650" cy="376650"/>
            </a:xfrm>
            <a:prstGeom prst="rect">
              <a:avLst/>
            </a:prstGeom>
            <a:noFill/>
            <a:ln>
              <a:noFill/>
            </a:ln>
          </p:spPr>
        </p:pic>
      </p:grpSp>
      <p:pic>
        <p:nvPicPr>
          <p:cNvPr id="162" name="Google Shape;162;p26"/>
          <p:cNvPicPr preferRelativeResize="0"/>
          <p:nvPr/>
        </p:nvPicPr>
        <p:blipFill>
          <a:blip r:embed="rId4">
            <a:alphaModFix/>
          </a:blip>
          <a:stretch>
            <a:fillRect/>
          </a:stretch>
        </p:blipFill>
        <p:spPr>
          <a:xfrm>
            <a:off x="2905025" y="2922738"/>
            <a:ext cx="369300" cy="369300"/>
          </a:xfrm>
          <a:prstGeom prst="rect">
            <a:avLst/>
          </a:prstGeom>
          <a:noFill/>
          <a:ln>
            <a:noFill/>
          </a:ln>
        </p:spPr>
      </p:pic>
      <p:grpSp>
        <p:nvGrpSpPr>
          <p:cNvPr id="163" name="Google Shape;163;p26"/>
          <p:cNvGrpSpPr/>
          <p:nvPr/>
        </p:nvGrpSpPr>
        <p:grpSpPr>
          <a:xfrm>
            <a:off x="2905025" y="1342425"/>
            <a:ext cx="2724003" cy="389830"/>
            <a:chOff x="2905025" y="1342425"/>
            <a:chExt cx="2724003" cy="389830"/>
          </a:xfrm>
        </p:grpSpPr>
        <p:sp>
          <p:nvSpPr>
            <p:cNvPr id="164" name="Google Shape;164;p26"/>
            <p:cNvSpPr txBox="1"/>
            <p:nvPr/>
          </p:nvSpPr>
          <p:spPr>
            <a:xfrm>
              <a:off x="3308528" y="1362956"/>
              <a:ext cx="232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No Government Regulations</a:t>
              </a:r>
              <a:endParaRPr sz="2800">
                <a:solidFill>
                  <a:schemeClr val="dk1"/>
                </a:solidFill>
                <a:highlight>
                  <a:schemeClr val="lt1"/>
                </a:highlight>
              </a:endParaRPr>
            </a:p>
          </p:txBody>
        </p:sp>
        <p:pic>
          <p:nvPicPr>
            <p:cNvPr id="165" name="Google Shape;165;p26"/>
            <p:cNvPicPr preferRelativeResize="0"/>
            <p:nvPr/>
          </p:nvPicPr>
          <p:blipFill>
            <a:blip r:embed="rId5">
              <a:alphaModFix/>
            </a:blip>
            <a:stretch>
              <a:fillRect/>
            </a:stretch>
          </p:blipFill>
          <p:spPr>
            <a:xfrm>
              <a:off x="2905025" y="1342425"/>
              <a:ext cx="369300" cy="369300"/>
            </a:xfrm>
            <a:prstGeom prst="rect">
              <a:avLst/>
            </a:prstGeom>
            <a:noFill/>
            <a:ln>
              <a:noFill/>
            </a:ln>
          </p:spPr>
        </p:pic>
      </p:grpSp>
      <p:pic>
        <p:nvPicPr>
          <p:cNvPr id="166" name="Google Shape;166;p26"/>
          <p:cNvPicPr preferRelativeResize="0"/>
          <p:nvPr/>
        </p:nvPicPr>
        <p:blipFill>
          <a:blip r:embed="rId6">
            <a:alphaModFix/>
          </a:blip>
          <a:stretch>
            <a:fillRect/>
          </a:stretch>
        </p:blipFill>
        <p:spPr>
          <a:xfrm>
            <a:off x="2905025" y="1929575"/>
            <a:ext cx="369300" cy="369300"/>
          </a:xfrm>
          <a:prstGeom prst="rect">
            <a:avLst/>
          </a:prstGeom>
          <a:noFill/>
          <a:ln>
            <a:noFill/>
          </a:ln>
        </p:spPr>
      </p:pic>
      <p:pic>
        <p:nvPicPr>
          <p:cNvPr id="167" name="Google Shape;167;p26"/>
          <p:cNvPicPr preferRelativeResize="0"/>
          <p:nvPr/>
        </p:nvPicPr>
        <p:blipFill>
          <a:blip r:embed="rId7">
            <a:alphaModFix/>
          </a:blip>
          <a:stretch>
            <a:fillRect/>
          </a:stretch>
        </p:blipFill>
        <p:spPr>
          <a:xfrm>
            <a:off x="2905025" y="3419313"/>
            <a:ext cx="369300" cy="369300"/>
          </a:xfrm>
          <a:prstGeom prst="rect">
            <a:avLst/>
          </a:prstGeom>
          <a:noFill/>
          <a:ln>
            <a:noFill/>
          </a:ln>
        </p:spPr>
      </p:pic>
      <p:sp>
        <p:nvSpPr>
          <p:cNvPr id="168" name="Google Shape;168;p26"/>
          <p:cNvSpPr txBox="1"/>
          <p:nvPr/>
        </p:nvSpPr>
        <p:spPr>
          <a:xfrm>
            <a:off x="3309950" y="3915900"/>
            <a:ext cx="171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Issues Using Bitcoin</a:t>
            </a:r>
            <a:endParaRPr sz="1200" b="1">
              <a:solidFill>
                <a:srgbClr val="990000"/>
              </a:solidFill>
            </a:endParaRPr>
          </a:p>
        </p:txBody>
      </p:sp>
      <p:pic>
        <p:nvPicPr>
          <p:cNvPr id="169" name="Google Shape;169;p26"/>
          <p:cNvPicPr preferRelativeResize="0"/>
          <p:nvPr/>
        </p:nvPicPr>
        <p:blipFill>
          <a:blip r:embed="rId8">
            <a:alphaModFix/>
          </a:blip>
          <a:stretch>
            <a:fillRect/>
          </a:stretch>
        </p:blipFill>
        <p:spPr>
          <a:xfrm>
            <a:off x="2919313" y="3930187"/>
            <a:ext cx="340724" cy="340724"/>
          </a:xfrm>
          <a:prstGeom prst="rect">
            <a:avLst/>
          </a:prstGeom>
          <a:noFill/>
          <a:ln>
            <a:noFill/>
          </a:ln>
        </p:spPr>
      </p:pic>
      <p:sp>
        <p:nvSpPr>
          <p:cNvPr id="2" name="TextBox 1">
            <a:extLst>
              <a:ext uri="{FF2B5EF4-FFF2-40B4-BE49-F238E27FC236}">
                <a16:creationId xmlns:a16="http://schemas.microsoft.com/office/drawing/2014/main" id="{8C466C5E-F97F-95FF-A14B-84F4C08CB33B}"/>
              </a:ext>
            </a:extLst>
          </p:cNvPr>
          <p:cNvSpPr txBox="1"/>
          <p:nvPr/>
        </p:nvSpPr>
        <p:spPr>
          <a:xfrm>
            <a:off x="492594" y="315600"/>
            <a:ext cx="1307804" cy="400110"/>
          </a:xfrm>
          <a:prstGeom prst="rect">
            <a:avLst/>
          </a:prstGeom>
          <a:noFill/>
        </p:spPr>
        <p:txBody>
          <a:bodyPr wrap="square" rtlCol="0">
            <a:spAutoFit/>
          </a:bodyPr>
          <a:lstStyle/>
          <a:p>
            <a:r>
              <a:rPr lang="en-US" sz="2000" dirty="0"/>
              <a:t>Cons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1"/>
          </p:nvPr>
        </p:nvSpPr>
        <p:spPr>
          <a:xfrm>
            <a:off x="311700" y="959850"/>
            <a:ext cx="8644200" cy="408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Bitcoin transactions don’t come with legal protection and typically are not reversible, which makes them susceptible to scams.</a:t>
            </a:r>
          </a:p>
          <a:p>
            <a:pPr marL="101600" lvl="0" indent="0" algn="l" rtl="0">
              <a:spcBef>
                <a:spcPts val="0"/>
              </a:spcBef>
              <a:spcAft>
                <a:spcPts val="0"/>
              </a:spcAft>
              <a:buClr>
                <a:srgbClr val="222222"/>
              </a:buClr>
              <a:buSzPts val="2000"/>
              <a:buNone/>
            </a:pP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Another issue with Bitcoin being decentralized is that there’s no guarantee of a minimum valuation. So if a big group of investors decides to stop using bitcoins and sell them, the value of it could decrease greatly and affect users with a large amount of the cryptocurrency.</a:t>
            </a:r>
            <a:endParaRPr sz="2000" dirty="0">
              <a:solidFill>
                <a:srgbClr val="222222"/>
              </a:solidFill>
              <a:highlight>
                <a:srgbClr val="FFFFFF"/>
              </a:highlight>
              <a:latin typeface="Playfair Display"/>
              <a:ea typeface="Playfair Display"/>
              <a:cs typeface="Playfair Display"/>
              <a:sym typeface="Playfair Display"/>
            </a:endParaRPr>
          </a:p>
        </p:txBody>
      </p:sp>
      <p:sp>
        <p:nvSpPr>
          <p:cNvPr id="175" name="Google Shape;175;p27"/>
          <p:cNvSpPr txBox="1">
            <a:spLocks noGrp="1"/>
          </p:cNvSpPr>
          <p:nvPr>
            <p:ph type="title"/>
          </p:nvPr>
        </p:nvSpPr>
        <p:spPr>
          <a:xfrm>
            <a:off x="311700" y="312750"/>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No Government Regulations</a:t>
            </a:r>
            <a:endParaRPr sz="2600" b="1">
              <a:solidFill>
                <a:schemeClr val="lt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258175" y="1037850"/>
            <a:ext cx="8520600" cy="3005400"/>
          </a:xfrm>
          <a:prstGeom prst="rect">
            <a:avLst/>
          </a:prstGeom>
        </p:spPr>
        <p:txBody>
          <a:bodyPr spcFirstLastPara="1" wrap="square" lIns="91425" tIns="91425" rIns="91425" bIns="91425" anchor="t" anchorCtr="0">
            <a:noAutofit/>
          </a:bodyPr>
          <a:lstStyle/>
          <a:p>
            <a:pPr marL="457200" lvl="0" indent="-355600" algn="l" rtl="0">
              <a:lnSpc>
                <a:spcPct val="95000"/>
              </a:lnSpc>
              <a:spcBef>
                <a:spcPts val="0"/>
              </a:spcBef>
              <a:spcAft>
                <a:spcPts val="0"/>
              </a:spcAft>
              <a:buClr>
                <a:srgbClr val="222222"/>
              </a:buClr>
              <a:buSzPts val="2000"/>
              <a:buFont typeface="Playfair Display"/>
              <a:buChar char="●"/>
            </a:pPr>
            <a:endParaRPr lang="en"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Bitcoin does not have a bank or a company supporting it’s usability. This will cause the user to have no support, if there was a faulty transaction via online or in person.</a:t>
            </a:r>
          </a:p>
          <a:p>
            <a:pPr marL="101600" lvl="0" indent="0" algn="l" rtl="0">
              <a:lnSpc>
                <a:spcPct val="95000"/>
              </a:lnSpc>
              <a:spcBef>
                <a:spcPts val="0"/>
              </a:spcBef>
              <a:spcAft>
                <a:spcPts val="0"/>
              </a:spcAft>
              <a:buClr>
                <a:srgbClr val="222222"/>
              </a:buClr>
              <a:buSzPts val="2000"/>
              <a:buNone/>
            </a:pP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You must have a bitcoin supporting wallet in order to use it.</a:t>
            </a:r>
          </a:p>
          <a:p>
            <a:pPr marL="101600" lvl="0" indent="0" algn="l" rtl="0">
              <a:lnSpc>
                <a:spcPct val="95000"/>
              </a:lnSpc>
              <a:spcBef>
                <a:spcPts val="0"/>
              </a:spcBef>
              <a:spcAft>
                <a:spcPts val="0"/>
              </a:spcAft>
              <a:buClr>
                <a:srgbClr val="222222"/>
              </a:buClr>
              <a:buSzPts val="2000"/>
              <a:buNone/>
            </a:pP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Lacks any time-tested store of value credentials.</a:t>
            </a:r>
            <a:endParaRPr sz="2000" dirty="0">
              <a:solidFill>
                <a:srgbClr val="222222"/>
              </a:solidFill>
              <a:highlight>
                <a:srgbClr val="FFFFFF"/>
              </a:highlight>
              <a:latin typeface="Playfair Display"/>
              <a:ea typeface="Playfair Display"/>
              <a:cs typeface="Playfair Display"/>
              <a:sym typeface="Playfair Display"/>
            </a:endParaRPr>
          </a:p>
        </p:txBody>
      </p:sp>
      <p:sp>
        <p:nvSpPr>
          <p:cNvPr id="181" name="Google Shape;181;p28"/>
          <p:cNvSpPr txBox="1">
            <a:spLocks noGrp="1"/>
          </p:cNvSpPr>
          <p:nvPr>
            <p:ph type="title"/>
          </p:nvPr>
        </p:nvSpPr>
        <p:spPr>
          <a:xfrm>
            <a:off x="311700" y="465150"/>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Limited use</a:t>
            </a:r>
            <a:endParaRPr sz="2600" b="1">
              <a:solidFill>
                <a:schemeClr val="lt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Bitcoin is Volatile</a:t>
            </a:r>
            <a:endParaRPr sz="2900" b="1">
              <a:highlight>
                <a:schemeClr val="lt1"/>
              </a:highlight>
              <a:latin typeface="Playfair Display"/>
              <a:ea typeface="Playfair Display"/>
              <a:cs typeface="Playfair Display"/>
              <a:sym typeface="Playfair Display"/>
            </a:endParaRPr>
          </a:p>
        </p:txBody>
      </p:sp>
      <p:sp>
        <p:nvSpPr>
          <p:cNvPr id="187" name="Google Shape;187;p29"/>
          <p:cNvSpPr txBox="1">
            <a:spLocks noGrp="1"/>
          </p:cNvSpPr>
          <p:nvPr>
            <p:ph type="body" idx="1"/>
          </p:nvPr>
        </p:nvSpPr>
        <p:spPr>
          <a:xfrm>
            <a:off x="238476" y="1017725"/>
            <a:ext cx="7762524" cy="1955388"/>
          </a:xfrm>
          <a:prstGeom prst="rect">
            <a:avLst/>
          </a:prstGeom>
        </p:spPr>
        <p:txBody>
          <a:bodyPr spcFirstLastPara="1" wrap="square" lIns="91425" tIns="91425" rIns="91425" bIns="91425" anchor="t" anchorCtr="0">
            <a:normAutofit fontScale="92500"/>
          </a:bodyPr>
          <a:lstStyle/>
          <a:p>
            <a:pPr marL="457200" lvl="0" indent="-355600" algn="l" rtl="0">
              <a:spcBef>
                <a:spcPts val="0"/>
              </a:spcBef>
              <a:spcAft>
                <a:spcPts val="0"/>
              </a:spcAft>
              <a:buClr>
                <a:srgbClr val="222222"/>
              </a:buClr>
              <a:buSzPts val="2000"/>
              <a:buFont typeface="Playfair Display"/>
              <a:buChar char="●"/>
            </a:pPr>
            <a:endParaRPr lang="en" sz="2000" dirty="0">
              <a:solidFill>
                <a:srgbClr val="222222"/>
              </a:solidFill>
              <a:highlight>
                <a:srgbClr val="FFFFFF"/>
              </a:highlight>
              <a:latin typeface="Playfair Display"/>
              <a:ea typeface="Playfair Display"/>
              <a:cs typeface="Playfair Display"/>
              <a:sym typeface="Playfair Display"/>
            </a:endParaRPr>
          </a:p>
          <a:p>
            <a:pPr marL="101600" lvl="0" indent="0" algn="l" rtl="0">
              <a:spcBef>
                <a:spcPts val="0"/>
              </a:spcBef>
              <a:spcAft>
                <a:spcPts val="0"/>
              </a:spcAft>
              <a:buClr>
                <a:srgbClr val="222222"/>
              </a:buClr>
              <a:buSzPts val="2000"/>
              <a:buNone/>
            </a:pPr>
            <a:endParaRPr lang="en" sz="2000" dirty="0">
              <a:solidFill>
                <a:srgbClr val="222222"/>
              </a:solidFill>
              <a:highlight>
                <a:srgbClr val="FFFFFF"/>
              </a:highlight>
              <a:latin typeface="Playfair Display"/>
              <a:ea typeface="Playfair Display"/>
              <a:cs typeface="Playfair Display"/>
              <a:sym typeface="Playfair Display"/>
            </a:endParaRPr>
          </a:p>
          <a:p>
            <a:pPr marL="444500">
              <a:buClr>
                <a:srgbClr val="222222"/>
              </a:buClr>
              <a:buSzPts val="2000"/>
            </a:pPr>
            <a:r>
              <a:rPr lang="en" sz="2000" dirty="0">
                <a:solidFill>
                  <a:srgbClr val="222222"/>
                </a:solidFill>
                <a:highlight>
                  <a:srgbClr val="FFFFFF"/>
                </a:highlight>
                <a:latin typeface="Playfair Display"/>
                <a:ea typeface="Playfair Display"/>
                <a:cs typeface="Playfair Display"/>
                <a:sym typeface="Playfair Display"/>
              </a:rPr>
              <a:t>There are many more factors that affect Bitcoin’s volatility such as: security breaches, the investors’ perception of the market and the uncertainty surrounding its future value and/or uses.</a:t>
            </a:r>
            <a:endParaRPr sz="2000" dirty="0">
              <a:latin typeface="Playfair Display"/>
              <a:ea typeface="Playfair Display"/>
              <a:cs typeface="Playfair Display"/>
              <a:sym typeface="Playfair Display"/>
            </a:endParaRPr>
          </a:p>
        </p:txBody>
      </p:sp>
      <p:pic>
        <p:nvPicPr>
          <p:cNvPr id="1028" name="Picture 4" descr="Most and Least Volatile Cryptocurrencies for 2022 - Bitcoin Market Journal">
            <a:extLst>
              <a:ext uri="{FF2B5EF4-FFF2-40B4-BE49-F238E27FC236}">
                <a16:creationId xmlns:a16="http://schemas.microsoft.com/office/drawing/2014/main" id="{908CE41F-8194-4FA3-F244-450D4BC35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536" y="2876550"/>
            <a:ext cx="3825688" cy="1640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2834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dirty="0">
                <a:solidFill>
                  <a:schemeClr val="lt1"/>
                </a:solidFill>
                <a:latin typeface="Playfair Display"/>
                <a:ea typeface="Playfair Display"/>
                <a:cs typeface="Playfair Display"/>
                <a:sym typeface="Playfair Display"/>
              </a:rPr>
              <a:t>Transactions are irreversible</a:t>
            </a:r>
            <a:endParaRPr sz="2600" b="1" dirty="0">
              <a:solidFill>
                <a:schemeClr val="lt1"/>
              </a:solidFill>
              <a:latin typeface="Playfair Display"/>
              <a:ea typeface="Playfair Display"/>
              <a:cs typeface="Playfair Display"/>
              <a:sym typeface="Playfair Display"/>
            </a:endParaRPr>
          </a:p>
        </p:txBody>
      </p:sp>
      <p:sp>
        <p:nvSpPr>
          <p:cNvPr id="193" name="Google Shape;19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95000"/>
              </a:lnSpc>
              <a:spcBef>
                <a:spcPts val="0"/>
              </a:spcBef>
              <a:spcAft>
                <a:spcPts val="0"/>
              </a:spcAft>
              <a:buClr>
                <a:schemeClr val="dk1"/>
              </a:buClr>
              <a:buSzPts val="2000"/>
              <a:buFont typeface="Playfair Display"/>
              <a:buChar char="●"/>
            </a:pPr>
            <a:r>
              <a:rPr lang="en" sz="2000" dirty="0">
                <a:solidFill>
                  <a:schemeClr val="dk1"/>
                </a:solidFill>
                <a:latin typeface="Playfair Display"/>
                <a:ea typeface="Playfair Display"/>
                <a:cs typeface="Playfair Display"/>
                <a:sym typeface="Playfair Display"/>
              </a:rPr>
              <a:t>Transactions are irreversible</a:t>
            </a:r>
          </a:p>
          <a:p>
            <a:pPr marL="101600" lvl="0" indent="0" algn="l" rtl="0">
              <a:lnSpc>
                <a:spcPct val="95000"/>
              </a:lnSpc>
              <a:spcBef>
                <a:spcPts val="0"/>
              </a:spcBef>
              <a:spcAft>
                <a:spcPts val="0"/>
              </a:spcAft>
              <a:buClr>
                <a:schemeClr val="dk1"/>
              </a:buClr>
              <a:buSzPts val="2000"/>
              <a:buNone/>
            </a:pPr>
            <a:endParaRPr sz="2000" dirty="0">
              <a:solidFill>
                <a:schemeClr val="dk1"/>
              </a:solidFill>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Since Bitcoin transactions are anonymous and unregulated, another disadvantage is the lack of security. Transactions done through Bitcoin are irreversible and final, so nothing can be done if the wrong amount is sent or if it’s sent to the wrong recipient.</a:t>
            </a:r>
            <a:br>
              <a:rPr lang="en" sz="2000" dirty="0">
                <a:solidFill>
                  <a:srgbClr val="222222"/>
                </a:solidFill>
                <a:highlight>
                  <a:srgbClr val="FFFFFF"/>
                </a:highlight>
                <a:latin typeface="Playfair Display"/>
                <a:ea typeface="Playfair Display"/>
                <a:cs typeface="Playfair Display"/>
                <a:sym typeface="Playfair Display"/>
              </a:rPr>
            </a:b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In addition, there’s a risk of loss. Many Bitcoin users choose to keep their bitcoins in a </a:t>
            </a:r>
            <a:r>
              <a:rPr lang="en" sz="2000" dirty="0">
                <a:solidFill>
                  <a:srgbClr val="222222"/>
                </a:solidFill>
                <a:highlight>
                  <a:srgbClr val="FFFFFF"/>
                </a:highlight>
                <a:uFill>
                  <a:noFill/>
                </a:uFill>
                <a:latin typeface="Playfair Display"/>
                <a:ea typeface="Playfair Display"/>
                <a:cs typeface="Playfair Display"/>
                <a:sym typeface="Playfair Display"/>
                <a:hlinkClick r:id="rId3">
                  <a:extLst>
                    <a:ext uri="{A12FA001-AC4F-418D-AE19-62706E023703}">
                      <ahyp:hlinkClr xmlns:ahyp="http://schemas.microsoft.com/office/drawing/2018/hyperlinkcolor" val="tx"/>
                    </a:ext>
                  </a:extLst>
                </a:hlinkClick>
              </a:rPr>
              <a:t>cryptocurrency wallet</a:t>
            </a:r>
            <a:r>
              <a:rPr lang="en" sz="2000" dirty="0">
                <a:solidFill>
                  <a:srgbClr val="222222"/>
                </a:solidFill>
                <a:highlight>
                  <a:srgbClr val="FFFFFF"/>
                </a:highlight>
                <a:latin typeface="Playfair Display"/>
                <a:ea typeface="Playfair Display"/>
                <a:cs typeface="Playfair Display"/>
                <a:sym typeface="Playfair Display"/>
              </a:rPr>
              <a:t>, which puts them at risk of losing their investments if they lose access to their private key</a:t>
            </a:r>
            <a:endParaRPr sz="2000" dirty="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3420-5117-4A09-5C07-1C8A2B8273E9}"/>
              </a:ext>
            </a:extLst>
          </p:cNvPr>
          <p:cNvSpPr>
            <a:spLocks noGrp="1"/>
          </p:cNvSpPr>
          <p:nvPr>
            <p:ph type="title"/>
          </p:nvPr>
        </p:nvSpPr>
        <p:spPr>
          <a:xfrm>
            <a:off x="141579" y="82696"/>
            <a:ext cx="8520600" cy="572700"/>
          </a:xfrm>
        </p:spPr>
        <p:txBody>
          <a:bodyPr>
            <a:normAutofit fontScale="90000"/>
          </a:bodyPr>
          <a:lstStyle/>
          <a:p>
            <a:r>
              <a:rPr lang="en-US" dirty="0"/>
              <a:t>REBUTTAL 1</a:t>
            </a:r>
          </a:p>
        </p:txBody>
      </p:sp>
      <p:sp>
        <p:nvSpPr>
          <p:cNvPr id="3" name="Text Placeholder 2">
            <a:extLst>
              <a:ext uri="{FF2B5EF4-FFF2-40B4-BE49-F238E27FC236}">
                <a16:creationId xmlns:a16="http://schemas.microsoft.com/office/drawing/2014/main" id="{9787D60D-8B0D-CAB2-2D0E-45BE4B093848}"/>
              </a:ext>
            </a:extLst>
          </p:cNvPr>
          <p:cNvSpPr>
            <a:spLocks noGrp="1"/>
          </p:cNvSpPr>
          <p:nvPr>
            <p:ph type="body" idx="1"/>
          </p:nvPr>
        </p:nvSpPr>
        <p:spPr>
          <a:xfrm>
            <a:off x="141578" y="2092344"/>
            <a:ext cx="8768506" cy="3051156"/>
          </a:xfrm>
        </p:spPr>
        <p:txBody>
          <a:bodyPr>
            <a:normAutofit fontScale="92500" lnSpcReduction="10000"/>
          </a:bodyPr>
          <a:lstStyle/>
          <a:p>
            <a:r>
              <a:rPr lang="en-US" sz="1600" dirty="0">
                <a:solidFill>
                  <a:schemeClr val="dk1"/>
                </a:solidFill>
                <a:latin typeface="Playfair Display"/>
                <a:ea typeface="Playfair Display"/>
                <a:cs typeface="Playfair Display"/>
                <a:sym typeface="Playfair Display"/>
              </a:rPr>
              <a:t>Since Bitcoin is a decentralized currency (not regulated by a government nor a central bank), authorities are unable to freeze and demand the capital invested in one’s coins. </a:t>
            </a:r>
          </a:p>
          <a:p>
            <a:r>
              <a:rPr lang="en-US" sz="1600" dirty="0">
                <a:solidFill>
                  <a:schemeClr val="dk1"/>
                </a:solidFill>
                <a:latin typeface="Playfair Display"/>
                <a:ea typeface="Playfair Display"/>
                <a:cs typeface="Playfair Display"/>
                <a:sym typeface="Playfair Display"/>
              </a:rPr>
              <a:t>Stored </a:t>
            </a:r>
            <a:r>
              <a:rPr lang="en-US" sz="1600" dirty="0" err="1">
                <a:solidFill>
                  <a:schemeClr val="dk1"/>
                </a:solidFill>
                <a:latin typeface="Playfair Display"/>
                <a:ea typeface="Playfair Display"/>
                <a:cs typeface="Playfair Display"/>
                <a:sym typeface="Playfair Display"/>
              </a:rPr>
              <a:t>decentrally</a:t>
            </a:r>
            <a:r>
              <a:rPr lang="en-US" sz="1600" dirty="0">
                <a:solidFill>
                  <a:schemeClr val="dk1"/>
                </a:solidFill>
                <a:latin typeface="Playfair Display"/>
                <a:ea typeface="Playfair Display"/>
                <a:cs typeface="Playfair Display"/>
                <a:sym typeface="Playfair Display"/>
              </a:rPr>
              <a:t> across multiple computers, so no hacker can access the entire chain in one go.</a:t>
            </a:r>
          </a:p>
          <a:p>
            <a:r>
              <a:rPr lang="en-US" sz="1600" dirty="0">
                <a:solidFill>
                  <a:schemeClr val="dk1"/>
                </a:solidFill>
                <a:latin typeface="Playfair Display"/>
                <a:ea typeface="Playfair Display"/>
                <a:cs typeface="Playfair Display"/>
                <a:sym typeface="Playfair Display"/>
              </a:rPr>
              <a:t>All Bitcoin transactions are public, traceable, and permanently stored in the Bitcoin network.</a:t>
            </a:r>
          </a:p>
          <a:p>
            <a:r>
              <a:rPr lang="en-US" sz="1600" dirty="0">
                <a:solidFill>
                  <a:schemeClr val="dk1"/>
                </a:solidFill>
                <a:latin typeface="Playfair Display"/>
                <a:ea typeface="Playfair Display"/>
                <a:cs typeface="Playfair Display"/>
                <a:sym typeface="Playfair Display"/>
              </a:rPr>
              <a:t>Bitcoin help to prevent chargeback issues for businesses. </a:t>
            </a:r>
            <a:endParaRPr lang="en-US" sz="1600" dirty="0">
              <a:solidFill>
                <a:schemeClr val="dk1"/>
              </a:solidFill>
              <a:highlight>
                <a:srgbClr val="F8E71C"/>
              </a:highlight>
              <a:latin typeface="Playfair Display"/>
              <a:ea typeface="Playfair Display"/>
              <a:cs typeface="Playfair Display"/>
              <a:sym typeface="Playfair Display"/>
            </a:endParaRPr>
          </a:p>
          <a:p>
            <a:r>
              <a:rPr lang="en-US" sz="1600" dirty="0">
                <a:solidFill>
                  <a:srgbClr val="222222"/>
                </a:solidFill>
                <a:highlight>
                  <a:schemeClr val="lt1"/>
                </a:highlight>
                <a:latin typeface="Playfair Display"/>
                <a:ea typeface="Playfair Display"/>
                <a:cs typeface="Playfair Display"/>
                <a:sym typeface="Playfair Display"/>
              </a:rPr>
              <a:t>Compare to currency or different payment methods used online Bitcoin maintain customer confidentiality and enhance customer security.</a:t>
            </a:r>
          </a:p>
          <a:p>
            <a:r>
              <a:rPr lang="en-US" sz="1600" dirty="0">
                <a:solidFill>
                  <a:schemeClr val="dk1"/>
                </a:solidFill>
                <a:latin typeface="Playfair Display"/>
                <a:ea typeface="Playfair Display"/>
                <a:cs typeface="Playfair Display"/>
                <a:sym typeface="Playfair Display"/>
              </a:rPr>
              <a:t>Bitcoin prices can be highly volatile, changing drastically on a monthly and even daily basis, cryptocurrency users might view this as one of the benefits of Bitcoin because it can result in a high return potential.</a:t>
            </a:r>
          </a:p>
          <a:p>
            <a:endParaRPr lang="en-US" sz="1800" dirty="0">
              <a:solidFill>
                <a:srgbClr val="222222"/>
              </a:solidFill>
              <a:highlight>
                <a:schemeClr val="lt1"/>
              </a:highlight>
              <a:latin typeface="Playfair Display"/>
              <a:ea typeface="Playfair Display"/>
              <a:cs typeface="Playfair Display"/>
              <a:sym typeface="Playfair Display"/>
            </a:endParaRPr>
          </a:p>
          <a:p>
            <a:endParaRPr lang="en-US" sz="1800" dirty="0">
              <a:solidFill>
                <a:schemeClr val="dk1"/>
              </a:solidFill>
              <a:latin typeface="Playfair Display"/>
              <a:ea typeface="Playfair Display"/>
              <a:cs typeface="Playfair Display"/>
              <a:sym typeface="Playfair Display"/>
            </a:endParaRPr>
          </a:p>
          <a:p>
            <a:endParaRPr lang="en-US" sz="1800" dirty="0">
              <a:solidFill>
                <a:schemeClr val="dk1"/>
              </a:solidFill>
              <a:latin typeface="Playfair Display"/>
              <a:ea typeface="Playfair Display"/>
              <a:cs typeface="Playfair Display"/>
              <a:sym typeface="Playfair Display"/>
            </a:endParaRPr>
          </a:p>
          <a:p>
            <a:endParaRPr lang="en-US" dirty="0"/>
          </a:p>
        </p:txBody>
      </p:sp>
      <p:sp>
        <p:nvSpPr>
          <p:cNvPr id="5" name="Google Shape;89;p18">
            <a:extLst>
              <a:ext uri="{FF2B5EF4-FFF2-40B4-BE49-F238E27FC236}">
                <a16:creationId xmlns:a16="http://schemas.microsoft.com/office/drawing/2014/main" id="{D30B21FD-9362-317E-5010-A1C3C1834710}"/>
              </a:ext>
            </a:extLst>
          </p:cNvPr>
          <p:cNvSpPr txBox="1"/>
          <p:nvPr/>
        </p:nvSpPr>
        <p:spPr>
          <a:xfrm>
            <a:off x="141578" y="652395"/>
            <a:ext cx="3781835"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rgbClr val="1C4587"/>
                </a:solidFill>
              </a:rPr>
              <a:t>PROS:</a:t>
            </a:r>
          </a:p>
          <a:p>
            <a:pPr marL="0" lvl="0" indent="0" algn="l" rtl="0">
              <a:spcBef>
                <a:spcPts val="0"/>
              </a:spcBef>
              <a:spcAft>
                <a:spcPts val="0"/>
              </a:spcAft>
              <a:buClr>
                <a:schemeClr val="dk1"/>
              </a:buClr>
              <a:buSzPts val="1100"/>
              <a:buFont typeface="Arial"/>
              <a:buNone/>
            </a:pPr>
            <a:r>
              <a:rPr lang="en" b="1" dirty="0">
                <a:solidFill>
                  <a:srgbClr val="1C4587"/>
                </a:solidFill>
              </a:rPr>
              <a:t>Independence from Central Authority</a:t>
            </a:r>
          </a:p>
          <a:p>
            <a:pPr marL="0" lvl="0" indent="0" algn="l" rtl="0">
              <a:spcBef>
                <a:spcPts val="0"/>
              </a:spcBef>
              <a:spcAft>
                <a:spcPts val="0"/>
              </a:spcAft>
              <a:buClr>
                <a:schemeClr val="dk1"/>
              </a:buClr>
              <a:buSzPts val="1100"/>
              <a:buFont typeface="Arial"/>
              <a:buNone/>
            </a:pPr>
            <a:r>
              <a:rPr lang="en" b="1" dirty="0">
                <a:solidFill>
                  <a:srgbClr val="1C4587"/>
                </a:solidFill>
              </a:rPr>
              <a:t>Secuiry</a:t>
            </a:r>
          </a:p>
          <a:p>
            <a:pPr marL="0" lvl="0" indent="0" algn="l" rtl="0">
              <a:spcBef>
                <a:spcPts val="0"/>
              </a:spcBef>
              <a:spcAft>
                <a:spcPts val="0"/>
              </a:spcAft>
              <a:buClr>
                <a:schemeClr val="dk1"/>
              </a:buClr>
              <a:buSzPts val="1100"/>
              <a:buFont typeface="Arial"/>
              <a:buNone/>
            </a:pPr>
            <a:r>
              <a:rPr lang="en" b="1" dirty="0">
                <a:solidFill>
                  <a:srgbClr val="1C4587"/>
                </a:solidFill>
              </a:rPr>
              <a:t>Transperancy</a:t>
            </a:r>
          </a:p>
          <a:p>
            <a:pPr marL="0" lvl="0" indent="0" algn="l" rtl="0">
              <a:spcBef>
                <a:spcPts val="0"/>
              </a:spcBef>
              <a:spcAft>
                <a:spcPts val="0"/>
              </a:spcAft>
              <a:buClr>
                <a:schemeClr val="dk1"/>
              </a:buClr>
              <a:buSzPts val="1100"/>
              <a:buFont typeface="Arial"/>
              <a:buNone/>
            </a:pPr>
            <a:r>
              <a:rPr lang="en" b="1" dirty="0">
                <a:solidFill>
                  <a:srgbClr val="1C4587"/>
                </a:solidFill>
              </a:rPr>
              <a:t>Privacy and anonymity</a:t>
            </a:r>
          </a:p>
          <a:p>
            <a:pPr marL="0" lvl="0" indent="0" algn="l" rtl="0">
              <a:spcBef>
                <a:spcPts val="0"/>
              </a:spcBef>
              <a:spcAft>
                <a:spcPts val="0"/>
              </a:spcAft>
              <a:buClr>
                <a:schemeClr val="dk1"/>
              </a:buClr>
              <a:buSzPts val="1100"/>
              <a:buFont typeface="Arial"/>
              <a:buNone/>
            </a:pPr>
            <a:r>
              <a:rPr lang="en-US" b="1" dirty="0">
                <a:solidFill>
                  <a:srgbClr val="1C4587"/>
                </a:solidFill>
              </a:rPr>
              <a:t>P</a:t>
            </a:r>
            <a:r>
              <a:rPr lang="en" b="1" dirty="0">
                <a:solidFill>
                  <a:srgbClr val="1C4587"/>
                </a:solidFill>
              </a:rPr>
              <a:t>otential high returns</a:t>
            </a:r>
            <a:endParaRPr b="1" dirty="0">
              <a:solidFill>
                <a:srgbClr val="1C4587"/>
              </a:solidFill>
            </a:endParaRPr>
          </a:p>
        </p:txBody>
      </p:sp>
    </p:spTree>
    <p:extLst>
      <p:ext uri="{BB962C8B-B14F-4D97-AF65-F5344CB8AC3E}">
        <p14:creationId xmlns:p14="http://schemas.microsoft.com/office/powerpoint/2010/main" val="26548916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61F3A68F7AFC4C871451153351D93E" ma:contentTypeVersion="2" ma:contentTypeDescription="Create a new document." ma:contentTypeScope="" ma:versionID="06dfa97c6cb23c47d726536886c05839">
  <xsd:schema xmlns:xsd="http://www.w3.org/2001/XMLSchema" xmlns:xs="http://www.w3.org/2001/XMLSchema" xmlns:p="http://schemas.microsoft.com/office/2006/metadata/properties" xmlns:ns3="82a531ea-3cf1-4b42-948e-2682f95bf608" targetNamespace="http://schemas.microsoft.com/office/2006/metadata/properties" ma:root="true" ma:fieldsID="67fa396bedefd758577520a3bb06769f" ns3:_="">
    <xsd:import namespace="82a531ea-3cf1-4b42-948e-2682f95bf60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a531ea-3cf1-4b42-948e-2682f95bf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6EAB9E-F4CF-4992-B253-69C79CFAA4AE}">
  <ds:schemaRefs>
    <ds:schemaRef ds:uri="http://purl.org/dc/dcmitype/"/>
    <ds:schemaRef ds:uri="http://schemas.microsoft.com/office/infopath/2007/PartnerControls"/>
    <ds:schemaRef ds:uri="http://purl.org/dc/elements/1.1/"/>
    <ds:schemaRef ds:uri="http://purl.org/dc/terms/"/>
    <ds:schemaRef ds:uri="http://schemas.microsoft.com/office/2006/documentManagement/types"/>
    <ds:schemaRef ds:uri="http://www.w3.org/XML/1998/namespace"/>
    <ds:schemaRef ds:uri="http://schemas.microsoft.com/office/2006/metadata/properties"/>
    <ds:schemaRef ds:uri="82a531ea-3cf1-4b42-948e-2682f95bf608"/>
    <ds:schemaRef ds:uri="http://schemas.openxmlformats.org/package/2006/metadata/core-properties"/>
  </ds:schemaRefs>
</ds:datastoreItem>
</file>

<file path=customXml/itemProps2.xml><?xml version="1.0" encoding="utf-8"?>
<ds:datastoreItem xmlns:ds="http://schemas.openxmlformats.org/officeDocument/2006/customXml" ds:itemID="{7DAAA17A-C046-483A-B560-3237C38AAA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a531ea-3cf1-4b42-948e-2682f95bf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0BDB3-CD69-4A6A-B7E1-15DDFB93B2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BitCoin (1) project</Template>
  <TotalTime>87</TotalTime>
  <Words>940</Words>
  <Application>Microsoft Office PowerPoint</Application>
  <PresentationFormat>On-screen Show (16:9)</PresentationFormat>
  <Paragraphs>61</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Bitcoin should be legally permitted as a legitimate alternative to national currencies in consumer and business transactions?  </vt:lpstr>
      <vt:lpstr>PowerPoint Presentation</vt:lpstr>
      <vt:lpstr>PowerPoint Presentation</vt:lpstr>
      <vt:lpstr>No Government Regulations</vt:lpstr>
      <vt:lpstr>Limited use</vt:lpstr>
      <vt:lpstr>Bitcoin is Volatile</vt:lpstr>
      <vt:lpstr>Transactions are irreversible</vt:lpstr>
      <vt:lpstr>REBUTTAL 1</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Karan B</dc:creator>
  <cp:lastModifiedBy>Patel, Karan B</cp:lastModifiedBy>
  <cp:revision>13</cp:revision>
  <dcterms:created xsi:type="dcterms:W3CDTF">2023-03-20T02:12:44Z</dcterms:created>
  <dcterms:modified xsi:type="dcterms:W3CDTF">2023-03-24T14:53:26Z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0x0101008361F3A68F7AFC4C871451153351D93E</vt:lpwstr>
  </property>
</Properties>
</file>