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2225939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 err="1"/>
              <a:t>Konkurensi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&amp;</a:t>
            </a:r>
            <a:br>
              <a:rPr lang="en-US" sz="4000" dirty="0"/>
            </a:br>
            <a:r>
              <a:rPr lang="en-US" sz="4000" dirty="0"/>
              <a:t>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ACD-4808-E2AE-7DB2-564E5FADE658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Konkurensi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A02E6-0AC9-5EE2-EE64-128054A5F500}"/>
              </a:ext>
            </a:extLst>
          </p:cNvPr>
          <p:cNvSpPr txBox="1"/>
          <p:nvPr/>
        </p:nvSpPr>
        <p:spPr>
          <a:xfrm>
            <a:off x="808383" y="1871472"/>
            <a:ext cx="10747513" cy="452431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● </a:t>
            </a:r>
            <a:r>
              <a:rPr lang="en-US" sz="2400" dirty="0" err="1"/>
              <a:t>Mengetahui</a:t>
            </a:r>
            <a:r>
              <a:rPr lang="en-US" sz="2400" dirty="0"/>
              <a:t> proses-proses yang </a:t>
            </a:r>
            <a:r>
              <a:rPr lang="en-US" sz="2400" dirty="0" err="1"/>
              <a:t>aktif</a:t>
            </a:r>
            <a:r>
              <a:rPr lang="en-US" sz="2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array proses di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. Array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array PCB proses. Array </a:t>
            </a:r>
            <a:r>
              <a:rPr lang="en-US" sz="2400" dirty="0" err="1"/>
              <a:t>berjumlah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state yang </a:t>
            </a:r>
            <a:r>
              <a:rPr lang="en-US" sz="2400" dirty="0" err="1"/>
              <a:t>diimplementasikan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.</a:t>
            </a:r>
          </a:p>
          <a:p>
            <a:pPr lvl="2"/>
            <a:endParaRPr lang="en-US" sz="2400" dirty="0"/>
          </a:p>
          <a:p>
            <a:r>
              <a:rPr lang="en-US" sz="2400" dirty="0"/>
              <a:t>●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alokasi</a:t>
            </a:r>
            <a:r>
              <a:rPr lang="en-US" sz="2400" dirty="0"/>
              <a:t> dan </a:t>
            </a:r>
            <a:r>
              <a:rPr lang="en-US" sz="2400" dirty="0" err="1"/>
              <a:t>dealokasi</a:t>
            </a:r>
            <a:r>
              <a:rPr lang="en-US" sz="2400" dirty="0"/>
              <a:t> </a:t>
            </a:r>
            <a:r>
              <a:rPr lang="en-US" sz="2400" dirty="0" err="1"/>
              <a:t>beragam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proses yang </a:t>
            </a:r>
            <a:r>
              <a:rPr lang="en-US" sz="2400" dirty="0" err="1"/>
              <a:t>aktif</a:t>
            </a:r>
            <a:r>
              <a:rPr lang="en-US" sz="2400" dirty="0"/>
              <a:t>.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dikelola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Waktu </a:t>
            </a:r>
            <a:r>
              <a:rPr lang="en-US" sz="2400" dirty="0" err="1"/>
              <a:t>pemroses</a:t>
            </a: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Memori</a:t>
            </a: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Berkas-berkas</a:t>
            </a:r>
            <a:r>
              <a:rPr lang="en-US" sz="2400" dirty="0"/>
              <a:t> (file)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Peralatan</a:t>
            </a:r>
            <a:r>
              <a:rPr lang="en-US" sz="2400" dirty="0"/>
              <a:t> I/O ,dan </a:t>
            </a:r>
            <a:r>
              <a:rPr lang="en-US" sz="2400" dirty="0" err="1"/>
              <a:t>sebagainya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78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ACD-4808-E2AE-7DB2-564E5FADE658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Konkurensi</a:t>
            </a:r>
            <a:r>
              <a:rPr lang="en-US" dirty="0"/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A02E6-0AC9-5EE2-EE64-128054A5F500}"/>
              </a:ext>
            </a:extLst>
          </p:cNvPr>
          <p:cNvSpPr txBox="1"/>
          <p:nvPr/>
        </p:nvSpPr>
        <p:spPr>
          <a:xfrm>
            <a:off x="808383" y="1871472"/>
            <a:ext cx="10747513" cy="310854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● </a:t>
            </a:r>
            <a:r>
              <a:rPr lang="en-US" sz="2800" dirty="0" err="1"/>
              <a:t>Proteksi</a:t>
            </a:r>
            <a:r>
              <a:rPr lang="en-US" sz="2800" dirty="0"/>
              <a:t> data dan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 proses.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800" dirty="0" err="1"/>
              <a:t>Proteksi</a:t>
            </a:r>
            <a:r>
              <a:rPr lang="en-US" sz="2800" dirty="0"/>
              <a:t> data dan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 masing- masing proses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gangguan</a:t>
            </a:r>
            <a:r>
              <a:rPr lang="en-US" sz="2800" dirty="0"/>
              <a:t> (</a:t>
            </a:r>
            <a:r>
              <a:rPr lang="en-US" sz="2800" dirty="0" err="1"/>
              <a:t>intervensi</a:t>
            </a:r>
            <a:r>
              <a:rPr lang="en-US" sz="2800" dirty="0"/>
              <a:t>) proses-proses lain.</a:t>
            </a:r>
          </a:p>
          <a:p>
            <a:pPr lvl="2"/>
            <a:endParaRPr lang="en-US" sz="2800" dirty="0"/>
          </a:p>
          <a:p>
            <a:r>
              <a:rPr lang="en-US" sz="2800" dirty="0"/>
              <a:t>● Hasil-</a:t>
            </a:r>
            <a:r>
              <a:rPr lang="en-US" sz="2800" dirty="0" err="1"/>
              <a:t>hasil</a:t>
            </a:r>
            <a:r>
              <a:rPr lang="en-US" sz="2800" dirty="0"/>
              <a:t> proses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independen</a:t>
            </a:r>
            <a:r>
              <a:rPr lang="en-US" sz="2800" dirty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800" dirty="0"/>
              <a:t>Hasil-</a:t>
            </a:r>
            <a:r>
              <a:rPr lang="en-US" sz="2800" dirty="0" err="1"/>
              <a:t>hasil</a:t>
            </a:r>
            <a:r>
              <a:rPr lang="en-US" sz="2800" dirty="0"/>
              <a:t> proses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independen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relatif</a:t>
            </a:r>
            <a:r>
              <a:rPr lang="en-US" sz="2800" dirty="0"/>
              <a:t> proses-proses lain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eksekusi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24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8353-44A0-C7F6-8579-D25145FE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84" y="927653"/>
            <a:ext cx="10353763" cy="1551021"/>
          </a:xfrm>
        </p:spPr>
        <p:txBody>
          <a:bodyPr>
            <a:normAutofit/>
          </a:bodyPr>
          <a:lstStyle/>
          <a:p>
            <a:r>
              <a:rPr lang="en-US" sz="7200" dirty="0"/>
              <a:t>Mutual Exclusion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1E65-E363-534A-CFC5-90C84E3B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2703443"/>
            <a:ext cx="10352199" cy="3843131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Mutual exclusion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jaminan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bahwa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sumber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komputer</a:t>
            </a:r>
            <a:r>
              <a:rPr lang="en-US" sz="2400" dirty="0">
                <a:solidFill>
                  <a:schemeClr val="bg1"/>
                </a:solidFill>
              </a:rPr>
              <a:t> (ex. </a:t>
            </a:r>
            <a:r>
              <a:rPr lang="en-US" sz="2400" dirty="0" err="1">
                <a:solidFill>
                  <a:schemeClr val="bg1"/>
                </a:solidFill>
              </a:rPr>
              <a:t>Harddisk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hanya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dipakai</a:t>
            </a:r>
            <a:r>
              <a:rPr lang="en-US" sz="2400" dirty="0">
                <a:solidFill>
                  <a:schemeClr val="bg1"/>
                </a:solidFill>
              </a:rPr>
              <a:t> 1 proses pada </a:t>
            </a:r>
            <a:r>
              <a:rPr lang="en-US" sz="2400" dirty="0" err="1">
                <a:solidFill>
                  <a:schemeClr val="bg1"/>
                </a:solidFill>
              </a:rPr>
              <a:t>suatu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waktu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Misalnya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jaringan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komputer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Bank, </a:t>
            </a:r>
            <a:r>
              <a:rPr lang="en-US" sz="2400" dirty="0" err="1">
                <a:solidFill>
                  <a:schemeClr val="bg1"/>
                </a:solidFill>
              </a:rPr>
              <a:t>dimana</a:t>
            </a:r>
            <a:r>
              <a:rPr lang="en-US" sz="2400" dirty="0">
                <a:solidFill>
                  <a:schemeClr val="bg1"/>
                </a:solidFill>
              </a:rPr>
              <a:t> server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penyimpanan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terpusat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Seorang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nasabah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dapat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melakukan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penyimpanan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maupun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penarikan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dari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cabang</a:t>
            </a:r>
            <a:r>
              <a:rPr lang="en-US" sz="2200" dirty="0">
                <a:solidFill>
                  <a:schemeClr val="bg1"/>
                </a:solidFill>
              </a:rPr>
              <a:t> mana </a:t>
            </a:r>
            <a:r>
              <a:rPr lang="en-US" sz="2200" dirty="0" err="1">
                <a:solidFill>
                  <a:schemeClr val="bg1"/>
                </a:solidFill>
              </a:rPr>
              <a:t>saja</a:t>
            </a:r>
            <a:r>
              <a:rPr lang="en-US" sz="2200" dirty="0">
                <a:solidFill>
                  <a:schemeClr val="bg1"/>
                </a:solidFill>
              </a:rPr>
              <a:t> dan </a:t>
            </a:r>
            <a:r>
              <a:rPr lang="en-US" sz="2200" dirty="0" err="1">
                <a:solidFill>
                  <a:schemeClr val="bg1"/>
                </a:solidFill>
              </a:rPr>
              <a:t>kapan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saja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termasuk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pengambilan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lewat</a:t>
            </a:r>
            <a:r>
              <a:rPr lang="en-US" sz="2200" dirty="0">
                <a:solidFill>
                  <a:schemeClr val="bg1"/>
                </a:solidFill>
              </a:rPr>
              <a:t> ATM.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Sehingga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jika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ingin</a:t>
            </a:r>
            <a:r>
              <a:rPr lang="en-US" sz="2200" dirty="0">
                <a:solidFill>
                  <a:schemeClr val="bg1"/>
                </a:solidFill>
              </a:rPr>
              <a:t> data </a:t>
            </a:r>
            <a:r>
              <a:rPr lang="en-US" sz="2200" dirty="0" err="1">
                <a:solidFill>
                  <a:schemeClr val="bg1"/>
                </a:solidFill>
              </a:rPr>
              <a:t>tepat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jika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ada</a:t>
            </a:r>
            <a:r>
              <a:rPr lang="en-US" sz="2200" dirty="0">
                <a:solidFill>
                  <a:schemeClr val="bg1"/>
                </a:solidFill>
              </a:rPr>
              <a:t> salah </a:t>
            </a:r>
            <a:r>
              <a:rPr lang="en-US" sz="2200" dirty="0" err="1">
                <a:solidFill>
                  <a:schemeClr val="bg1"/>
                </a:solidFill>
              </a:rPr>
              <a:t>satu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nasabah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melakukan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transaksi</a:t>
            </a:r>
            <a:r>
              <a:rPr lang="en-US" sz="2200" dirty="0">
                <a:solidFill>
                  <a:schemeClr val="bg1"/>
                </a:solidFill>
              </a:rPr>
              <a:t>, record </a:t>
            </a:r>
            <a:r>
              <a:rPr lang="en-US" sz="2200" dirty="0" err="1">
                <a:solidFill>
                  <a:schemeClr val="bg1"/>
                </a:solidFill>
              </a:rPr>
              <a:t>nasabah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bersangkutan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harus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dikunci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supaya</a:t>
            </a:r>
            <a:r>
              <a:rPr lang="en-US" sz="2200" dirty="0">
                <a:solidFill>
                  <a:schemeClr val="bg1"/>
                </a:solidFill>
              </a:rPr>
              <a:t> record </a:t>
            </a:r>
            <a:r>
              <a:rPr lang="en-US" sz="2200" dirty="0" err="1">
                <a:solidFill>
                  <a:schemeClr val="bg1"/>
                </a:solidFill>
              </a:rPr>
              <a:t>tersebut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tidak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dapat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akses</a:t>
            </a:r>
            <a:r>
              <a:rPr lang="en-US" sz="2200" dirty="0">
                <a:solidFill>
                  <a:schemeClr val="bg1"/>
                </a:solidFill>
              </a:rPr>
              <a:t> oleh orang lain.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Setelah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transaksi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selesai</a:t>
            </a:r>
            <a:r>
              <a:rPr lang="en-US" sz="2200" dirty="0">
                <a:solidFill>
                  <a:schemeClr val="bg1"/>
                </a:solidFill>
              </a:rPr>
              <a:t>, record </a:t>
            </a:r>
            <a:r>
              <a:rPr lang="en-US" sz="2200" dirty="0" err="1">
                <a:solidFill>
                  <a:schemeClr val="bg1"/>
                </a:solidFill>
              </a:rPr>
              <a:t>tempat</a:t>
            </a:r>
            <a:r>
              <a:rPr lang="en-US" sz="2200" dirty="0">
                <a:solidFill>
                  <a:schemeClr val="bg1"/>
                </a:solidFill>
              </a:rPr>
              <a:t> data </a:t>
            </a:r>
            <a:r>
              <a:rPr lang="en-US" sz="2200" dirty="0" err="1">
                <a:solidFill>
                  <a:schemeClr val="bg1"/>
                </a:solidFill>
              </a:rPr>
              <a:t>nasabah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disimpan</a:t>
            </a:r>
            <a:r>
              <a:rPr lang="en-US" sz="2200" dirty="0">
                <a:solidFill>
                  <a:schemeClr val="bg1"/>
                </a:solidFill>
              </a:rPr>
              <a:t>, record </a:t>
            </a:r>
            <a:r>
              <a:rPr lang="en-US" sz="2200" dirty="0" err="1">
                <a:solidFill>
                  <a:schemeClr val="bg1"/>
                </a:solidFill>
              </a:rPr>
              <a:t>baru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dibuka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kembali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Ini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adalah</a:t>
            </a:r>
            <a:r>
              <a:rPr lang="en-US" sz="2200" dirty="0">
                <a:solidFill>
                  <a:schemeClr val="bg1"/>
                </a:solidFill>
              </a:rPr>
              <a:t> salah </a:t>
            </a:r>
            <a:r>
              <a:rPr lang="en-US" sz="2200" dirty="0" err="1">
                <a:solidFill>
                  <a:schemeClr val="bg1"/>
                </a:solidFill>
              </a:rPr>
              <a:t>satu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contoh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penjaminan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bahwa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satu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sumber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daya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hanya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bisa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dipakai</a:t>
            </a:r>
            <a:r>
              <a:rPr lang="en-US" sz="2200" dirty="0">
                <a:solidFill>
                  <a:schemeClr val="bg1"/>
                </a:solidFill>
              </a:rPr>
              <a:t> oleh </a:t>
            </a:r>
            <a:r>
              <a:rPr lang="en-US" sz="2200" dirty="0" err="1">
                <a:solidFill>
                  <a:schemeClr val="bg1"/>
                </a:solidFill>
              </a:rPr>
              <a:t>satu</a:t>
            </a:r>
            <a:r>
              <a:rPr lang="en-US" sz="2200" dirty="0">
                <a:solidFill>
                  <a:schemeClr val="bg1"/>
                </a:solidFill>
              </a:rPr>
              <a:t> proses.</a:t>
            </a:r>
          </a:p>
        </p:txBody>
      </p:sp>
    </p:spTree>
    <p:extLst>
      <p:ext uri="{BB962C8B-B14F-4D97-AF65-F5344CB8AC3E}">
        <p14:creationId xmlns:p14="http://schemas.microsoft.com/office/powerpoint/2010/main" val="263337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263-7C3B-4F76-EB4E-7F42F47681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Mutual Exclusion(3)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5E4FF-F5D4-851C-4A37-2F9635F411F1}"/>
              </a:ext>
            </a:extLst>
          </p:cNvPr>
          <p:cNvSpPr txBox="1"/>
          <p:nvPr/>
        </p:nvSpPr>
        <p:spPr>
          <a:xfrm>
            <a:off x="1196508" y="1590264"/>
            <a:ext cx="9788335" cy="39703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Sistem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operasi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menyediakan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layanan</a:t>
            </a:r>
            <a:r>
              <a:rPr lang="en-US" sz="2800" dirty="0">
                <a:solidFill>
                  <a:schemeClr val="bg1"/>
                </a:solidFill>
              </a:rPr>
              <a:t> (system call) yang </a:t>
            </a:r>
            <a:r>
              <a:rPr lang="en-US" sz="2800" dirty="0" err="1">
                <a:solidFill>
                  <a:schemeClr val="bg1"/>
                </a:solidFill>
              </a:rPr>
              <a:t>bertujuan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mencegah</a:t>
            </a:r>
            <a:r>
              <a:rPr lang="en-US" sz="2800" dirty="0">
                <a:solidFill>
                  <a:schemeClr val="bg1"/>
                </a:solidFill>
              </a:rPr>
              <a:t> proses lain </a:t>
            </a:r>
            <a:r>
              <a:rPr lang="en-US" sz="2800" dirty="0" err="1">
                <a:solidFill>
                  <a:schemeClr val="bg1"/>
                </a:solidFill>
              </a:rPr>
              <a:t>masuk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</a:t>
            </a:r>
            <a:r>
              <a:rPr lang="en-US" sz="2800" dirty="0">
                <a:solidFill>
                  <a:schemeClr val="bg1"/>
                </a:solidFill>
              </a:rPr>
              <a:t> critical section yang </a:t>
            </a:r>
            <a:r>
              <a:rPr lang="en-US" sz="2800" dirty="0" err="1">
                <a:solidFill>
                  <a:schemeClr val="bg1"/>
                </a:solidFill>
              </a:rPr>
              <a:t>sedang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digunakan</a:t>
            </a:r>
            <a:r>
              <a:rPr lang="en-US" sz="2800" dirty="0">
                <a:solidFill>
                  <a:schemeClr val="bg1"/>
                </a:solidFill>
              </a:rPr>
              <a:t> proses </a:t>
            </a:r>
            <a:r>
              <a:rPr lang="en-US" sz="2800" dirty="0" err="1">
                <a:solidFill>
                  <a:schemeClr val="bg1"/>
                </a:solidFill>
              </a:rPr>
              <a:t>tertentu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Pemograman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harus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menspesifikasikan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bagian-bagian</a:t>
            </a:r>
            <a:r>
              <a:rPr lang="en-US" sz="2800" dirty="0">
                <a:solidFill>
                  <a:schemeClr val="bg1"/>
                </a:solidFill>
              </a:rPr>
              <a:t> critical section, </a:t>
            </a:r>
            <a:r>
              <a:rPr lang="en-US" sz="2800" dirty="0" err="1">
                <a:solidFill>
                  <a:schemeClr val="bg1"/>
                </a:solidFill>
              </a:rPr>
              <a:t>sehingga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sistem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operasi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menjaganya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Pemaksaan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atau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pelanggaran</a:t>
            </a:r>
            <a:r>
              <a:rPr lang="en-US" sz="2800" dirty="0">
                <a:solidFill>
                  <a:schemeClr val="bg1"/>
                </a:solidFill>
              </a:rPr>
              <a:t> mutual exclusion </a:t>
            </a:r>
            <a:r>
              <a:rPr lang="en-US" sz="2800" dirty="0" err="1">
                <a:solidFill>
                  <a:schemeClr val="bg1"/>
                </a:solidFill>
              </a:rPr>
              <a:t>menimbulkan</a:t>
            </a:r>
            <a:r>
              <a:rPr lang="en-US" sz="2800" dirty="0">
                <a:solidFill>
                  <a:schemeClr val="bg1"/>
                </a:solidFill>
              </a:rPr>
              <a:t> :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	●	Deadlock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	●	Starvation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7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263-7C3B-4F76-EB4E-7F42F47681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Mutual Exclusion(3)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5E4FF-F5D4-851C-4A37-2F9635F411F1}"/>
              </a:ext>
            </a:extLst>
          </p:cNvPr>
          <p:cNvSpPr txBox="1"/>
          <p:nvPr/>
        </p:nvSpPr>
        <p:spPr>
          <a:xfrm>
            <a:off x="1196508" y="1590264"/>
            <a:ext cx="9788335" cy="39703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Kondisi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dimana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terdapat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sumber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daya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tidak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dapat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dipakai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bersama</a:t>
            </a:r>
            <a:r>
              <a:rPr lang="en-US" sz="2800" dirty="0">
                <a:solidFill>
                  <a:schemeClr val="bg1"/>
                </a:solidFill>
              </a:rPr>
              <a:t> pada </a:t>
            </a:r>
            <a:r>
              <a:rPr lang="en-US" sz="2800" dirty="0" err="1">
                <a:solidFill>
                  <a:schemeClr val="bg1"/>
                </a:solidFill>
              </a:rPr>
              <a:t>waktu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bersamaan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misalnya</a:t>
            </a:r>
            <a:r>
              <a:rPr lang="en-US" sz="2800" dirty="0">
                <a:solidFill>
                  <a:schemeClr val="bg1"/>
                </a:solidFill>
              </a:rPr>
              <a:t> : printer, disk drive).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Kondisi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demikian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disebut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sumber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kritis</a:t>
            </a:r>
            <a:r>
              <a:rPr lang="en-US" sz="2800" dirty="0">
                <a:solidFill>
                  <a:schemeClr val="bg1"/>
                </a:solidFill>
              </a:rPr>
              <a:t>, dan </a:t>
            </a:r>
            <a:r>
              <a:rPr lang="en-US" sz="2800" dirty="0" err="1">
                <a:solidFill>
                  <a:schemeClr val="bg1"/>
                </a:solidFill>
              </a:rPr>
              <a:t>bagian</a:t>
            </a:r>
            <a:r>
              <a:rPr lang="en-US" sz="2800" dirty="0">
                <a:solidFill>
                  <a:schemeClr val="bg1"/>
                </a:solidFill>
              </a:rPr>
              <a:t> program yang </a:t>
            </a:r>
            <a:r>
              <a:rPr lang="en-US" sz="2800" dirty="0" err="1">
                <a:solidFill>
                  <a:schemeClr val="bg1"/>
                </a:solidFill>
              </a:rPr>
              <a:t>menggunakan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sumber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kritis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disebut</a:t>
            </a:r>
            <a:r>
              <a:rPr lang="en-US" sz="2800" dirty="0">
                <a:solidFill>
                  <a:schemeClr val="bg1"/>
                </a:solidFill>
              </a:rPr>
              <a:t> critical region / section.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Hanya </a:t>
            </a:r>
            <a:r>
              <a:rPr lang="en-US" sz="2800" dirty="0" err="1">
                <a:solidFill>
                  <a:schemeClr val="bg1"/>
                </a:solidFill>
              </a:rPr>
              <a:t>satu</a:t>
            </a:r>
            <a:r>
              <a:rPr lang="en-US" sz="2800" dirty="0">
                <a:solidFill>
                  <a:schemeClr val="bg1"/>
                </a:solidFill>
              </a:rPr>
              <a:t> program pada </a:t>
            </a:r>
            <a:r>
              <a:rPr lang="en-US" sz="2800" dirty="0" err="1">
                <a:solidFill>
                  <a:schemeClr val="bg1"/>
                </a:solidFill>
              </a:rPr>
              <a:t>satu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saat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diijinkan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masuk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</a:t>
            </a:r>
            <a:r>
              <a:rPr lang="en-US" sz="2800" dirty="0">
                <a:solidFill>
                  <a:schemeClr val="bg1"/>
                </a:solidFill>
              </a:rPr>
              <a:t> critical region.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Nama </a:t>
            </a:r>
            <a:r>
              <a:rPr lang="en-US" sz="4000" dirty="0" err="1"/>
              <a:t>Kelompok</a:t>
            </a:r>
            <a:r>
              <a:rPr lang="en-US" sz="4000" dirty="0"/>
              <a:t>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 Wayan Andika </a:t>
            </a:r>
            <a:r>
              <a:rPr lang="en-US" sz="2400" dirty="0" err="1"/>
              <a:t>Dananjaya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(220040042)</a:t>
            </a:r>
          </a:p>
          <a:p>
            <a:pPr marL="36900" lvl="0" indent="0">
              <a:buNone/>
            </a:pPr>
            <a:r>
              <a:rPr lang="en-US" sz="2400" dirty="0"/>
              <a:t>Kasih Budi Prabowo</a:t>
            </a:r>
          </a:p>
          <a:p>
            <a:pPr marL="36900" lvl="0" indent="0">
              <a:buNone/>
            </a:pPr>
            <a:r>
              <a:rPr lang="en-US" sz="2400" dirty="0"/>
              <a:t>(220040044)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8353-44A0-C7F6-8579-D25145FE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84" y="927653"/>
            <a:ext cx="10353763" cy="1551021"/>
          </a:xfrm>
        </p:spPr>
        <p:txBody>
          <a:bodyPr>
            <a:normAutofit/>
          </a:bodyPr>
          <a:lstStyle/>
          <a:p>
            <a:r>
              <a:rPr lang="en-US" sz="7200" dirty="0" err="1"/>
              <a:t>Konkurensi</a:t>
            </a:r>
            <a:endParaRPr lang="en-US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1E65-E363-534A-CFC5-90C84E3B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2703443"/>
            <a:ext cx="10352199" cy="3684105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proses </a:t>
            </a:r>
            <a:r>
              <a:rPr lang="en-US" sz="2400" dirty="0" err="1"/>
              <a:t>berada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</a:t>
            </a:r>
          </a:p>
          <a:p>
            <a:pPr algn="l"/>
            <a:r>
              <a:rPr lang="en-US" sz="2400" dirty="0"/>
              <a:t>Proses-proses yang </a:t>
            </a:r>
            <a:r>
              <a:rPr lang="en-US" sz="2400" dirty="0" err="1"/>
              <a:t>konkuren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:</a:t>
            </a:r>
          </a:p>
          <a:p>
            <a:pPr algn="l"/>
            <a:r>
              <a:rPr lang="en-US" sz="2400" dirty="0"/>
              <a:t>●	Mutual Exclusion</a:t>
            </a:r>
          </a:p>
          <a:p>
            <a:pPr algn="l"/>
            <a:r>
              <a:rPr lang="en-US" sz="2400" dirty="0"/>
              <a:t>●	Starvation</a:t>
            </a:r>
          </a:p>
          <a:p>
            <a:pPr algn="l"/>
            <a:r>
              <a:rPr lang="en-US" sz="2400" dirty="0"/>
              <a:t>●	Deadlock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3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12A0-161C-E7D9-2C05-D264B821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Konkurensi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50C2-79D8-83A0-8F2E-D128DE7F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30" y="1871472"/>
            <a:ext cx="9952988" cy="3940037"/>
          </a:xfrm>
        </p:spPr>
        <p:txBody>
          <a:bodyPr/>
          <a:lstStyle/>
          <a:p>
            <a:r>
              <a:rPr lang="en-US" dirty="0" err="1"/>
              <a:t>Konkurensi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740138-0A9F-C401-A9B8-990CE430FAA1}"/>
              </a:ext>
            </a:extLst>
          </p:cNvPr>
          <p:cNvSpPr/>
          <p:nvPr/>
        </p:nvSpPr>
        <p:spPr>
          <a:xfrm>
            <a:off x="1364974" y="2663687"/>
            <a:ext cx="8309113" cy="649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Alokasi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waktu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pemroses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untuk</a:t>
            </a:r>
            <a:r>
              <a:rPr lang="en-US" sz="2000" b="1" dirty="0">
                <a:solidFill>
                  <a:schemeClr val="tx1"/>
                </a:solidFill>
              </a:rPr>
              <a:t> proses-proses yang </a:t>
            </a:r>
            <a:r>
              <a:rPr lang="en-US" sz="2000" b="1" dirty="0" err="1">
                <a:solidFill>
                  <a:schemeClr val="tx1"/>
                </a:solidFill>
              </a:rPr>
              <a:t>aktif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BAF74D-4476-517C-AFE0-1CD0E6C05AEF}"/>
              </a:ext>
            </a:extLst>
          </p:cNvPr>
          <p:cNvSpPr/>
          <p:nvPr/>
        </p:nvSpPr>
        <p:spPr>
          <a:xfrm>
            <a:off x="1391477" y="3531273"/>
            <a:ext cx="8309113" cy="649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Pemakaian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bersama</a:t>
            </a:r>
            <a:r>
              <a:rPr lang="en-US" sz="2000" b="1" dirty="0">
                <a:solidFill>
                  <a:schemeClr val="tx1"/>
                </a:solidFill>
              </a:rPr>
              <a:t> dan </a:t>
            </a:r>
            <a:r>
              <a:rPr lang="en-US" sz="2000" b="1" dirty="0" err="1">
                <a:solidFill>
                  <a:schemeClr val="tx1"/>
                </a:solidFill>
              </a:rPr>
              <a:t>persaingan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untuk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mendapatkan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sumber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daya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A18900-9E4F-8961-91E0-51C81CC77749}"/>
              </a:ext>
            </a:extLst>
          </p:cNvPr>
          <p:cNvSpPr/>
          <p:nvPr/>
        </p:nvSpPr>
        <p:spPr>
          <a:xfrm>
            <a:off x="1404731" y="4372355"/>
            <a:ext cx="8309113" cy="649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Komunikasi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antar</a:t>
            </a:r>
            <a:r>
              <a:rPr lang="en-US" sz="2000" b="1" dirty="0">
                <a:solidFill>
                  <a:schemeClr val="tx1"/>
                </a:solidFill>
              </a:rPr>
              <a:t> proses.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148A2-FA3F-64B7-7D96-19B8C3E17A57}"/>
              </a:ext>
            </a:extLst>
          </p:cNvPr>
          <p:cNvSpPr/>
          <p:nvPr/>
        </p:nvSpPr>
        <p:spPr>
          <a:xfrm>
            <a:off x="1417982" y="5266445"/>
            <a:ext cx="8309113" cy="649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Sinkronisasi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aktivitas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banyak</a:t>
            </a:r>
            <a:r>
              <a:rPr lang="en-US" sz="2000" b="1" dirty="0">
                <a:solidFill>
                  <a:schemeClr val="tx1"/>
                </a:solidFill>
              </a:rPr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280421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263-7C3B-4F76-EB4E-7F42F47681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Konkurensi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FC1F3-44DE-05D6-E824-9024DD236757}"/>
              </a:ext>
            </a:extLst>
          </p:cNvPr>
          <p:cNvSpPr txBox="1"/>
          <p:nvPr/>
        </p:nvSpPr>
        <p:spPr>
          <a:xfrm>
            <a:off x="662609" y="1708690"/>
            <a:ext cx="1000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Konkurensi</a:t>
            </a:r>
            <a:r>
              <a:rPr lang="en-US" sz="3200" dirty="0"/>
              <a:t> </a:t>
            </a:r>
            <a:r>
              <a:rPr lang="en-US" sz="3200" dirty="0" err="1"/>
              <a:t>muncul</a:t>
            </a:r>
            <a:r>
              <a:rPr lang="en-US" sz="3200" dirty="0"/>
              <a:t> pada 4 </a:t>
            </a:r>
            <a:r>
              <a:rPr lang="en-US" sz="3200" dirty="0" err="1"/>
              <a:t>konteks</a:t>
            </a:r>
            <a:r>
              <a:rPr lang="en-US" sz="3200" dirty="0"/>
              <a:t> yang </a:t>
            </a:r>
            <a:r>
              <a:rPr lang="en-US" sz="3200" dirty="0" err="1"/>
              <a:t>berbeda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E1AD-76B3-0D30-F851-756D10D70863}"/>
              </a:ext>
            </a:extLst>
          </p:cNvPr>
          <p:cNvSpPr txBox="1"/>
          <p:nvPr/>
        </p:nvSpPr>
        <p:spPr>
          <a:xfrm>
            <a:off x="1479222" y="2601230"/>
            <a:ext cx="837537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Banyak </a:t>
            </a:r>
            <a:r>
              <a:rPr lang="en-US" sz="2800" b="1" dirty="0" err="1"/>
              <a:t>aplikasi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5E4FF-F5D4-851C-4A37-2F9635F411F1}"/>
              </a:ext>
            </a:extLst>
          </p:cNvPr>
          <p:cNvSpPr txBox="1"/>
          <p:nvPr/>
        </p:nvSpPr>
        <p:spPr>
          <a:xfrm>
            <a:off x="1479222" y="3233530"/>
            <a:ext cx="848641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Multiprogramming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proses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dijalankan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Proses-proses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aplikasi-aplikasi</a:t>
            </a:r>
            <a:r>
              <a:rPr lang="en-US" sz="2800" dirty="0"/>
              <a:t> </a:t>
            </a:r>
            <a:r>
              <a:rPr lang="en-US" sz="2800" dirty="0" err="1"/>
              <a:t>berbeda</a:t>
            </a:r>
            <a:r>
              <a:rPr lang="en-US" sz="2800" dirty="0"/>
              <a:t>. Pada </a:t>
            </a:r>
            <a:r>
              <a:rPr lang="en-US" sz="2800" dirty="0" err="1"/>
              <a:t>sistem</a:t>
            </a:r>
            <a:r>
              <a:rPr lang="en-US" sz="2800" dirty="0"/>
              <a:t> multiprogramming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sekaligus</a:t>
            </a:r>
            <a:r>
              <a:rPr lang="en-US" sz="2800" dirty="0"/>
              <a:t> yang </a:t>
            </a:r>
            <a:r>
              <a:rPr lang="en-US" sz="2800" dirty="0" err="1"/>
              <a:t>dijalankan</a:t>
            </a:r>
            <a:r>
              <a:rPr lang="en-US" sz="2800" dirty="0"/>
              <a:t> di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6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263-7C3B-4F76-EB4E-7F42F47681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Konkurensi</a:t>
            </a:r>
            <a:r>
              <a:rPr lang="en-US" dirty="0"/>
              <a:t>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E1AD-76B3-0D30-F851-756D10D70863}"/>
              </a:ext>
            </a:extLst>
          </p:cNvPr>
          <p:cNvSpPr txBox="1"/>
          <p:nvPr/>
        </p:nvSpPr>
        <p:spPr>
          <a:xfrm>
            <a:off x="1479222" y="1647076"/>
            <a:ext cx="8375374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n-NO" sz="2800" b="1" dirty="0"/>
              <a:t>Strukturisasi sebuah aplikasi yang terdiri dari kumpulan proses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5E4FF-F5D4-851C-4A37-2F9635F411F1}"/>
              </a:ext>
            </a:extLst>
          </p:cNvPr>
          <p:cNvSpPr txBox="1"/>
          <p:nvPr/>
        </p:nvSpPr>
        <p:spPr>
          <a:xfrm>
            <a:off x="1479222" y="2835970"/>
            <a:ext cx="93478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Perluasan</a:t>
            </a:r>
            <a:r>
              <a:rPr lang="en-US" sz="2200" dirty="0"/>
              <a:t> </a:t>
            </a:r>
            <a:r>
              <a:rPr lang="en-US" sz="2200" dirty="0" err="1"/>
              <a:t>prinsip</a:t>
            </a:r>
            <a:r>
              <a:rPr lang="en-US" sz="2200" dirty="0"/>
              <a:t> </a:t>
            </a:r>
            <a:r>
              <a:rPr lang="en-US" sz="2200" dirty="0" err="1"/>
              <a:t>perancangan</a:t>
            </a:r>
            <a:r>
              <a:rPr lang="en-US" sz="2200" dirty="0"/>
              <a:t> modular dan </a:t>
            </a:r>
            <a:r>
              <a:rPr lang="en-US" sz="2200" dirty="0" err="1"/>
              <a:t>pemograman</a:t>
            </a:r>
            <a:r>
              <a:rPr lang="en-US" sz="2200" dirty="0"/>
              <a:t> </a:t>
            </a:r>
            <a:r>
              <a:rPr lang="en-US" sz="2200" dirty="0" err="1"/>
              <a:t>terstruktur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efektif</a:t>
            </a:r>
            <a:r>
              <a:rPr lang="en-US" sz="2200" dirty="0"/>
              <a:t> </a:t>
            </a:r>
            <a:r>
              <a:rPr lang="en-US" sz="2200" dirty="0" err="1"/>
              <a:t>diimplementasikan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kumpulan</a:t>
            </a:r>
            <a:r>
              <a:rPr lang="en-US" sz="2200" dirty="0"/>
              <a:t> proses.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sekumpulan</a:t>
            </a:r>
            <a:r>
              <a:rPr lang="en-US" sz="2200" dirty="0"/>
              <a:t> proses,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tiap</a:t>
            </a:r>
            <a:r>
              <a:rPr lang="en-US" sz="2200" dirty="0"/>
              <a:t> proses 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spesifik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peningkatan</a:t>
            </a:r>
            <a:r>
              <a:rPr lang="en-US" sz="2200" dirty="0"/>
              <a:t> </a:t>
            </a:r>
            <a:r>
              <a:rPr lang="en-US" sz="2200" dirty="0" err="1"/>
              <a:t>kinerja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proses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thread yang </a:t>
            </a:r>
            <a:r>
              <a:rPr lang="en-US" sz="2200" dirty="0" err="1"/>
              <a:t>independen</a:t>
            </a:r>
            <a:r>
              <a:rPr lang="en-US" sz="2200" dirty="0"/>
              <a:t>. Thread-thread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bekerjasama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mencapai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proses.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Strukturisasi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proses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thread.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modern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thread yang </a:t>
            </a:r>
            <a:r>
              <a:rPr lang="en-US" sz="2200" dirty="0" err="1"/>
              <a:t>berkinerja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bagus</a:t>
            </a:r>
            <a:r>
              <a:rPr lang="en-US" sz="2200" dirty="0"/>
              <a:t> </a:t>
            </a:r>
            <a:r>
              <a:rPr lang="en-US" sz="2200" dirty="0" err="1"/>
              <a:t>dibanding</a:t>
            </a:r>
            <a:r>
              <a:rPr lang="en-US" sz="2200" dirty="0"/>
              <a:t> proses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/</a:t>
            </a:r>
            <a:r>
              <a:rPr lang="en-US" sz="2200" dirty="0" err="1"/>
              <a:t>lingkungan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terkendali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74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263-7C3B-4F76-EB4E-7F42F47681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Konkurensi</a:t>
            </a:r>
            <a:r>
              <a:rPr lang="en-US" dirty="0"/>
              <a:t>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E1AD-76B3-0D30-F851-756D10D70863}"/>
              </a:ext>
            </a:extLst>
          </p:cNvPr>
          <p:cNvSpPr txBox="1"/>
          <p:nvPr/>
        </p:nvSpPr>
        <p:spPr>
          <a:xfrm>
            <a:off x="1479222" y="1647076"/>
            <a:ext cx="837537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n-NO" sz="2800" b="1" dirty="0"/>
              <a:t>Strukturisasi sebuah proses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5E4FF-F5D4-851C-4A37-2F9635F411F1}"/>
              </a:ext>
            </a:extLst>
          </p:cNvPr>
          <p:cNvSpPr txBox="1"/>
          <p:nvPr/>
        </p:nvSpPr>
        <p:spPr>
          <a:xfrm>
            <a:off x="1479221" y="2438403"/>
            <a:ext cx="978833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peningkatan</a:t>
            </a:r>
            <a:r>
              <a:rPr lang="en-US" sz="2200" dirty="0"/>
              <a:t> </a:t>
            </a:r>
            <a:r>
              <a:rPr lang="en-US" sz="2200" dirty="0" err="1"/>
              <a:t>kinerja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proses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thread yang </a:t>
            </a:r>
            <a:r>
              <a:rPr lang="en-US" sz="2200" dirty="0" err="1"/>
              <a:t>independen</a:t>
            </a:r>
            <a:r>
              <a:rPr lang="en-US" sz="2200" dirty="0"/>
              <a:t>. Thread-thread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bekerjasama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mencapai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proses.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Strukturisasi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proses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thread.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modern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thread yang </a:t>
            </a:r>
            <a:r>
              <a:rPr lang="en-US" sz="2200" dirty="0" err="1"/>
              <a:t>berkinerja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bagus</a:t>
            </a:r>
            <a:r>
              <a:rPr lang="en-US" sz="2200" dirty="0"/>
              <a:t> </a:t>
            </a:r>
            <a:r>
              <a:rPr lang="en-US" sz="2200" dirty="0" err="1"/>
              <a:t>dibanding</a:t>
            </a:r>
            <a:r>
              <a:rPr lang="en-US" sz="2200" dirty="0"/>
              <a:t> proses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/</a:t>
            </a:r>
            <a:r>
              <a:rPr lang="en-US" sz="2200" dirty="0" err="1"/>
              <a:t>lingkungan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terkendali</a:t>
            </a:r>
            <a:r>
              <a:rPr lang="en-US" sz="2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Contoh</a:t>
            </a:r>
            <a:r>
              <a:rPr lang="en-US" sz="2200" dirty="0"/>
              <a:t> : </a:t>
            </a:r>
            <a:r>
              <a:rPr lang="en-US" sz="2200" dirty="0" err="1"/>
              <a:t>Suatu</a:t>
            </a:r>
            <a:r>
              <a:rPr lang="en-US" sz="2200" dirty="0"/>
              <a:t> word processor </a:t>
            </a:r>
            <a:r>
              <a:rPr lang="en-US" sz="2200" dirty="0" err="1"/>
              <a:t>antara</a:t>
            </a:r>
            <a:r>
              <a:rPr lang="en-US" sz="2200" dirty="0"/>
              <a:t> lain </a:t>
            </a:r>
            <a:r>
              <a:rPr lang="en-US" sz="2200" dirty="0" err="1"/>
              <a:t>mempunyai</a:t>
            </a:r>
            <a:r>
              <a:rPr lang="en-US" sz="2200" dirty="0"/>
              <a:t> </a:t>
            </a:r>
            <a:r>
              <a:rPr lang="en-US" sz="2200" dirty="0" err="1"/>
              <a:t>kemampuan</a:t>
            </a:r>
            <a:r>
              <a:rPr lang="en-US" sz="2200" dirty="0"/>
              <a:t> 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masukan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keyboard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masukan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mouse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penunjuk</a:t>
            </a:r>
            <a:r>
              <a:rPr lang="en-US" sz="2200" dirty="0"/>
              <a:t> yang lain (</a:t>
            </a:r>
            <a:r>
              <a:rPr lang="en-US" sz="2200" dirty="0" err="1"/>
              <a:t>asinkron</a:t>
            </a:r>
            <a:r>
              <a:rPr lang="en-US" sz="2200" dirty="0"/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200" dirty="0" err="1"/>
              <a:t>Pemisahan</a:t>
            </a:r>
            <a:r>
              <a:rPr lang="en-US" sz="2200" dirty="0"/>
              <a:t> kata-kata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200" dirty="0" err="1"/>
              <a:t>Memformat</a:t>
            </a:r>
            <a:r>
              <a:rPr lang="en-US" sz="2200" dirty="0"/>
              <a:t> baris </a:t>
            </a:r>
            <a:r>
              <a:rPr lang="en-US" sz="2200" dirty="0" err="1"/>
              <a:t>menjadi</a:t>
            </a:r>
            <a:r>
              <a:rPr lang="en-US" sz="2200" dirty="0"/>
              <a:t> rata </a:t>
            </a:r>
            <a:r>
              <a:rPr lang="en-US" sz="2200" dirty="0" err="1"/>
              <a:t>kanan</a:t>
            </a:r>
            <a:r>
              <a:rPr lang="en-US" sz="2200" dirty="0"/>
              <a:t>,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kanan-kiri</a:t>
            </a:r>
            <a:endParaRPr 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263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263-7C3B-4F76-EB4E-7F42F47681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Konkurensi</a:t>
            </a:r>
            <a:r>
              <a:rPr lang="en-US" dirty="0"/>
              <a:t> (4)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E1AD-76B3-0D30-F851-756D10D70863}"/>
              </a:ext>
            </a:extLst>
          </p:cNvPr>
          <p:cNvSpPr txBox="1"/>
          <p:nvPr/>
        </p:nvSpPr>
        <p:spPr>
          <a:xfrm>
            <a:off x="1479222" y="1647076"/>
            <a:ext cx="837537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n-NO" sz="2800" b="1" dirty="0"/>
              <a:t>Strukturisasi sistem operasi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5E4FF-F5D4-851C-4A37-2F9635F411F1}"/>
              </a:ext>
            </a:extLst>
          </p:cNvPr>
          <p:cNvSpPr txBox="1"/>
          <p:nvPr/>
        </p:nvSpPr>
        <p:spPr>
          <a:xfrm>
            <a:off x="1479222" y="2584182"/>
            <a:ext cx="9347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/>
              <a:t>Strukturisasi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diterapkan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pemrograman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.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aktual</a:t>
            </a:r>
            <a:r>
              <a:rPr lang="en-US" sz="2200" dirty="0"/>
              <a:t> yang </a:t>
            </a:r>
            <a:r>
              <a:rPr lang="en-US" sz="2200" dirty="0" err="1"/>
              <a:t>dipasarkan</a:t>
            </a:r>
            <a:r>
              <a:rPr lang="en-US" sz="2200" dirty="0"/>
              <a:t> dan yang </a:t>
            </a:r>
            <a:r>
              <a:rPr lang="en-US" sz="2200" dirty="0" err="1"/>
              <a:t>sedang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riset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diimplementasikan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kumpulan</a:t>
            </a:r>
            <a:r>
              <a:rPr lang="en-US" sz="2200" dirty="0"/>
              <a:t> proses.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bermodelkan</a:t>
            </a:r>
            <a:r>
              <a:rPr lang="en-US" sz="2200" dirty="0"/>
              <a:t> client/server</a:t>
            </a:r>
          </a:p>
        </p:txBody>
      </p:sp>
    </p:spTree>
    <p:extLst>
      <p:ext uri="{BB962C8B-B14F-4D97-AF65-F5344CB8AC3E}">
        <p14:creationId xmlns:p14="http://schemas.microsoft.com/office/powerpoint/2010/main" val="416467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2831-F543-1DA1-7A98-9D823803B5DC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618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Kesulitan-kesulitan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Konkurensi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77340-6E6F-C215-317F-CD3D9E46C073}"/>
              </a:ext>
            </a:extLst>
          </p:cNvPr>
          <p:cNvSpPr txBox="1"/>
          <p:nvPr/>
        </p:nvSpPr>
        <p:spPr>
          <a:xfrm>
            <a:off x="914400" y="1593173"/>
            <a:ext cx="483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 yang </a:t>
            </a:r>
            <a:r>
              <a:rPr lang="en-US" sz="2400" dirty="0" err="1"/>
              <a:t>muncul</a:t>
            </a:r>
            <a:r>
              <a:rPr lang="en-US" sz="2400" dirty="0"/>
              <a:t>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23DE4F-20C7-CB0C-C322-47C5AE6007C3}"/>
              </a:ext>
            </a:extLst>
          </p:cNvPr>
          <p:cNvSpPr/>
          <p:nvPr/>
        </p:nvSpPr>
        <p:spPr>
          <a:xfrm>
            <a:off x="1046922" y="2305878"/>
            <a:ext cx="9899374" cy="126187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PEMAKAIAN BERSAMA SUMBER DAYA GLOBAL.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dua proses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itu,maka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dan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9DE008-9B38-5738-8AC1-B494C929F4F0}"/>
              </a:ext>
            </a:extLst>
          </p:cNvPr>
          <p:cNvSpPr/>
          <p:nvPr/>
        </p:nvSpPr>
        <p:spPr>
          <a:xfrm>
            <a:off x="1046922" y="3684105"/>
            <a:ext cx="9899374" cy="160351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PENGELOLAAN ALOKASI SUMBER DAYA AGAR OPTIMAL.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Apabila</a:t>
            </a:r>
            <a:r>
              <a:rPr lang="en-US" b="1" dirty="0">
                <a:solidFill>
                  <a:schemeClr val="tx1"/>
                </a:solidFill>
              </a:rPr>
              <a:t> proses A </a:t>
            </a:r>
            <a:r>
              <a:rPr lang="en-US" b="1" dirty="0" err="1">
                <a:solidFill>
                  <a:schemeClr val="tx1"/>
                </a:solidFill>
              </a:rPr>
              <a:t>meminta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suatu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kanal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masukan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keluaran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tertentu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dipenuhi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kemudian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terjadi</a:t>
            </a:r>
            <a:r>
              <a:rPr lang="en-US" b="1" dirty="0">
                <a:solidFill>
                  <a:schemeClr val="tx1"/>
                </a:solidFill>
              </a:rPr>
              <a:t> proses A di-suspend </a:t>
            </a:r>
            <a:r>
              <a:rPr lang="en-US" b="1" dirty="0" err="1">
                <a:solidFill>
                  <a:schemeClr val="tx1"/>
                </a:solidFill>
              </a:rPr>
              <a:t>sebelum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menggunakan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kanal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tersebut</a:t>
            </a:r>
            <a:r>
              <a:rPr lang="en-US" b="1" dirty="0">
                <a:solidFill>
                  <a:schemeClr val="tx1"/>
                </a:solidFill>
              </a:rPr>
              <a:t>. Jika </a:t>
            </a:r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operasi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mengunci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kanal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tidak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memperbolehkan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atau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mencegah</a:t>
            </a:r>
            <a:r>
              <a:rPr lang="en-US" b="1" dirty="0">
                <a:solidFill>
                  <a:schemeClr val="tx1"/>
                </a:solidFill>
              </a:rPr>
              <a:t> proses lain 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menggunakannya</a:t>
            </a:r>
            <a:r>
              <a:rPr lang="en-US" b="1" dirty="0">
                <a:solidFill>
                  <a:schemeClr val="tx1"/>
                </a:solidFill>
              </a:rPr>
              <a:t>), </a:t>
            </a:r>
            <a:r>
              <a:rPr lang="en-US" b="1" dirty="0" err="1">
                <a:solidFill>
                  <a:schemeClr val="tx1"/>
                </a:solidFill>
              </a:rPr>
              <a:t>maka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tindakan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tersebut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menghasilkan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inefisiensi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3848B-FCF9-536C-B503-A9BFEB98245A}"/>
              </a:ext>
            </a:extLst>
          </p:cNvPr>
          <p:cNvSpPr/>
          <p:nvPr/>
        </p:nvSpPr>
        <p:spPr>
          <a:xfrm>
            <a:off x="1046922" y="5408435"/>
            <a:ext cx="9899374" cy="126187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PENCARIAN KESALAHAN PEMROGRAMAN.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Pencarian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kesalahan</a:t>
            </a:r>
            <a:r>
              <a:rPr lang="en-US" b="1" dirty="0">
                <a:solidFill>
                  <a:schemeClr val="tx1"/>
                </a:solidFill>
              </a:rPr>
              <a:t> pada </a:t>
            </a:r>
            <a:r>
              <a:rPr lang="en-US" b="1" dirty="0" err="1">
                <a:solidFill>
                  <a:schemeClr val="tx1"/>
                </a:solidFill>
              </a:rPr>
              <a:t>pemograman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kongkuren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lebih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sulit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dibanding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pencarian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kesalahan</a:t>
            </a:r>
            <a:r>
              <a:rPr lang="en-US" b="1" dirty="0">
                <a:solidFill>
                  <a:schemeClr val="tx1"/>
                </a:solidFill>
              </a:rPr>
              <a:t> pada program-program </a:t>
            </a:r>
            <a:r>
              <a:rPr lang="en-US" b="1" dirty="0" err="1">
                <a:solidFill>
                  <a:schemeClr val="tx1"/>
                </a:solidFill>
              </a:rPr>
              <a:t>sekuen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35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{B728AC6C-6998-4BC4-933C-EB0C6A85128B}tf55705232_win32</Template>
  <TotalTime>42</TotalTime>
  <Words>848</Words>
  <Application>Microsoft Office PowerPoint</Application>
  <PresentationFormat>Widescreen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Goudy Old Style</vt:lpstr>
      <vt:lpstr>Wingdings</vt:lpstr>
      <vt:lpstr>Wingdings 2</vt:lpstr>
      <vt:lpstr>SlateVTI</vt:lpstr>
      <vt:lpstr>Konkurensi  &amp; Mutual Exclusion</vt:lpstr>
      <vt:lpstr>Nama Kelompok: </vt:lpstr>
      <vt:lpstr>Konkurensi</vt:lpstr>
      <vt:lpstr>Prinsip Konkurensi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Mutual Exclusion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Konkurensi  &amp; Mutual Exclusion</dc:title>
  <dc:creator>I WAYAN ANDIKA DANANJAYA</dc:creator>
  <cp:lastModifiedBy>I WAYAN ANDIKA DANANJAYA</cp:lastModifiedBy>
  <cp:revision>1</cp:revision>
  <dcterms:created xsi:type="dcterms:W3CDTF">2023-06-07T14:45:38Z</dcterms:created>
  <dcterms:modified xsi:type="dcterms:W3CDTF">2023-06-07T15:28:00Z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