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58" r:id="rId6"/>
    <p:sldId id="265" r:id="rId7"/>
    <p:sldId id="263" r:id="rId8"/>
    <p:sldId id="264" r:id="rId9"/>
    <p:sldId id="266" r:id="rId10"/>
    <p:sldId id="267" r:id="rId11"/>
    <p:sldId id="268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39" autoAdjust="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ocuments\Burndown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'Final Burndown Chart'!$A$24</c:f>
              <c:strCache>
                <c:ptCount val="1"/>
                <c:pt idx="0">
                  <c:v>Actual Remaining Story Points</c:v>
                </c:pt>
              </c:strCache>
            </c:strRef>
          </c:tx>
          <c:marker>
            <c:symbol val="none"/>
          </c:marker>
          <c:cat>
            <c:strRef>
              <c:f>'Final Burndown Chart'!$B$1:$F$1</c:f>
              <c:strCache>
                <c:ptCount val="5"/>
                <c:pt idx="0">
                  <c:v>Story Points</c:v>
                </c:pt>
                <c:pt idx="1">
                  <c:v>SP Sprint - D1</c:v>
                </c:pt>
                <c:pt idx="2">
                  <c:v>SP Sprint - D2</c:v>
                </c:pt>
                <c:pt idx="3">
                  <c:v>SP Sprint - D3</c:v>
                </c:pt>
                <c:pt idx="4">
                  <c:v>SP Sprint - D4</c:v>
                </c:pt>
              </c:strCache>
            </c:strRef>
          </c:cat>
          <c:val>
            <c:numRef>
              <c:f>'Final Burndown Chart'!$B$24:$F$24</c:f>
              <c:numCache>
                <c:formatCode>General</c:formatCode>
                <c:ptCount val="5"/>
                <c:pt idx="0">
                  <c:v>86</c:v>
                </c:pt>
                <c:pt idx="1">
                  <c:v>62</c:v>
                </c:pt>
                <c:pt idx="2">
                  <c:v>34</c:v>
                </c:pt>
                <c:pt idx="3">
                  <c:v>34</c:v>
                </c:pt>
                <c:pt idx="4">
                  <c:v>34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'Final Burndown Chart'!$A$25</c:f>
              <c:strCache>
                <c:ptCount val="1"/>
                <c:pt idx="0">
                  <c:v>Estimated Remaining Story Points</c:v>
                </c:pt>
              </c:strCache>
            </c:strRef>
          </c:tx>
          <c:marker>
            <c:symbol val="none"/>
          </c:marker>
          <c:cat>
            <c:strRef>
              <c:f>'Final Burndown Chart'!$B$1:$F$1</c:f>
              <c:strCache>
                <c:ptCount val="5"/>
                <c:pt idx="0">
                  <c:v>Story Points</c:v>
                </c:pt>
                <c:pt idx="1">
                  <c:v>SP Sprint - D1</c:v>
                </c:pt>
                <c:pt idx="2">
                  <c:v>SP Sprint - D2</c:v>
                </c:pt>
                <c:pt idx="3">
                  <c:v>SP Sprint - D3</c:v>
                </c:pt>
                <c:pt idx="4">
                  <c:v>SP Sprint - D4</c:v>
                </c:pt>
              </c:strCache>
            </c:strRef>
          </c:cat>
          <c:val>
            <c:numRef>
              <c:f>'Final Burndown Chart'!$B$25:$F$25</c:f>
              <c:numCache>
                <c:formatCode>General</c:formatCode>
                <c:ptCount val="5"/>
                <c:pt idx="0">
                  <c:v>86</c:v>
                </c:pt>
                <c:pt idx="1">
                  <c:v>64.5</c:v>
                </c:pt>
                <c:pt idx="2">
                  <c:v>43</c:v>
                </c:pt>
                <c:pt idx="3">
                  <c:v>21.5</c:v>
                </c:pt>
                <c:pt idx="4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893440"/>
        <c:axId val="76940416"/>
      </c:lineChart>
      <c:catAx>
        <c:axId val="62893440"/>
        <c:scaling>
          <c:orientation val="minMax"/>
        </c:scaling>
        <c:delete val="0"/>
        <c:axPos val="b"/>
        <c:majorTickMark val="out"/>
        <c:minorTickMark val="none"/>
        <c:tickLblPos val="nextTo"/>
        <c:crossAx val="76940416"/>
        <c:crosses val="autoZero"/>
        <c:auto val="1"/>
        <c:lblAlgn val="ctr"/>
        <c:lblOffset val="100"/>
        <c:noMultiLvlLbl val="0"/>
      </c:catAx>
      <c:valAx>
        <c:axId val="76940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289344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DBDBE-4731-49D0-86C1-D53B716CCC73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5AD33-B396-419D-9508-2FF94DDEF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35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Refer to</a:t>
            </a:r>
            <a:r>
              <a:rPr lang="en-GB" baseline="0" dirty="0" smtClean="0"/>
              <a:t> BAM on wall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5AD33-B396-419D-9508-2FF94DDEFB4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941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Success reasons:</a:t>
            </a:r>
          </a:p>
          <a:p>
            <a:endParaRPr lang="en-GB" sz="1200" dirty="0" smtClean="0"/>
          </a:p>
          <a:p>
            <a:endParaRPr lang="en-GB" sz="1200" dirty="0" smtClean="0"/>
          </a:p>
          <a:p>
            <a:endParaRPr lang="en-GB" sz="1200" dirty="0" smtClean="0"/>
          </a:p>
          <a:p>
            <a:r>
              <a:rPr lang="en-GB" sz="1200" dirty="0" smtClean="0"/>
              <a:t>Failure reasons: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5AD33-B396-419D-9508-2FF94DDEFB4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546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5AD33-B396-419D-9508-2FF94DDEFB4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31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0C73-075A-4F43-8FA6-D19A6F361087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AC30741-7964-48DE-87AF-A4BE19612EA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0C73-075A-4F43-8FA6-D19A6F361087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0741-7964-48DE-87AF-A4BE19612EA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0C73-075A-4F43-8FA6-D19A6F361087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0741-7964-48DE-87AF-A4BE19612EA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0C73-075A-4F43-8FA6-D19A6F361087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0741-7964-48DE-87AF-A4BE19612EA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0C73-075A-4F43-8FA6-D19A6F361087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AC30741-7964-48DE-87AF-A4BE19612EA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0C73-075A-4F43-8FA6-D19A6F361087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0741-7964-48DE-87AF-A4BE19612EA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0C73-075A-4F43-8FA6-D19A6F361087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0741-7964-48DE-87AF-A4BE19612EA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0C73-075A-4F43-8FA6-D19A6F361087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0741-7964-48DE-87AF-A4BE19612EA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0C73-075A-4F43-8FA6-D19A6F361087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0741-7964-48DE-87AF-A4BE19612EA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0C73-075A-4F43-8FA6-D19A6F361087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0741-7964-48DE-87AF-A4BE19612EA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0C73-075A-4F43-8FA6-D19A6F361087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AC30741-7964-48DE-87AF-A4BE19612EA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F2D0C73-075A-4F43-8FA6-D19A6F361087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AC30741-7964-48DE-87AF-A4BE19612EA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501008"/>
            <a:ext cx="8229600" cy="1470025"/>
          </a:xfrm>
        </p:spPr>
        <p:txBody>
          <a:bodyPr/>
          <a:lstStyle/>
          <a:p>
            <a:r>
              <a:rPr lang="en-GB" dirty="0" smtClean="0"/>
              <a:t>Team Jaguar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72" y="1852759"/>
            <a:ext cx="8875433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1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Burndown Chart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76686286"/>
              </p:ext>
            </p:extLst>
          </p:nvPr>
        </p:nvGraphicFramePr>
        <p:xfrm>
          <a:off x="914400" y="1447800"/>
          <a:ext cx="7772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32657"/>
            <a:ext cx="1148331" cy="5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772400" cy="1143000"/>
          </a:xfrm>
        </p:spPr>
        <p:txBody>
          <a:bodyPr/>
          <a:lstStyle/>
          <a:p>
            <a:r>
              <a:rPr lang="en-GB" dirty="0" smtClean="0"/>
              <a:t>Navigation Through Website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32657"/>
            <a:ext cx="1148331" cy="5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6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 Learned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32657"/>
            <a:ext cx="1148331" cy="5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9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32657"/>
            <a:ext cx="1148331" cy="5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801616" cy="3205336"/>
          </a:xfrm>
        </p:spPr>
        <p:txBody>
          <a:bodyPr/>
          <a:lstStyle/>
          <a:p>
            <a:r>
              <a:rPr lang="en-GB" dirty="0" smtClean="0"/>
              <a:t>Team compromising of 3 Developers and 4 PMO’s </a:t>
            </a:r>
          </a:p>
          <a:p>
            <a:r>
              <a:rPr lang="en-GB" dirty="0" smtClean="0"/>
              <a:t>Lego Team Building</a:t>
            </a:r>
          </a:p>
          <a:p>
            <a:r>
              <a:rPr lang="en-GB" dirty="0" smtClean="0"/>
              <a:t>Presentation of Business Case to Developers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70930" y="2908379"/>
            <a:ext cx="3899927" cy="29249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32657"/>
            <a:ext cx="1148331" cy="5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0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23281"/>
            <a:ext cx="6552728" cy="72494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Business Activity </a:t>
            </a:r>
            <a:r>
              <a:rPr lang="en-GB" dirty="0" smtClean="0"/>
              <a:t>Modeling </a:t>
            </a:r>
            <a:r>
              <a:rPr lang="en-GB" dirty="0" smtClean="0"/>
              <a:t>(BAM)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45296"/>
          </a:xfrm>
        </p:spPr>
        <p:txBody>
          <a:bodyPr/>
          <a:lstStyle/>
          <a:p>
            <a:r>
              <a:rPr lang="en-GB" dirty="0" smtClean="0"/>
              <a:t>Background </a:t>
            </a:r>
            <a:r>
              <a:rPr lang="en-GB" dirty="0" smtClean="0"/>
              <a:t>research carried out prior to the commencement of the project</a:t>
            </a:r>
          </a:p>
          <a:p>
            <a:r>
              <a:rPr lang="en-GB" dirty="0" smtClean="0"/>
              <a:t>Determination of online store requirements</a:t>
            </a:r>
          </a:p>
          <a:p>
            <a:r>
              <a:rPr lang="en-GB" dirty="0" smtClean="0"/>
              <a:t>The functionality of the website</a:t>
            </a:r>
          </a:p>
          <a:p>
            <a:r>
              <a:rPr lang="en-GB" dirty="0" smtClean="0"/>
              <a:t>Control required for keeping the website upto date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89040"/>
            <a:ext cx="6984776" cy="2610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32657"/>
            <a:ext cx="1148331" cy="5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Swimlane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84784"/>
            <a:ext cx="4017640" cy="4572000"/>
          </a:xfrm>
        </p:spPr>
        <p:txBody>
          <a:bodyPr/>
          <a:lstStyle/>
          <a:p>
            <a:r>
              <a:rPr lang="en-GB" dirty="0" smtClean="0"/>
              <a:t>Collaboration with </a:t>
            </a:r>
            <a:r>
              <a:rPr lang="en-GB" dirty="0" smtClean="0"/>
              <a:t>Developers</a:t>
            </a:r>
          </a:p>
          <a:p>
            <a:pPr lvl="1"/>
            <a:r>
              <a:rPr lang="en-GB" dirty="0" smtClean="0"/>
              <a:t>Alteration to business perspective</a:t>
            </a:r>
            <a:endParaRPr lang="en-GB" dirty="0" smtClean="0"/>
          </a:p>
          <a:p>
            <a:r>
              <a:rPr lang="en-GB" dirty="0" smtClean="0"/>
              <a:t>Allows for a clearer understanding of the process flow when ordering an item from the </a:t>
            </a:r>
            <a:r>
              <a:rPr lang="en-GB" dirty="0" smtClean="0"/>
              <a:t>website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80928"/>
            <a:ext cx="4932040" cy="34548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32657"/>
            <a:ext cx="1148331" cy="5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0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Initiation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Pre-sprint Activities</a:t>
            </a:r>
          </a:p>
          <a:p>
            <a:r>
              <a:rPr lang="en-GB" dirty="0" smtClean="0"/>
              <a:t>Carry out preliminary discussions</a:t>
            </a:r>
          </a:p>
          <a:p>
            <a:pPr lvl="1"/>
            <a:r>
              <a:rPr lang="en-GB" dirty="0" smtClean="0"/>
              <a:t>wireframe</a:t>
            </a:r>
          </a:p>
          <a:p>
            <a:pPr lvl="1"/>
            <a:r>
              <a:rPr lang="en-GB" dirty="0" smtClean="0"/>
              <a:t>TDD</a:t>
            </a:r>
          </a:p>
          <a:p>
            <a:pPr lvl="1"/>
            <a:r>
              <a:rPr lang="en-GB" dirty="0" smtClean="0"/>
              <a:t>First meeting</a:t>
            </a:r>
          </a:p>
          <a:p>
            <a:pPr lvl="1"/>
            <a:r>
              <a:rPr lang="en-GB" dirty="0" smtClean="0"/>
              <a:t> setting team rules</a:t>
            </a:r>
          </a:p>
          <a:p>
            <a:pPr lvl="1"/>
            <a:r>
              <a:rPr lang="en-GB" dirty="0" smtClean="0"/>
              <a:t> establishing definition of done</a:t>
            </a:r>
          </a:p>
          <a:p>
            <a:pPr lvl="1"/>
            <a:r>
              <a:rPr lang="en-GB" dirty="0" smtClean="0"/>
              <a:t>Project owner</a:t>
            </a:r>
          </a:p>
          <a:p>
            <a:pPr lvl="1"/>
            <a:r>
              <a:rPr lang="en-GB" dirty="0" smtClean="0"/>
              <a:t>Scrum Master</a:t>
            </a:r>
          </a:p>
          <a:p>
            <a:pPr lvl="1"/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32657"/>
            <a:ext cx="1148331" cy="5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1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1600" dirty="0" smtClean="0"/>
              <a:t>Create template for each page</a:t>
            </a:r>
          </a:p>
          <a:p>
            <a:r>
              <a:rPr lang="en-GB" sz="1600" dirty="0" smtClean="0"/>
              <a:t>Presentation Structure</a:t>
            </a:r>
          </a:p>
          <a:p>
            <a:r>
              <a:rPr lang="en-GB" sz="1600" dirty="0" smtClean="0"/>
              <a:t>UI Design</a:t>
            </a:r>
          </a:p>
          <a:p>
            <a:r>
              <a:rPr lang="en-GB" sz="1600" dirty="0" smtClean="0"/>
              <a:t>Database Scripts</a:t>
            </a:r>
          </a:p>
          <a:p>
            <a:r>
              <a:rPr lang="en-GB" sz="1600" dirty="0" smtClean="0"/>
              <a:t>Sample Data</a:t>
            </a:r>
          </a:p>
          <a:p>
            <a:r>
              <a:rPr lang="en-GB" sz="1600" dirty="0" smtClean="0"/>
              <a:t>Database Design</a:t>
            </a:r>
          </a:p>
          <a:p>
            <a:endParaRPr lang="en-GB" sz="1600" dirty="0"/>
          </a:p>
          <a:p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086055"/>
            <a:ext cx="4765648" cy="35473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69147" y="1846163"/>
            <a:ext cx="4619225" cy="34644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32657"/>
            <a:ext cx="1148331" cy="5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6" r="50000" b="3611"/>
          <a:stretch/>
        </p:blipFill>
        <p:spPr>
          <a:xfrm>
            <a:off x="4172667" y="1124744"/>
            <a:ext cx="4572000" cy="3290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153544" cy="2053208"/>
          </a:xfrm>
        </p:spPr>
        <p:txBody>
          <a:bodyPr>
            <a:normAutofit/>
          </a:bodyPr>
          <a:lstStyle/>
          <a:p>
            <a:r>
              <a:rPr lang="en-GB" sz="1600" dirty="0" smtClean="0"/>
              <a:t>Connect </a:t>
            </a:r>
            <a:r>
              <a:rPr lang="en-GB" sz="1600" dirty="0"/>
              <a:t>to Database</a:t>
            </a:r>
          </a:p>
          <a:p>
            <a:r>
              <a:rPr lang="en-GB" sz="1600" dirty="0" smtClean="0"/>
              <a:t>Design </a:t>
            </a:r>
            <a:r>
              <a:rPr lang="en-GB" sz="1600" dirty="0"/>
              <a:t>Cart </a:t>
            </a:r>
            <a:r>
              <a:rPr lang="en-GB" sz="1600" dirty="0" smtClean="0"/>
              <a:t>Page</a:t>
            </a:r>
          </a:p>
          <a:p>
            <a:r>
              <a:rPr lang="en-GB" sz="1600" dirty="0" smtClean="0"/>
              <a:t>Checkout Page Layout</a:t>
            </a:r>
            <a:endParaRPr lang="en-GB" sz="1600" dirty="0"/>
          </a:p>
          <a:p>
            <a:r>
              <a:rPr lang="en-GB" sz="1600" dirty="0"/>
              <a:t>Test Scripts </a:t>
            </a:r>
            <a:endParaRPr lang="en-GB" sz="1600" dirty="0" smtClean="0"/>
          </a:p>
          <a:p>
            <a:r>
              <a:rPr lang="en-GB" sz="1600" dirty="0"/>
              <a:t>Retrieve and Display Products</a:t>
            </a:r>
          </a:p>
          <a:p>
            <a:pPr lvl="1"/>
            <a:endParaRPr lang="en-GB" sz="1400" dirty="0"/>
          </a:p>
          <a:p>
            <a:pPr marL="320040" lvl="1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32657"/>
            <a:ext cx="1148331" cy="5041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5" r="50000" b="3656"/>
          <a:stretch/>
        </p:blipFill>
        <p:spPr>
          <a:xfrm>
            <a:off x="4932040" y="3290047"/>
            <a:ext cx="4021415" cy="287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3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Sprint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Activities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32657"/>
            <a:ext cx="1148331" cy="5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8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Sprint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Activities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32657"/>
            <a:ext cx="1148331" cy="5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688</TotalTime>
  <Words>168</Words>
  <Application>Microsoft Office PowerPoint</Application>
  <PresentationFormat>On-screen Show (4:3)</PresentationFormat>
  <Paragraphs>57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Team Jaguar</vt:lpstr>
      <vt:lpstr>Introduction</vt:lpstr>
      <vt:lpstr>Business Activity Modeling (BAM)</vt:lpstr>
      <vt:lpstr>Swimlane Diagram</vt:lpstr>
      <vt:lpstr>Project Initiation</vt:lpstr>
      <vt:lpstr>Sprint 1</vt:lpstr>
      <vt:lpstr>Sprint 2</vt:lpstr>
      <vt:lpstr>Sprint 3</vt:lpstr>
      <vt:lpstr>Sprint 4</vt:lpstr>
      <vt:lpstr>Final Burndown Chart</vt:lpstr>
      <vt:lpstr>Navigation Through Website</vt:lpstr>
      <vt:lpstr>Lessons Learned</vt:lpstr>
      <vt:lpstr>Summary</vt:lpstr>
    </vt:vector>
  </TitlesOfParts>
  <Company>QA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Jaguar</dc:title>
  <dc:creator>student</dc:creator>
  <cp:lastModifiedBy>student</cp:lastModifiedBy>
  <cp:revision>25</cp:revision>
  <dcterms:created xsi:type="dcterms:W3CDTF">2017-09-25T10:51:34Z</dcterms:created>
  <dcterms:modified xsi:type="dcterms:W3CDTF">2017-09-26T14:41:46Z</dcterms:modified>
</cp:coreProperties>
</file>