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8"/>
  </p:notesMasterIdLst>
  <p:sldIdLst>
    <p:sldId id="303" r:id="rId2"/>
    <p:sldId id="404" r:id="rId3"/>
    <p:sldId id="301" r:id="rId4"/>
    <p:sldId id="507" r:id="rId5"/>
    <p:sldId id="380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505" r:id="rId16"/>
    <p:sldId id="381" r:id="rId17"/>
    <p:sldId id="382" r:id="rId18"/>
    <p:sldId id="468" r:id="rId19"/>
    <p:sldId id="495" r:id="rId20"/>
    <p:sldId id="470" r:id="rId21"/>
    <p:sldId id="471" r:id="rId22"/>
    <p:sldId id="496" r:id="rId23"/>
    <p:sldId id="472" r:id="rId24"/>
    <p:sldId id="473" r:id="rId25"/>
    <p:sldId id="506" r:id="rId26"/>
    <p:sldId id="483" r:id="rId27"/>
    <p:sldId id="484" r:id="rId28"/>
    <p:sldId id="481" r:id="rId29"/>
    <p:sldId id="482" r:id="rId30"/>
    <p:sldId id="485" r:id="rId31"/>
    <p:sldId id="486" r:id="rId32"/>
    <p:sldId id="487" r:id="rId33"/>
    <p:sldId id="488" r:id="rId34"/>
    <p:sldId id="489" r:id="rId35"/>
    <p:sldId id="490" r:id="rId36"/>
    <p:sldId id="491" r:id="rId37"/>
    <p:sldId id="494" r:id="rId38"/>
    <p:sldId id="497" r:id="rId39"/>
    <p:sldId id="498" r:id="rId40"/>
    <p:sldId id="500" r:id="rId41"/>
    <p:sldId id="502" r:id="rId42"/>
    <p:sldId id="501" r:id="rId43"/>
    <p:sldId id="503" r:id="rId44"/>
    <p:sldId id="504" r:id="rId45"/>
    <p:sldId id="532" r:id="rId46"/>
    <p:sldId id="531" r:id="rId4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  <a:srgbClr val="FFFF99"/>
    <a:srgbClr val="FF3399"/>
    <a:srgbClr val="0066FF"/>
    <a:srgbClr val="0000FF"/>
    <a:srgbClr val="FF6633"/>
    <a:srgbClr val="33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6"/>
    <p:restoredTop sz="94708"/>
  </p:normalViewPr>
  <p:slideViewPr>
    <p:cSldViewPr snapToGrid="0" snapToObjects="1">
      <p:cViewPr>
        <p:scale>
          <a:sx n="94" d="100"/>
          <a:sy n="94" d="100"/>
        </p:scale>
        <p:origin x="77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F88258-4D7C-D943-812D-6F15065ED4E8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A04C78-027B-5244-98DC-B34E84B918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282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1993 version of Mosaic browser.</a:t>
            </a:r>
          </a:p>
          <a:p>
            <a:r>
              <a:rPr lang="en-US" altLang="en-US">
                <a:ea typeface="ＭＳ Ｐゴシック" charset="-128"/>
              </a:rPr>
              <a:t>Must be loading Yahoo! from the late 90s (note ’</a:t>
            </a:r>
            <a:r>
              <a:rPr lang="en-US" altLang="ja-JP">
                <a:ea typeface="ＭＳ Ｐゴシック" charset="-128"/>
              </a:rPr>
              <a:t>N Sync link).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D25187D5-763D-774D-99E8-BC8DCE295478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73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B50AB-9C29-D74F-9CE2-57FC5CA9C3C8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19C20-65AD-6F49-9DA6-34A4C077BD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200894-B8DA-4643-A4B0-76ECA518085A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CE915-4F27-4241-804C-600DF699E9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90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C6229C-6D4B-6D45-A766-B1CE62417254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27DA4-64C6-A743-8682-ABB5DC12F4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49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DD639A-F620-4245-8EF8-578A36B1EBDC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42DD96-F44A-E840-969B-0E1D7CC4EB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02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C7D9A-B8B8-534D-BBF7-8E417DD5F9E1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01995-0684-114F-9BF5-84D8C6C43E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92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E94A0-7080-AD40-B7BC-C4CE3038BFF8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151A1-70C7-8642-8D59-24032B95B4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05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009CBD-1271-804F-9077-3047CB5681F3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1F0B9-F89E-F347-B763-220D287DA3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72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EF0BB4-91B7-F04B-BEE9-CEA9472027E7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D87B2-3AE9-EF47-B4FB-52515C437D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52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D43FBD-6368-0C46-81F3-A80D332CF5F3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8E97D-BC43-174C-A7F3-84571B87B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8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10EDED-CF0B-3B4D-BCD7-64CCEF2150AA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4E089-B36E-F346-9710-99430AD3BF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85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7E9ADD-F224-8143-9F81-F855734E0C1E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B6958-E593-F648-BBDA-3B4092FF46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18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545A2F27-A0BE-5E4E-984E-A9749C1BA334}" type="datetimeFigureOut">
              <a:rPr lang="en-US" altLang="en-US"/>
              <a:pPr/>
              <a:t>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BF1686B2-1E58-D345-84AB-D021EAD908D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ref_symbols.asp" TargetMode="External"/><Relationship Id="rId2" Type="http://schemas.openxmlformats.org/officeDocument/2006/relationships/hyperlink" Target="http://www.w3schools.com/html/html_entities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ref_byfunc.as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2"/>
          <p:cNvSpPr txBox="1">
            <a:spLocks noChangeArrowheads="1"/>
          </p:cNvSpPr>
          <p:nvPr/>
        </p:nvSpPr>
        <p:spPr bwMode="auto">
          <a:xfrm>
            <a:off x="784225" y="5648325"/>
            <a:ext cx="48196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4800">
                <a:solidFill>
                  <a:srgbClr val="FF3399"/>
                </a:solidFill>
              </a:rPr>
              <a:t>MVC and the View</a:t>
            </a:r>
          </a:p>
        </p:txBody>
      </p:sp>
      <p:grpSp>
        <p:nvGrpSpPr>
          <p:cNvPr id="14338" name="Group 5"/>
          <p:cNvGrpSpPr>
            <a:grpSpLocks/>
          </p:cNvGrpSpPr>
          <p:nvPr/>
        </p:nvGrpSpPr>
        <p:grpSpPr bwMode="auto">
          <a:xfrm>
            <a:off x="0" y="0"/>
            <a:ext cx="9144000" cy="5549900"/>
            <a:chOff x="0" y="0"/>
            <a:chExt cx="9144000" cy="5549900"/>
          </a:xfrm>
        </p:grpSpPr>
        <p:pic>
          <p:nvPicPr>
            <p:cNvPr id="14340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73"/>
            <a:stretch>
              <a:fillRect/>
            </a:stretch>
          </p:blipFill>
          <p:spPr bwMode="auto">
            <a:xfrm>
              <a:off x="0" y="0"/>
              <a:ext cx="9144000" cy="554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1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84"/>
            <a:stretch>
              <a:fillRect/>
            </a:stretch>
          </p:blipFill>
          <p:spPr bwMode="auto">
            <a:xfrm>
              <a:off x="520700" y="431800"/>
              <a:ext cx="8547100" cy="511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786188" y="-63500"/>
            <a:ext cx="54340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ea typeface="ＭＳ Ｐゴシック" charset="0"/>
                <a:cs typeface="ＭＳ Ｐゴシック" charset="0"/>
              </a:rPr>
              <a:t>http://</a:t>
            </a:r>
            <a:r>
              <a:rPr lang="en-US" sz="1200" dirty="0" err="1">
                <a:solidFill>
                  <a:schemeClr val="bg1">
                    <a:lumMod val="65000"/>
                    <a:lumOff val="35000"/>
                  </a:schemeClr>
                </a:solidFill>
                <a:ea typeface="ＭＳ Ｐゴシック" charset="0"/>
                <a:cs typeface="ＭＳ Ｐゴシック" charset="0"/>
              </a:rPr>
              <a:t>www.computerhistory.org</a:t>
            </a:r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ea typeface="ＭＳ Ｐゴシック" charset="0"/>
                <a:cs typeface="ＭＳ Ｐゴシック" charset="0"/>
              </a:rPr>
              <a:t>/timeline/images/1993_mosaic_browser_large.jpg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Elements can be nested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7550" y="2565400"/>
            <a:ext cx="7726363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Courier New"/>
                <a:ea typeface="ＭＳ Ｐゴシック" charset="0"/>
                <a:cs typeface="Courier New"/>
              </a:rPr>
              <a:t> &lt;p&gt;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This is a</a:t>
            </a:r>
            <a:r>
              <a:rPr lang="en-US" sz="2800" b="1" dirty="0">
                <a:solidFill>
                  <a:srgbClr val="33FFCC"/>
                </a:solidFill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sz="2800" b="1" dirty="0">
                <a:latin typeface="Courier New"/>
                <a:ea typeface="ＭＳ Ｐゴシック" charset="0"/>
                <a:cs typeface="Courier New"/>
              </a:rPr>
              <a:t>&lt;b&gt;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paragraph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ＭＳ Ｐゴシック" charset="0"/>
                <a:cs typeface="Courier New"/>
              </a:rPr>
              <a:t>&lt;/b&gt;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.</a:t>
            </a:r>
            <a:r>
              <a:rPr lang="en-US" sz="2800" b="1" dirty="0">
                <a:latin typeface="Courier New"/>
                <a:ea typeface="ＭＳ Ｐゴシック" charset="0"/>
                <a:cs typeface="Courier New"/>
              </a:rPr>
              <a:t>&lt;/p&gt;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92438" y="4686300"/>
            <a:ext cx="3151187" cy="52228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ea typeface="ＭＳ Ｐゴシック" charset="0"/>
                <a:cs typeface="Courier New"/>
              </a:rPr>
              <a:t> This is a </a:t>
            </a:r>
            <a:r>
              <a:rPr lang="en-US" sz="2800" b="1" dirty="0">
                <a:solidFill>
                  <a:schemeClr val="bg1"/>
                </a:solidFill>
                <a:latin typeface="+mn-lt"/>
                <a:ea typeface="ＭＳ Ｐゴシック" charset="0"/>
                <a:cs typeface="Courier New"/>
              </a:rPr>
              <a:t>paragraph</a:t>
            </a:r>
            <a:r>
              <a:rPr lang="en-US" sz="2800" dirty="0">
                <a:solidFill>
                  <a:schemeClr val="bg1"/>
                </a:solidFill>
                <a:latin typeface="+mn-lt"/>
                <a:ea typeface="ＭＳ Ｐゴシック" charset="0"/>
                <a:cs typeface="Courier New"/>
              </a:rPr>
              <a:t>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568825" y="3151188"/>
            <a:ext cx="12700" cy="1497012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57" name="TextBox 19"/>
          <p:cNvSpPr txBox="1">
            <a:spLocks noChangeArrowheads="1"/>
          </p:cNvSpPr>
          <p:nvPr/>
        </p:nvSpPr>
        <p:spPr bwMode="auto">
          <a:xfrm>
            <a:off x="4565650" y="3462338"/>
            <a:ext cx="157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b="1"/>
              <a:t>Renders as</a:t>
            </a:r>
          </a:p>
        </p:txBody>
      </p:sp>
      <p:grpSp>
        <p:nvGrpSpPr>
          <p:cNvPr id="23558" name="Group 7"/>
          <p:cNvGrpSpPr>
            <a:grpSpLocks/>
          </p:cNvGrpSpPr>
          <p:nvPr/>
        </p:nvGrpSpPr>
        <p:grpSpPr bwMode="auto">
          <a:xfrm>
            <a:off x="3746500" y="1674813"/>
            <a:ext cx="3581400" cy="1184275"/>
            <a:chOff x="3721100" y="1675411"/>
            <a:chExt cx="3581400" cy="1183057"/>
          </a:xfrm>
        </p:grpSpPr>
        <p:sp>
          <p:nvSpPr>
            <p:cNvPr id="23559" name="TextBox 12"/>
            <p:cNvSpPr txBox="1">
              <a:spLocks noChangeArrowheads="1"/>
            </p:cNvSpPr>
            <p:nvPr/>
          </p:nvSpPr>
          <p:spPr bwMode="auto">
            <a:xfrm>
              <a:off x="4428252" y="1675411"/>
              <a:ext cx="2224137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FF00FF"/>
                  </a:solidFill>
                </a:rPr>
                <a:t>Nested element</a:t>
              </a:r>
            </a:p>
          </p:txBody>
        </p:sp>
        <p:sp>
          <p:nvSpPr>
            <p:cNvPr id="5" name="Left Brace 4"/>
            <p:cNvSpPr/>
            <p:nvPr/>
          </p:nvSpPr>
          <p:spPr>
            <a:xfrm rot="5400000">
              <a:off x="5136742" y="692710"/>
              <a:ext cx="750116" cy="3581400"/>
            </a:xfrm>
            <a:prstGeom prst="leftBrace">
              <a:avLst/>
            </a:prstGeom>
            <a:ln w="57150" cmpd="sng">
              <a:solidFill>
                <a:srgbClr val="FF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00FF"/>
                </a:solidFill>
              </a:endParaRPr>
            </a:p>
          </p:txBody>
        </p:sp>
      </p:grp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Elements can have attributes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56222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Courier New"/>
                <a:ea typeface="ＭＳ Ｐゴシック" charset="0"/>
                <a:cs typeface="Courier New"/>
              </a:rPr>
              <a:t>&lt;p style="</a:t>
            </a:r>
            <a:r>
              <a:rPr lang="en-US" sz="2800" b="1" dirty="0" err="1">
                <a:latin typeface="Courier New"/>
                <a:ea typeface="ＭＳ Ｐゴシック" charset="0"/>
                <a:cs typeface="Courier New"/>
              </a:rPr>
              <a:t>color:blue</a:t>
            </a:r>
            <a:r>
              <a:rPr lang="en-US" sz="2800" b="1" dirty="0">
                <a:latin typeface="Courier New"/>
                <a:ea typeface="ＭＳ Ｐゴシック" charset="0"/>
                <a:cs typeface="Courier New"/>
              </a:rPr>
              <a:t>"&gt;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I</a:t>
            </a:r>
            <a:r>
              <a:rPr lang="fr-F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'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m blue!</a:t>
            </a:r>
            <a:r>
              <a:rPr lang="en-US" sz="2800" b="1" dirty="0">
                <a:latin typeface="Courier New"/>
                <a:ea typeface="ＭＳ Ｐゴシック" charset="0"/>
                <a:cs typeface="Courier New"/>
              </a:rPr>
              <a:t>&lt;/p&gt;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24288" y="4546600"/>
            <a:ext cx="1489075" cy="522288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00FF"/>
                </a:solidFill>
              </a:rPr>
              <a:t>I’m blue!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565650" y="3151188"/>
            <a:ext cx="15875" cy="1319212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81" name="TextBox 19"/>
          <p:cNvSpPr txBox="1">
            <a:spLocks noChangeArrowheads="1"/>
          </p:cNvSpPr>
          <p:nvPr/>
        </p:nvSpPr>
        <p:spPr bwMode="auto">
          <a:xfrm>
            <a:off x="4565650" y="3462338"/>
            <a:ext cx="157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b="1"/>
              <a:t>Renders as</a:t>
            </a:r>
          </a:p>
        </p:txBody>
      </p:sp>
      <p:grpSp>
        <p:nvGrpSpPr>
          <p:cNvPr id="24582" name="Group 17"/>
          <p:cNvGrpSpPr>
            <a:grpSpLocks/>
          </p:cNvGrpSpPr>
          <p:nvPr/>
        </p:nvGrpSpPr>
        <p:grpSpPr bwMode="auto">
          <a:xfrm>
            <a:off x="1435100" y="1698625"/>
            <a:ext cx="3916363" cy="1160463"/>
            <a:chOff x="3721100" y="1699271"/>
            <a:chExt cx="3915718" cy="1159197"/>
          </a:xfrm>
        </p:grpSpPr>
        <p:sp>
          <p:nvSpPr>
            <p:cNvPr id="24592" name="TextBox 21"/>
            <p:cNvSpPr txBox="1">
              <a:spLocks noChangeArrowheads="1"/>
            </p:cNvSpPr>
            <p:nvPr/>
          </p:nvSpPr>
          <p:spPr bwMode="auto">
            <a:xfrm>
              <a:off x="5005712" y="1699271"/>
              <a:ext cx="1350099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FF00FF"/>
                  </a:solidFill>
                </a:rPr>
                <a:t>Attribute</a:t>
              </a:r>
            </a:p>
          </p:txBody>
        </p:sp>
        <p:sp>
          <p:nvSpPr>
            <p:cNvPr id="23" name="Left Brace 22"/>
            <p:cNvSpPr/>
            <p:nvPr/>
          </p:nvSpPr>
          <p:spPr>
            <a:xfrm rot="5400000">
              <a:off x="5303925" y="525574"/>
              <a:ext cx="750069" cy="3915718"/>
            </a:xfrm>
            <a:prstGeom prst="leftBrace">
              <a:avLst/>
            </a:prstGeom>
            <a:ln w="57150" cmpd="sng">
              <a:solidFill>
                <a:srgbClr val="FF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00FF"/>
                </a:solidFill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457200" y="3086100"/>
            <a:ext cx="1524000" cy="1866900"/>
            <a:chOff x="1249554" y="754053"/>
            <a:chExt cx="1524000" cy="1867644"/>
          </a:xfrm>
        </p:grpSpPr>
        <p:sp>
          <p:nvSpPr>
            <p:cNvPr id="24590" name="TextBox 24"/>
            <p:cNvSpPr txBox="1">
              <a:spLocks noChangeArrowheads="1"/>
            </p:cNvSpPr>
            <p:nvPr/>
          </p:nvSpPr>
          <p:spPr bwMode="auto">
            <a:xfrm>
              <a:off x="1249554" y="1790700"/>
              <a:ext cx="1350099" cy="8309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FF00FF"/>
                  </a:solidFill>
                </a:rPr>
                <a:t>Attribute</a:t>
              </a:r>
              <a:br>
                <a:rPr lang="en-US" altLang="en-US" b="1">
                  <a:solidFill>
                    <a:srgbClr val="FF00FF"/>
                  </a:solidFill>
                </a:rPr>
              </a:br>
              <a:r>
                <a:rPr lang="en-US" altLang="en-US" b="1">
                  <a:solidFill>
                    <a:srgbClr val="FF00FF"/>
                  </a:solidFill>
                </a:rPr>
                <a:t>name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1955992" y="754053"/>
              <a:ext cx="817562" cy="1146632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1330325" y="2984500"/>
            <a:ext cx="1285875" cy="2533650"/>
            <a:chOff x="1416894" y="-281081"/>
            <a:chExt cx="1285414" cy="2533446"/>
          </a:xfrm>
        </p:grpSpPr>
        <p:sp>
          <p:nvSpPr>
            <p:cNvPr id="24588" name="TextBox 27"/>
            <p:cNvSpPr txBox="1">
              <a:spLocks noChangeArrowheads="1"/>
            </p:cNvSpPr>
            <p:nvPr/>
          </p:nvSpPr>
          <p:spPr bwMode="auto">
            <a:xfrm>
              <a:off x="1416894" y="1790700"/>
              <a:ext cx="1015422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FF00FF"/>
                  </a:solidFill>
                </a:rPr>
                <a:t>Equals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956450" y="-281081"/>
              <a:ext cx="745858" cy="2181049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2087563" y="3086100"/>
            <a:ext cx="1131887" cy="3429000"/>
            <a:chOff x="1467463" y="-807759"/>
            <a:chExt cx="1132190" cy="3429456"/>
          </a:xfrm>
        </p:grpSpPr>
        <p:sp>
          <p:nvSpPr>
            <p:cNvPr id="24586" name="TextBox 30"/>
            <p:cNvSpPr txBox="1">
              <a:spLocks noChangeArrowheads="1"/>
            </p:cNvSpPr>
            <p:nvPr/>
          </p:nvSpPr>
          <p:spPr bwMode="auto">
            <a:xfrm>
              <a:off x="1467463" y="1790700"/>
              <a:ext cx="914283" cy="8309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FF00FF"/>
                  </a:solidFill>
                </a:rPr>
                <a:t>Value</a:t>
              </a:r>
              <a:br>
                <a:rPr lang="en-US" altLang="en-US" b="1">
                  <a:solidFill>
                    <a:srgbClr val="FF00FF"/>
                  </a:solidFill>
                </a:rPr>
              </a:br>
              <a:r>
                <a:rPr lang="en-US" altLang="en-US" b="1">
                  <a:solidFill>
                    <a:srgbClr val="FF00FF"/>
                  </a:solidFill>
                </a:rPr>
                <a:t>string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1956544" y="-807759"/>
              <a:ext cx="643109" cy="2708635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HTML Page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16250" y="1638300"/>
            <a:ext cx="3111500" cy="427831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/>
                <a:ea typeface="ＭＳ Ｐゴシック" charset="0"/>
                <a:cs typeface="Courier New"/>
              </a:rPr>
              <a:t>&lt;!DOCTYPE html&gt;</a:t>
            </a:r>
          </a:p>
          <a:p>
            <a:pPr>
              <a:defRPr/>
            </a:pPr>
            <a:r>
              <a:rPr lang="en-US" sz="1600" b="1" dirty="0">
                <a:latin typeface="Courier New"/>
                <a:ea typeface="ＭＳ Ｐゴシック" charset="0"/>
                <a:cs typeface="Courier New"/>
              </a:rPr>
              <a:t>&lt;html&gt;</a:t>
            </a:r>
          </a:p>
          <a:p>
            <a:pPr>
              <a:defRPr/>
            </a:pPr>
            <a:endParaRPr lang="en-US" sz="1600" b="1" dirty="0">
              <a:latin typeface="Courier New"/>
              <a:ea typeface="ＭＳ Ｐゴシック" charset="0"/>
              <a:cs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  <a:ea typeface="ＭＳ Ｐゴシック" charset="0"/>
                <a:cs typeface="Courier New"/>
              </a:rPr>
              <a:t>&lt;head&gt;</a:t>
            </a:r>
          </a:p>
          <a:p>
            <a:pPr>
              <a:defRPr/>
            </a:pPr>
            <a:r>
              <a:rPr lang="en-US" sz="1600" b="1" dirty="0">
                <a:latin typeface="Courier New"/>
                <a:ea typeface="ＭＳ Ｐゴシック" charset="0"/>
                <a:cs typeface="Courier New"/>
              </a:rPr>
              <a:t>&lt;title&gt;Hello!&lt;/title&gt;</a:t>
            </a:r>
          </a:p>
          <a:p>
            <a:pPr>
              <a:defRPr/>
            </a:pPr>
            <a:r>
              <a:rPr lang="en-US" sz="1600" b="1" dirty="0">
                <a:latin typeface="Courier New"/>
                <a:ea typeface="ＭＳ Ｐゴシック" charset="0"/>
                <a:cs typeface="Courier New"/>
              </a:rPr>
              <a:t>&lt;/head&gt;</a:t>
            </a:r>
          </a:p>
          <a:p>
            <a:pPr>
              <a:defRPr/>
            </a:pPr>
            <a:endParaRPr lang="en-US" sz="1600" b="1" dirty="0">
              <a:latin typeface="Courier New"/>
              <a:ea typeface="ＭＳ Ｐゴシック" charset="0"/>
              <a:cs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  <a:ea typeface="ＭＳ Ｐゴシック" charset="0"/>
                <a:cs typeface="Courier New"/>
              </a:rPr>
              <a:t>&lt;body&gt;</a:t>
            </a:r>
          </a:p>
          <a:p>
            <a:pPr>
              <a:defRPr/>
            </a:pPr>
            <a:endParaRPr lang="en-US" sz="1600" b="1" dirty="0">
              <a:latin typeface="Courier New"/>
              <a:ea typeface="ＭＳ Ｐゴシック" charset="0"/>
              <a:cs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  <a:ea typeface="ＭＳ Ｐゴシック" charset="0"/>
                <a:cs typeface="Courier New"/>
              </a:rPr>
              <a:t>&lt;h1&gt;Howdy Y'all&lt;/h1&gt;</a:t>
            </a:r>
          </a:p>
          <a:p>
            <a:pPr>
              <a:defRPr/>
            </a:pPr>
            <a:endParaRPr lang="en-US" sz="1600" b="1" dirty="0">
              <a:latin typeface="Courier New"/>
              <a:ea typeface="ＭＳ Ｐゴシック" charset="0"/>
              <a:cs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  <a:ea typeface="ＭＳ Ｐゴシック" charset="0"/>
                <a:cs typeface="Courier New"/>
              </a:rPr>
              <a:t>&lt;p&gt;</a:t>
            </a:r>
          </a:p>
          <a:p>
            <a:pPr>
              <a:defRPr/>
            </a:pPr>
            <a:r>
              <a:rPr lang="en-US" sz="1600" b="1" dirty="0">
                <a:latin typeface="Courier New"/>
                <a:ea typeface="ＭＳ Ｐゴシック" charset="0"/>
                <a:cs typeface="Courier New"/>
              </a:rPr>
              <a:t>How do </a:t>
            </a:r>
            <a:r>
              <a:rPr lang="en-US" sz="1600" b="1" dirty="0" err="1">
                <a:latin typeface="Courier New"/>
                <a:ea typeface="ＭＳ Ｐゴシック" charset="0"/>
                <a:cs typeface="Courier New"/>
              </a:rPr>
              <a:t>ya</a:t>
            </a:r>
            <a:r>
              <a:rPr lang="en-US" sz="1600" b="1" dirty="0">
                <a:latin typeface="Courier New"/>
                <a:ea typeface="ＭＳ Ｐゴシック" charset="0"/>
                <a:cs typeface="Courier New"/>
              </a:rPr>
              <a:t> like my HTML?</a:t>
            </a:r>
          </a:p>
          <a:p>
            <a:pPr>
              <a:defRPr/>
            </a:pPr>
            <a:r>
              <a:rPr lang="en-US" sz="1600" b="1" dirty="0">
                <a:latin typeface="Courier New"/>
                <a:ea typeface="ＭＳ Ｐゴシック" charset="0"/>
                <a:cs typeface="Courier New"/>
              </a:rPr>
              <a:t>&lt;/p&gt;</a:t>
            </a:r>
          </a:p>
          <a:p>
            <a:pPr>
              <a:defRPr/>
            </a:pPr>
            <a:endParaRPr lang="en-US" sz="1600" b="1" dirty="0">
              <a:latin typeface="Courier New"/>
              <a:ea typeface="ＭＳ Ｐゴシック" charset="0"/>
              <a:cs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  <a:ea typeface="ＭＳ Ｐゴシック" charset="0"/>
                <a:cs typeface="Courier New"/>
              </a:rPr>
              <a:t>&lt;/body&gt;</a:t>
            </a:r>
          </a:p>
          <a:p>
            <a:pPr>
              <a:defRPr/>
            </a:pPr>
            <a:r>
              <a:rPr lang="en-US" sz="1600" b="1" dirty="0">
                <a:latin typeface="Courier New"/>
                <a:ea typeface="ＭＳ Ｐゴシック" charset="0"/>
                <a:cs typeface="Courier New"/>
              </a:rPr>
              <a:t>&lt;/html&gt; 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0" y="1546225"/>
            <a:ext cx="3079750" cy="461963"/>
            <a:chOff x="415556" y="1612900"/>
            <a:chExt cx="3079725" cy="461367"/>
          </a:xfrm>
        </p:grpSpPr>
        <p:sp>
          <p:nvSpPr>
            <p:cNvPr id="25613" name="TextBox 4"/>
            <p:cNvSpPr txBox="1">
              <a:spLocks noChangeArrowheads="1"/>
            </p:cNvSpPr>
            <p:nvPr/>
          </p:nvSpPr>
          <p:spPr bwMode="auto">
            <a:xfrm>
              <a:off x="415556" y="1612900"/>
              <a:ext cx="1904998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b="1">
                  <a:solidFill>
                    <a:srgbClr val="FF00FF"/>
                  </a:solidFill>
                </a:rPr>
                <a:t>Doctype info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257041" y="1899867"/>
              <a:ext cx="1238240" cy="0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57200" y="1970088"/>
            <a:ext cx="2692400" cy="3908425"/>
            <a:chOff x="457200" y="1970436"/>
            <a:chExt cx="2692400" cy="3907858"/>
          </a:xfrm>
        </p:grpSpPr>
        <p:sp>
          <p:nvSpPr>
            <p:cNvPr id="13" name="Left Brace 12"/>
            <p:cNvSpPr/>
            <p:nvPr/>
          </p:nvSpPr>
          <p:spPr>
            <a:xfrm>
              <a:off x="2298700" y="1970436"/>
              <a:ext cx="850900" cy="3907858"/>
            </a:xfrm>
            <a:prstGeom prst="leftBrace">
              <a:avLst/>
            </a:prstGeom>
            <a:ln w="57150" cmpd="sng">
              <a:solidFill>
                <a:srgbClr val="FF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00FF"/>
                </a:solidFill>
              </a:endParaRPr>
            </a:p>
          </p:txBody>
        </p:sp>
        <p:sp>
          <p:nvSpPr>
            <p:cNvPr id="25612" name="TextBox 13"/>
            <p:cNvSpPr txBox="1">
              <a:spLocks noChangeArrowheads="1"/>
            </p:cNvSpPr>
            <p:nvPr/>
          </p:nvSpPr>
          <p:spPr bwMode="auto">
            <a:xfrm>
              <a:off x="457200" y="3616971"/>
              <a:ext cx="18923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b="1">
                  <a:solidFill>
                    <a:srgbClr val="FF00FF"/>
                  </a:solidFill>
                </a:rPr>
                <a:t>html element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594100" y="2349500"/>
            <a:ext cx="5562600" cy="876300"/>
            <a:chOff x="3594100" y="2349500"/>
            <a:chExt cx="5562600" cy="876300"/>
          </a:xfrm>
        </p:grpSpPr>
        <p:sp>
          <p:nvSpPr>
            <p:cNvPr id="16" name="Right Brace 15"/>
            <p:cNvSpPr/>
            <p:nvPr/>
          </p:nvSpPr>
          <p:spPr>
            <a:xfrm>
              <a:off x="3594100" y="2349500"/>
              <a:ext cx="3657600" cy="876300"/>
            </a:xfrm>
            <a:prstGeom prst="rightBrace">
              <a:avLst>
                <a:gd name="adj1" fmla="val 8333"/>
                <a:gd name="adj2" fmla="val 51449"/>
              </a:avLst>
            </a:prstGeom>
            <a:ln w="57150" cmpd="sng">
              <a:solidFill>
                <a:srgbClr val="FF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00FF"/>
                </a:solidFill>
              </a:endParaRPr>
            </a:p>
          </p:txBody>
        </p:sp>
        <p:sp>
          <p:nvSpPr>
            <p:cNvPr id="25610" name="TextBox 16"/>
            <p:cNvSpPr txBox="1">
              <a:spLocks noChangeArrowheads="1"/>
            </p:cNvSpPr>
            <p:nvPr/>
          </p:nvSpPr>
          <p:spPr bwMode="auto">
            <a:xfrm>
              <a:off x="7162800" y="2364345"/>
              <a:ext cx="19939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FF00FF"/>
                  </a:solidFill>
                </a:rPr>
                <a:t>head element for metadata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594100" y="3378200"/>
            <a:ext cx="5562600" cy="2273300"/>
            <a:chOff x="3746500" y="3378200"/>
            <a:chExt cx="5410200" cy="2273300"/>
          </a:xfrm>
        </p:grpSpPr>
        <p:sp>
          <p:nvSpPr>
            <p:cNvPr id="18" name="Right Brace 17"/>
            <p:cNvSpPr/>
            <p:nvPr/>
          </p:nvSpPr>
          <p:spPr>
            <a:xfrm>
              <a:off x="3746500" y="3378200"/>
              <a:ext cx="3504896" cy="2273300"/>
            </a:xfrm>
            <a:prstGeom prst="rightBrace">
              <a:avLst>
                <a:gd name="adj1" fmla="val 8333"/>
                <a:gd name="adj2" fmla="val 51449"/>
              </a:avLst>
            </a:prstGeom>
            <a:ln w="57150" cmpd="sng">
              <a:solidFill>
                <a:srgbClr val="FF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00FF"/>
                </a:solidFill>
              </a:endParaRPr>
            </a:p>
          </p:txBody>
        </p:sp>
        <p:sp>
          <p:nvSpPr>
            <p:cNvPr id="25608" name="TextBox 18"/>
            <p:cNvSpPr txBox="1">
              <a:spLocks noChangeArrowheads="1"/>
            </p:cNvSpPr>
            <p:nvPr/>
          </p:nvSpPr>
          <p:spPr bwMode="auto">
            <a:xfrm>
              <a:off x="7162800" y="4073578"/>
              <a:ext cx="19939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FF00FF"/>
                  </a:solidFill>
                </a:rPr>
                <a:t>body element for content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Oh yeah, and …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A few tags don’t come in pairs: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E.g.: 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&lt;</a:t>
            </a:r>
            <a:r>
              <a:rPr lang="en-US" altLang="en-US" b="1" dirty="0" err="1">
                <a:latin typeface="Courier New" charset="0"/>
                <a:ea typeface="ＭＳ Ｐゴシック" charset="-128"/>
              </a:rPr>
              <a:t>br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&gt;</a:t>
            </a:r>
            <a:r>
              <a:rPr lang="en-US" altLang="en-US" dirty="0">
                <a:ea typeface="ＭＳ Ｐゴシック" charset="-128"/>
              </a:rPr>
              <a:t> for line breaks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E.g.: 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&lt;</a:t>
            </a:r>
            <a:r>
              <a:rPr lang="en-US" altLang="en-US" b="1" dirty="0" err="1">
                <a:latin typeface="Courier New" charset="0"/>
                <a:ea typeface="ＭＳ Ｐゴシック" charset="-128"/>
              </a:rPr>
              <a:t>img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&gt;</a:t>
            </a:r>
            <a:r>
              <a:rPr lang="en-US" altLang="en-US" dirty="0">
                <a:ea typeface="ＭＳ Ｐゴシック" charset="-128"/>
              </a:rPr>
              <a:t> for images</a:t>
            </a:r>
          </a:p>
          <a:p>
            <a:pPr eaLnBrk="1" hangingPunct="1">
              <a:lnSpc>
                <a:spcPct val="90000"/>
              </a:lnSpc>
              <a:spcBef>
                <a:spcPts val="2425"/>
              </a:spcBef>
            </a:pPr>
            <a:r>
              <a:rPr lang="en-US" altLang="en-US" dirty="0">
                <a:ea typeface="ＭＳ Ｐゴシック" charset="-128"/>
              </a:rPr>
              <a:t>Browsers collapse whitespace (spaces, newlines):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Consecutive whitespace treated as single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Leading/trailing whitespace eliminated</a:t>
            </a:r>
          </a:p>
          <a:p>
            <a:pPr eaLnBrk="1" hangingPunct="1">
              <a:lnSpc>
                <a:spcPct val="90000"/>
              </a:lnSpc>
              <a:spcBef>
                <a:spcPts val="2425"/>
              </a:spcBef>
            </a:pPr>
            <a:r>
              <a:rPr lang="en-US" altLang="en-US" dirty="0">
                <a:ea typeface="ＭＳ Ｐゴシック" charset="-128"/>
              </a:rPr>
              <a:t>Special symbols: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E.g.: 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&amp;</a:t>
            </a:r>
            <a:r>
              <a:rPr lang="en-US" altLang="en-US" b="1" dirty="0" err="1">
                <a:latin typeface="Courier New" charset="0"/>
                <a:ea typeface="ＭＳ Ｐゴシック" charset="-128"/>
              </a:rPr>
              <a:t>nbsp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;</a:t>
            </a:r>
            <a:r>
              <a:rPr lang="en-US" altLang="en-US" dirty="0">
                <a:ea typeface="ＭＳ Ｐゴシック" charset="-128"/>
              </a:rPr>
              <a:t> for non-breaking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See: </a:t>
            </a:r>
            <a:r>
              <a:rPr lang="en-US" altLang="en-US" dirty="0">
                <a:solidFill>
                  <a:srgbClr val="00FFFF"/>
                </a:solidFill>
                <a:ea typeface="ＭＳ Ｐゴシック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http://www.w3schools.com/html/html_entities.asp</a:t>
            </a:r>
            <a:r>
              <a:rPr lang="en-US" altLang="en-US" dirty="0">
                <a:ea typeface="ＭＳ Ｐゴシック" charset="-128"/>
              </a:rPr>
              <a:t> and </a:t>
            </a:r>
            <a:r>
              <a:rPr lang="en-US" altLang="en-US" dirty="0">
                <a:solidFill>
                  <a:srgbClr val="00FFFF"/>
                </a:solidFill>
                <a:ea typeface="ＭＳ Ｐゴシック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http://www.w3schools.com/tags/ref_symbols.asp</a:t>
            </a:r>
            <a:r>
              <a:rPr lang="en-US" altLang="en-US" dirty="0">
                <a:ea typeface="ＭＳ Ｐゴシック" charset="-128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 idx="4294967295"/>
          </p:nvPr>
        </p:nvSpPr>
        <p:spPr>
          <a:xfrm>
            <a:off x="177800" y="1631950"/>
            <a:ext cx="8788400" cy="35941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Now, all you need to do is learn these tags:</a:t>
            </a:r>
            <a:br>
              <a:rPr lang="en-US" altLang="en-US" dirty="0">
                <a:ea typeface="ＭＳ Ｐゴシック" charset="-128"/>
              </a:rPr>
            </a:b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solidFill>
                  <a:srgbClr val="00FFFF"/>
                </a:solidFill>
                <a:ea typeface="ＭＳ Ｐゴシック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http://www.w3schools.com/tags/ref_byfunc.asp</a:t>
            </a:r>
            <a:br>
              <a:rPr lang="en-US" altLang="en-US" dirty="0">
                <a:ea typeface="ＭＳ Ｐゴシック" charset="-128"/>
              </a:rPr>
            </a:b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(Ignore the ones marked “new in HTML 5” for now)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(Ignore the “not supported” ones)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46363"/>
            <a:ext cx="4014788" cy="4794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Today’s Goal: Program “View” in 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>
                <a:solidFill>
                  <a:srgbClr val="FFFFFF"/>
                </a:solidFill>
              </a:rPr>
              <a:t>Prerequisites:</a:t>
            </a:r>
          </a:p>
          <a:p>
            <a:pPr>
              <a:defRPr/>
            </a:pPr>
            <a:r>
              <a:rPr lang="en-US" dirty="0"/>
              <a:t>How to program HTML</a:t>
            </a:r>
          </a:p>
          <a:p>
            <a:pPr>
              <a:defRPr/>
            </a:pPr>
            <a:r>
              <a:rPr lang="en-US" dirty="0"/>
              <a:t>How the Web works</a:t>
            </a:r>
          </a:p>
          <a:p>
            <a:pPr>
              <a:defRPr/>
            </a:pPr>
            <a:r>
              <a:rPr lang="en-US" dirty="0"/>
              <a:t>How Rails MVC architecture works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457200" y="1477963"/>
            <a:ext cx="8229600" cy="39020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So how does the Web work?</a:t>
            </a:r>
            <a:br>
              <a:rPr lang="en-US" altLang="en-US">
                <a:ea typeface="ＭＳ Ｐゴシック" charset="-128"/>
              </a:rPr>
            </a:b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When you open a web page in your browser,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where does that HTML come from, and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how does it get to your browser?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1044575"/>
            <a:ext cx="6184900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Architecture of the Web</a:t>
            </a:r>
          </a:p>
        </p:txBody>
      </p:sp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6189663" y="6581775"/>
            <a:ext cx="2954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Head First Servlets and JSP (2</a:t>
            </a:r>
            <a:r>
              <a:rPr lang="en-US" sz="1200" i="1" baseline="30000" dirty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 edition)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, p. 3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Client-Server Interaction</a:t>
            </a:r>
          </a:p>
        </p:txBody>
      </p:sp>
      <p:sp>
        <p:nvSpPr>
          <p:cNvPr id="31746" name="TextBox 3"/>
          <p:cNvSpPr txBox="1">
            <a:spLocks noChangeArrowheads="1"/>
          </p:cNvSpPr>
          <p:nvPr/>
        </p:nvSpPr>
        <p:spPr bwMode="auto">
          <a:xfrm>
            <a:off x="6207125" y="6581775"/>
            <a:ext cx="2936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200" i="1">
                <a:solidFill>
                  <a:srgbClr val="404040"/>
                </a:solidFill>
              </a:rPr>
              <a:t>Head First Servlets and JSP (2</a:t>
            </a:r>
            <a:r>
              <a:rPr lang="en-US" altLang="en-US" sz="1200" i="1" baseline="30000">
                <a:solidFill>
                  <a:srgbClr val="404040"/>
                </a:solidFill>
              </a:rPr>
              <a:t>nd</a:t>
            </a:r>
            <a:r>
              <a:rPr lang="en-US" altLang="en-US" sz="1200" i="1">
                <a:solidFill>
                  <a:srgbClr val="404040"/>
                </a:solidFill>
              </a:rPr>
              <a:t> edition)</a:t>
            </a:r>
            <a:r>
              <a:rPr lang="en-US" altLang="en-US" sz="1200">
                <a:solidFill>
                  <a:srgbClr val="404040"/>
                </a:solidFill>
              </a:rPr>
              <a:t>, p. 4</a:t>
            </a:r>
          </a:p>
        </p:txBody>
      </p:sp>
      <p:pic>
        <p:nvPicPr>
          <p:cNvPr id="317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92"/>
          <a:stretch>
            <a:fillRect/>
          </a:stretch>
        </p:blipFill>
        <p:spPr bwMode="auto">
          <a:xfrm>
            <a:off x="654050" y="1447800"/>
            <a:ext cx="783590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1044575"/>
            <a:ext cx="6184900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How do you tell a browser to send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a request to a particular server?</a:t>
            </a:r>
          </a:p>
        </p:txBody>
      </p:sp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6189663" y="6581775"/>
            <a:ext cx="2954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Head First Servlets and JSP (2</a:t>
            </a:r>
            <a:r>
              <a:rPr lang="en-US" sz="1200" i="1" baseline="30000" dirty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 edition)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, p. 3</a:t>
            </a:r>
          </a:p>
        </p:txBody>
      </p:sp>
      <p:sp>
        <p:nvSpPr>
          <p:cNvPr id="2" name="Freeform 1"/>
          <p:cNvSpPr/>
          <p:nvPr/>
        </p:nvSpPr>
        <p:spPr>
          <a:xfrm>
            <a:off x="2640013" y="3255963"/>
            <a:ext cx="3148012" cy="1497012"/>
          </a:xfrm>
          <a:custGeom>
            <a:avLst/>
            <a:gdLst>
              <a:gd name="connsiteX0" fmla="*/ 0 w 3147785"/>
              <a:gd name="connsiteY0" fmla="*/ 0 h 1496786"/>
              <a:gd name="connsiteX1" fmla="*/ 1877785 w 3147785"/>
              <a:gd name="connsiteY1" fmla="*/ 299358 h 1496786"/>
              <a:gd name="connsiteX2" fmla="*/ 1778000 w 3147785"/>
              <a:gd name="connsiteY2" fmla="*/ 988786 h 1496786"/>
              <a:gd name="connsiteX3" fmla="*/ 3147785 w 3147785"/>
              <a:gd name="connsiteY3" fmla="*/ 1496786 h 149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7785" h="1496786">
                <a:moveTo>
                  <a:pt x="0" y="0"/>
                </a:moveTo>
                <a:lnTo>
                  <a:pt x="1877785" y="299358"/>
                </a:lnTo>
                <a:lnTo>
                  <a:pt x="1778000" y="988786"/>
                </a:lnTo>
                <a:lnTo>
                  <a:pt x="3147785" y="1496786"/>
                </a:lnTo>
              </a:path>
            </a:pathLst>
          </a:custGeom>
          <a:ln w="76200" cmpd="sng">
            <a:solidFill>
              <a:srgbClr val="FF00FF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773" name="TextBox 2"/>
          <p:cNvSpPr txBox="1">
            <a:spLocks noChangeArrowheads="1"/>
          </p:cNvSpPr>
          <p:nvPr/>
        </p:nvSpPr>
        <p:spPr bwMode="auto">
          <a:xfrm>
            <a:off x="5170488" y="3856038"/>
            <a:ext cx="44608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400" b="1">
                <a:solidFill>
                  <a:srgbClr val="FF00FF"/>
                </a:solidFill>
              </a:rPr>
              <a:t>?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Today’s Goal: Program “View” in 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>
                <a:solidFill>
                  <a:srgbClr val="FFFFFF"/>
                </a:solidFill>
              </a:rPr>
              <a:t>Prerequisites:</a:t>
            </a:r>
          </a:p>
          <a:p>
            <a:pPr>
              <a:defRPr/>
            </a:pPr>
            <a:r>
              <a:rPr lang="en-US" dirty="0"/>
              <a:t>How to program HTML</a:t>
            </a:r>
          </a:p>
          <a:p>
            <a:pPr>
              <a:defRPr/>
            </a:pPr>
            <a:r>
              <a:rPr lang="en-US" dirty="0"/>
              <a:t>How the Web works</a:t>
            </a:r>
          </a:p>
          <a:p>
            <a:pPr>
              <a:defRPr/>
            </a:pPr>
            <a:r>
              <a:rPr lang="en-US" dirty="0"/>
              <a:t>How Rails MVC architecture works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URL (Uniform Resource Locator)</a:t>
            </a:r>
          </a:p>
        </p:txBody>
      </p:sp>
      <p:sp>
        <p:nvSpPr>
          <p:cNvPr id="33794" name="TextBox 2"/>
          <p:cNvSpPr txBox="1">
            <a:spLocks noChangeArrowheads="1"/>
          </p:cNvSpPr>
          <p:nvPr/>
        </p:nvSpPr>
        <p:spPr bwMode="auto">
          <a:xfrm>
            <a:off x="95250" y="2085975"/>
            <a:ext cx="8953500" cy="554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3000">
                <a:latin typeface="Arial Narrow" charset="0"/>
              </a:rPr>
              <a:t>http://www.wickedlysmart.com:80/beeradvice/select/beer1.html</a:t>
            </a:r>
          </a:p>
        </p:txBody>
      </p:sp>
      <p:sp>
        <p:nvSpPr>
          <p:cNvPr id="4" name="Right Brace 3"/>
          <p:cNvSpPr/>
          <p:nvPr/>
        </p:nvSpPr>
        <p:spPr>
          <a:xfrm rot="5400000">
            <a:off x="348456" y="2445545"/>
            <a:ext cx="434975" cy="754062"/>
          </a:xfrm>
          <a:prstGeom prst="rightBrace">
            <a:avLst>
              <a:gd name="adj1" fmla="val 21469"/>
              <a:gd name="adj2" fmla="val 50000"/>
            </a:avLst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FF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2489200" y="1119188"/>
            <a:ext cx="434975" cy="3406775"/>
          </a:xfrm>
          <a:prstGeom prst="rightBrace">
            <a:avLst>
              <a:gd name="adj1" fmla="val 21469"/>
              <a:gd name="adj2" fmla="val 50000"/>
            </a:avLst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FF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5400000">
            <a:off x="4425950" y="2643188"/>
            <a:ext cx="434975" cy="358775"/>
          </a:xfrm>
          <a:prstGeom prst="rightBrace">
            <a:avLst>
              <a:gd name="adj1" fmla="val 21469"/>
              <a:gd name="adj2" fmla="val 50000"/>
            </a:avLst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FF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5943600" y="1544638"/>
            <a:ext cx="434975" cy="2555875"/>
          </a:xfrm>
          <a:prstGeom prst="rightBrace">
            <a:avLst>
              <a:gd name="adj1" fmla="val 21469"/>
              <a:gd name="adj2" fmla="val 50000"/>
            </a:avLst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FF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7994650" y="2109788"/>
            <a:ext cx="434975" cy="1425575"/>
          </a:xfrm>
          <a:prstGeom prst="rightBrace">
            <a:avLst>
              <a:gd name="adj1" fmla="val 21469"/>
              <a:gd name="adj2" fmla="val 50000"/>
            </a:avLst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FF"/>
              </a:solidFill>
            </a:endParaRPr>
          </a:p>
        </p:txBody>
      </p:sp>
      <p:sp>
        <p:nvSpPr>
          <p:cNvPr id="33800" name="TextBox 9"/>
          <p:cNvSpPr txBox="1">
            <a:spLocks noChangeArrowheads="1"/>
          </p:cNvSpPr>
          <p:nvPr/>
        </p:nvSpPr>
        <p:spPr bwMode="auto">
          <a:xfrm rot="3365565">
            <a:off x="-198438" y="4251326"/>
            <a:ext cx="3484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FF"/>
                </a:solidFill>
              </a:rPr>
              <a:t>Protocol (http, https, etc.)</a:t>
            </a:r>
          </a:p>
        </p:txBody>
      </p:sp>
      <p:sp>
        <p:nvSpPr>
          <p:cNvPr id="33801" name="TextBox 10"/>
          <p:cNvSpPr txBox="1">
            <a:spLocks noChangeArrowheads="1"/>
          </p:cNvSpPr>
          <p:nvPr/>
        </p:nvSpPr>
        <p:spPr bwMode="auto">
          <a:xfrm rot="3365565">
            <a:off x="2485232" y="3256756"/>
            <a:ext cx="1003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FF"/>
                </a:solidFill>
              </a:rPr>
              <a:t>Server</a:t>
            </a:r>
          </a:p>
        </p:txBody>
      </p:sp>
      <p:sp>
        <p:nvSpPr>
          <p:cNvPr id="33802" name="TextBox 11"/>
          <p:cNvSpPr txBox="1">
            <a:spLocks noChangeArrowheads="1"/>
          </p:cNvSpPr>
          <p:nvPr/>
        </p:nvSpPr>
        <p:spPr bwMode="auto">
          <a:xfrm rot="3365565">
            <a:off x="4189413" y="3692525"/>
            <a:ext cx="2058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FF"/>
                </a:solidFill>
              </a:rPr>
              <a:t>Port (optional)</a:t>
            </a:r>
          </a:p>
        </p:txBody>
      </p:sp>
      <p:sp>
        <p:nvSpPr>
          <p:cNvPr id="33803" name="TextBox 12"/>
          <p:cNvSpPr txBox="1">
            <a:spLocks noChangeArrowheads="1"/>
          </p:cNvSpPr>
          <p:nvPr/>
        </p:nvSpPr>
        <p:spPr bwMode="auto">
          <a:xfrm rot="3365565">
            <a:off x="5984082" y="3136106"/>
            <a:ext cx="773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FF"/>
                </a:solidFill>
              </a:rPr>
              <a:t>Path</a:t>
            </a:r>
          </a:p>
        </p:txBody>
      </p:sp>
      <p:sp>
        <p:nvSpPr>
          <p:cNvPr id="33804" name="TextBox 13"/>
          <p:cNvSpPr txBox="1">
            <a:spLocks noChangeArrowheads="1"/>
          </p:cNvSpPr>
          <p:nvPr/>
        </p:nvSpPr>
        <p:spPr bwMode="auto">
          <a:xfrm rot="3365565">
            <a:off x="7910513" y="3411537"/>
            <a:ext cx="1360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FF"/>
                </a:solidFill>
              </a:rPr>
              <a:t>Resource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382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What </a:t>
            </a:r>
            <a:r>
              <a:rPr lang="en-US" altLang="en-US" u="sng">
                <a:ea typeface="ＭＳ Ｐゴシック" charset="-128"/>
              </a:rPr>
              <a:t>protocol</a:t>
            </a:r>
            <a:r>
              <a:rPr lang="en-US" altLang="en-US">
                <a:ea typeface="ＭＳ Ｐゴシック" charset="-128"/>
              </a:rPr>
              <a:t> do these interactions follow?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6207125" y="6581775"/>
            <a:ext cx="2936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Head First Servlets and JSP (2</a:t>
            </a:r>
            <a:r>
              <a:rPr lang="en-US" sz="1200" i="1" baseline="30000" dirty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 edition)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, p. 4</a:t>
            </a:r>
          </a:p>
        </p:txBody>
      </p:sp>
      <p:grpSp>
        <p:nvGrpSpPr>
          <p:cNvPr id="34819" name="Group 1"/>
          <p:cNvGrpSpPr>
            <a:grpSpLocks/>
          </p:cNvGrpSpPr>
          <p:nvPr/>
        </p:nvGrpSpPr>
        <p:grpSpPr bwMode="auto">
          <a:xfrm>
            <a:off x="654050" y="1558925"/>
            <a:ext cx="7835900" cy="4464050"/>
            <a:chOff x="88900" y="1558925"/>
            <a:chExt cx="7837213" cy="4464050"/>
          </a:xfrm>
        </p:grpSpPr>
        <p:pic>
          <p:nvPicPr>
            <p:cNvPr id="34820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592"/>
            <a:stretch>
              <a:fillRect/>
            </a:stretch>
          </p:blipFill>
          <p:spPr bwMode="auto">
            <a:xfrm>
              <a:off x="88900" y="1790700"/>
              <a:ext cx="7837213" cy="394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3137411" y="1558925"/>
              <a:ext cx="2437221" cy="1130300"/>
            </a:xfrm>
            <a:prstGeom prst="ellipse">
              <a:avLst/>
            </a:prstGeom>
            <a:noFill/>
            <a:ln w="10160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70930" y="4140200"/>
              <a:ext cx="2896085" cy="1882775"/>
            </a:xfrm>
            <a:prstGeom prst="ellipse">
              <a:avLst/>
            </a:prstGeom>
            <a:noFill/>
            <a:ln w="10160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HTTP (Hypertext Transfer Protocol)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Request “methods”</a:t>
            </a:r>
          </a:p>
          <a:p>
            <a:pPr lvl="1"/>
            <a:r>
              <a:rPr lang="en-US" altLang="en-US">
                <a:ea typeface="ＭＳ Ｐゴシック" charset="-128"/>
              </a:rPr>
              <a:t>GET: Retrieve resource</a:t>
            </a:r>
          </a:p>
          <a:p>
            <a:pPr lvl="1"/>
            <a:r>
              <a:rPr lang="en-US" altLang="en-US">
                <a:ea typeface="ＭＳ Ｐゴシック" charset="-128"/>
              </a:rPr>
              <a:t>POST: Create resource</a:t>
            </a:r>
          </a:p>
          <a:p>
            <a:pPr lvl="1"/>
            <a:r>
              <a:rPr lang="en-US" altLang="en-US">
                <a:ea typeface="ＭＳ Ｐゴシック" charset="-128"/>
              </a:rPr>
              <a:t>PATCH: Update resource</a:t>
            </a:r>
          </a:p>
          <a:p>
            <a:pPr lvl="1"/>
            <a:r>
              <a:rPr lang="en-US" altLang="en-US">
                <a:ea typeface="ＭＳ Ｐゴシック" charset="-128"/>
              </a:rPr>
              <a:t>DELETE: Destroy resource</a:t>
            </a:r>
          </a:p>
          <a:p>
            <a:pPr lvl="1"/>
            <a:r>
              <a:rPr lang="en-US" altLang="en-US">
                <a:ea typeface="ＭＳ Ｐゴシック" charset="-128"/>
              </a:rPr>
              <a:t>… more …</a:t>
            </a:r>
          </a:p>
          <a:p>
            <a:r>
              <a:rPr lang="en-US" altLang="en-US">
                <a:ea typeface="ＭＳ Ｐゴシック" charset="-128"/>
              </a:rPr>
              <a:t>Response (only one type)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919288" y="2112963"/>
            <a:ext cx="6729412" cy="1827212"/>
            <a:chOff x="1918954" y="2113719"/>
            <a:chExt cx="6730251" cy="1826328"/>
          </a:xfrm>
        </p:grpSpPr>
        <p:sp>
          <p:nvSpPr>
            <p:cNvPr id="4" name="Right Brace 3"/>
            <p:cNvSpPr/>
            <p:nvPr/>
          </p:nvSpPr>
          <p:spPr>
            <a:xfrm>
              <a:off x="4524366" y="2113719"/>
              <a:ext cx="758920" cy="1826328"/>
            </a:xfrm>
            <a:prstGeom prst="rightBrace">
              <a:avLst/>
            </a:prstGeom>
            <a:ln w="57150" cmpd="sng">
              <a:solidFill>
                <a:srgbClr val="FF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18954" y="2502468"/>
              <a:ext cx="195286" cy="0"/>
            </a:xfrm>
            <a:prstGeom prst="line">
              <a:avLst/>
            </a:prstGeom>
            <a:ln w="57150" cmpd="sng">
              <a:solidFill>
                <a:srgbClr val="FF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080899" y="2943579"/>
              <a:ext cx="193699" cy="0"/>
            </a:xfrm>
            <a:prstGeom prst="line">
              <a:avLst/>
            </a:prstGeom>
            <a:ln w="57150" cmpd="sng">
              <a:solidFill>
                <a:srgbClr val="FF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274598" y="3373584"/>
              <a:ext cx="195286" cy="0"/>
            </a:xfrm>
            <a:prstGeom prst="line">
              <a:avLst/>
            </a:prstGeom>
            <a:ln w="57150" cmpd="sng">
              <a:solidFill>
                <a:srgbClr val="FF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47632" y="3822629"/>
              <a:ext cx="195286" cy="0"/>
            </a:xfrm>
            <a:prstGeom prst="line">
              <a:avLst/>
            </a:prstGeom>
            <a:ln w="57150" cmpd="sng">
              <a:solidFill>
                <a:srgbClr val="FF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849" name="TextBox 10"/>
            <p:cNvSpPr txBox="1">
              <a:spLocks noChangeArrowheads="1"/>
            </p:cNvSpPr>
            <p:nvPr/>
          </p:nvSpPr>
          <p:spPr bwMode="auto">
            <a:xfrm>
              <a:off x="5247002" y="2614339"/>
              <a:ext cx="340220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FF"/>
                  </a:solidFill>
                </a:rPr>
                <a:t>CRUD: 4 basic operations of persistent storage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Example HTTP GET Request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65313" y="3028950"/>
            <a:ext cx="9745662" cy="2862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1">
                <a:latin typeface="Courier New" charset="0"/>
              </a:rPr>
              <a:t>GET /select/selectBeerTaste.jsp HTTP/1.1</a:t>
            </a:r>
          </a:p>
          <a:p>
            <a:pPr eaLnBrk="1" hangingPunct="1"/>
            <a:r>
              <a:rPr lang="en-US" altLang="en-US" sz="2000" b="1">
                <a:latin typeface="Courier New" charset="0"/>
              </a:rPr>
              <a:t>Host: www.wickedlysmart.com</a:t>
            </a:r>
          </a:p>
          <a:p>
            <a:pPr eaLnBrk="1" hangingPunct="1"/>
            <a:r>
              <a:rPr lang="en-US" altLang="en-US" sz="2000" b="1">
                <a:latin typeface="Courier New" charset="0"/>
              </a:rPr>
              <a:t>User-Agent: Mozilla/5.0 (Macintosh; U; PPC Mac OS X…</a:t>
            </a:r>
          </a:p>
          <a:p>
            <a:pPr eaLnBrk="1" hangingPunct="1"/>
            <a:r>
              <a:rPr lang="en-US" altLang="en-US" sz="2000" b="1">
                <a:latin typeface="Courier New" charset="0"/>
              </a:rPr>
              <a:t>Accept: text/xml,application/xml,application/xhtml+xml…</a:t>
            </a:r>
          </a:p>
          <a:p>
            <a:pPr eaLnBrk="1" hangingPunct="1"/>
            <a:r>
              <a:rPr lang="en-US" altLang="en-US" sz="2000" b="1">
                <a:latin typeface="Courier New" charset="0"/>
              </a:rPr>
              <a:t>Accept-Language: en-us,en;q=0.5</a:t>
            </a:r>
          </a:p>
          <a:p>
            <a:pPr eaLnBrk="1" hangingPunct="1"/>
            <a:r>
              <a:rPr lang="en-US" altLang="en-US" sz="2000" b="1">
                <a:latin typeface="Courier New" charset="0"/>
              </a:rPr>
              <a:t>Accept-Encoding: gzip,deflate</a:t>
            </a:r>
          </a:p>
          <a:p>
            <a:pPr eaLnBrk="1" hangingPunct="1"/>
            <a:r>
              <a:rPr lang="en-US" altLang="en-US" sz="2000" b="1">
                <a:latin typeface="Courier New" charset="0"/>
              </a:rPr>
              <a:t>Accept-Charset: ISO-8859-1,utf-8;q=0.7,*;q=0.7</a:t>
            </a:r>
          </a:p>
          <a:p>
            <a:pPr eaLnBrk="1" hangingPunct="1"/>
            <a:r>
              <a:rPr lang="en-US" altLang="en-US" sz="2000" b="1">
                <a:latin typeface="Courier New" charset="0"/>
              </a:rPr>
              <a:t>Keep-Alive: 300</a:t>
            </a:r>
          </a:p>
          <a:p>
            <a:pPr eaLnBrk="1" hangingPunct="1"/>
            <a:r>
              <a:rPr lang="en-US" altLang="en-US" sz="2000" b="1">
                <a:latin typeface="Courier New" charset="0"/>
              </a:rPr>
              <a:t>Connection: keep-alive</a:t>
            </a:r>
          </a:p>
        </p:txBody>
      </p:sp>
      <p:sp>
        <p:nvSpPr>
          <p:cNvPr id="4" name="Right Brace 3"/>
          <p:cNvSpPr/>
          <p:nvPr/>
        </p:nvSpPr>
        <p:spPr>
          <a:xfrm rot="16200000">
            <a:off x="1968500" y="2647951"/>
            <a:ext cx="434975" cy="495300"/>
          </a:xfrm>
          <a:prstGeom prst="rightBrace">
            <a:avLst>
              <a:gd name="adj1" fmla="val 21469"/>
              <a:gd name="adj2" fmla="val 50000"/>
            </a:avLst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1500188" y="1789113"/>
            <a:ext cx="13827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HTTP</a:t>
            </a:r>
            <a:br>
              <a:rPr lang="en-US" altLang="en-US" sz="2800">
                <a:solidFill>
                  <a:srgbClr val="FF00FF"/>
                </a:solidFill>
              </a:rPr>
            </a:br>
            <a:r>
              <a:rPr lang="en-US" altLang="en-US" sz="2800">
                <a:solidFill>
                  <a:srgbClr val="FF00FF"/>
                </a:solidFill>
              </a:rPr>
              <a:t>Method</a:t>
            </a:r>
          </a:p>
        </p:txBody>
      </p:sp>
      <p:sp>
        <p:nvSpPr>
          <p:cNvPr id="6" name="Right Brace 5"/>
          <p:cNvSpPr/>
          <p:nvPr/>
        </p:nvSpPr>
        <p:spPr>
          <a:xfrm rot="16200000">
            <a:off x="4409281" y="843757"/>
            <a:ext cx="434975" cy="4103688"/>
          </a:xfrm>
          <a:prstGeom prst="rightBrace">
            <a:avLst>
              <a:gd name="adj1" fmla="val 21469"/>
              <a:gd name="adj2" fmla="val 50000"/>
            </a:avLst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FF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16200000">
            <a:off x="7224713" y="2259013"/>
            <a:ext cx="434975" cy="1273175"/>
          </a:xfrm>
          <a:prstGeom prst="rightBrace">
            <a:avLst>
              <a:gd name="adj1" fmla="val 21469"/>
              <a:gd name="adj2" fmla="val 50000"/>
            </a:avLst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FF"/>
              </a:solidFill>
            </a:endParaRPr>
          </a:p>
        </p:txBody>
      </p:sp>
      <p:sp>
        <p:nvSpPr>
          <p:cNvPr id="36871" name="TextBox 7"/>
          <p:cNvSpPr txBox="1">
            <a:spLocks noChangeArrowheads="1"/>
          </p:cNvSpPr>
          <p:nvPr/>
        </p:nvSpPr>
        <p:spPr bwMode="auto">
          <a:xfrm>
            <a:off x="3878263" y="1782763"/>
            <a:ext cx="14811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Path to</a:t>
            </a:r>
            <a:br>
              <a:rPr lang="en-US" altLang="en-US" sz="2800">
                <a:solidFill>
                  <a:srgbClr val="FF00FF"/>
                </a:solidFill>
              </a:rPr>
            </a:br>
            <a:r>
              <a:rPr lang="en-US" altLang="en-US" sz="2800">
                <a:solidFill>
                  <a:srgbClr val="FF00FF"/>
                </a:solidFill>
              </a:rPr>
              <a:t>resource</a:t>
            </a:r>
          </a:p>
        </p:txBody>
      </p:sp>
      <p:sp>
        <p:nvSpPr>
          <p:cNvPr id="36872" name="TextBox 8"/>
          <p:cNvSpPr txBox="1">
            <a:spLocks noChangeArrowheads="1"/>
          </p:cNvSpPr>
          <p:nvPr/>
        </p:nvSpPr>
        <p:spPr bwMode="auto">
          <a:xfrm>
            <a:off x="6713538" y="1781175"/>
            <a:ext cx="14462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Protocol</a:t>
            </a:r>
            <a:br>
              <a:rPr lang="en-US" altLang="en-US" sz="2800">
                <a:solidFill>
                  <a:srgbClr val="FF00FF"/>
                </a:solidFill>
              </a:rPr>
            </a:br>
            <a:r>
              <a:rPr lang="en-US" altLang="en-US" sz="2800">
                <a:solidFill>
                  <a:srgbClr val="FF00FF"/>
                </a:solidFill>
              </a:rPr>
              <a:t>version</a:t>
            </a:r>
          </a:p>
        </p:txBody>
      </p:sp>
      <p:sp>
        <p:nvSpPr>
          <p:cNvPr id="10" name="Right Brace 9"/>
          <p:cNvSpPr/>
          <p:nvPr/>
        </p:nvSpPr>
        <p:spPr>
          <a:xfrm rot="10800000">
            <a:off x="1489075" y="3430588"/>
            <a:ext cx="434975" cy="2389187"/>
          </a:xfrm>
          <a:prstGeom prst="rightBrace">
            <a:avLst>
              <a:gd name="adj1" fmla="val 21469"/>
              <a:gd name="adj2" fmla="val 50000"/>
            </a:avLst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FF"/>
              </a:solidFill>
            </a:endParaRPr>
          </a:p>
        </p:txBody>
      </p:sp>
      <p:sp>
        <p:nvSpPr>
          <p:cNvPr id="36874" name="TextBox 10"/>
          <p:cNvSpPr txBox="1">
            <a:spLocks noChangeArrowheads="1"/>
          </p:cNvSpPr>
          <p:nvPr/>
        </p:nvSpPr>
        <p:spPr bwMode="auto">
          <a:xfrm>
            <a:off x="142875" y="4148138"/>
            <a:ext cx="14049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Request</a:t>
            </a:r>
            <a:br>
              <a:rPr lang="en-US" altLang="en-US" sz="2800">
                <a:solidFill>
                  <a:srgbClr val="FF00FF"/>
                </a:solidFill>
              </a:rPr>
            </a:br>
            <a:r>
              <a:rPr lang="en-US" altLang="en-US" sz="2800">
                <a:solidFill>
                  <a:srgbClr val="FF00FF"/>
                </a:solidFill>
              </a:rPr>
              <a:t>headers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Example HTTP Response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5363" y="2995613"/>
            <a:ext cx="5589587" cy="3170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1">
                <a:latin typeface="Courier New" charset="0"/>
              </a:rPr>
              <a:t>HTTP/1.1 200 OK</a:t>
            </a:r>
          </a:p>
          <a:p>
            <a:pPr eaLnBrk="1" hangingPunct="1"/>
            <a:r>
              <a:rPr lang="en-US" altLang="en-US" sz="2000" b="1">
                <a:latin typeface="Courier New" charset="0"/>
              </a:rPr>
              <a:t>Content-Type: text/html</a:t>
            </a:r>
          </a:p>
          <a:p>
            <a:pPr eaLnBrk="1" hangingPunct="1"/>
            <a:r>
              <a:rPr lang="en-US" altLang="en-US" sz="2000" b="1">
                <a:latin typeface="Courier New" charset="0"/>
              </a:rPr>
              <a:t>Content-Length: 397</a:t>
            </a:r>
          </a:p>
          <a:p>
            <a:pPr eaLnBrk="1" hangingPunct="1"/>
            <a:r>
              <a:rPr lang="en-US" altLang="en-US" sz="2000" b="1">
                <a:latin typeface="Courier New" charset="0"/>
              </a:rPr>
              <a:t>Date: Wed, 19 Nov 2003 03:25:40 GMT</a:t>
            </a:r>
          </a:p>
          <a:p>
            <a:pPr eaLnBrk="1" hangingPunct="1"/>
            <a:r>
              <a:rPr lang="en-US" altLang="en-US" sz="2000" b="1">
                <a:latin typeface="Courier New" charset="0"/>
              </a:rPr>
              <a:t>Server: Apache-Coyote/1.1</a:t>
            </a:r>
          </a:p>
          <a:p>
            <a:pPr eaLnBrk="1" hangingPunct="1"/>
            <a:r>
              <a:rPr lang="en-US" altLang="en-US" sz="2000" b="1">
                <a:latin typeface="Courier New" charset="0"/>
              </a:rPr>
              <a:t>Connection: close</a:t>
            </a:r>
          </a:p>
          <a:p>
            <a:pPr eaLnBrk="1" hangingPunct="1"/>
            <a:endParaRPr lang="en-US" altLang="en-US" sz="2000" b="1">
              <a:latin typeface="Courier New" charset="0"/>
            </a:endParaRPr>
          </a:p>
          <a:p>
            <a:pPr eaLnBrk="1" hangingPunct="1"/>
            <a:r>
              <a:rPr lang="en-US" altLang="en-US" sz="2000" b="1">
                <a:latin typeface="Courier New" charset="0"/>
              </a:rPr>
              <a:t>&lt;html&gt;</a:t>
            </a:r>
          </a:p>
          <a:p>
            <a:pPr eaLnBrk="1" hangingPunct="1"/>
            <a:r>
              <a:rPr lang="en-US" altLang="en-US" sz="2000" b="1">
                <a:latin typeface="Courier New" charset="0"/>
              </a:rPr>
              <a:t>…</a:t>
            </a:r>
          </a:p>
          <a:p>
            <a:pPr eaLnBrk="1" hangingPunct="1"/>
            <a:r>
              <a:rPr lang="en-US" altLang="en-US" sz="2000" b="1">
                <a:latin typeface="Courier New" charset="0"/>
              </a:rPr>
              <a:t>&lt;/html&gt;</a:t>
            </a:r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4503738" y="1684338"/>
            <a:ext cx="2741612" cy="522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HTTP status code</a:t>
            </a:r>
          </a:p>
        </p:txBody>
      </p:sp>
      <p:sp>
        <p:nvSpPr>
          <p:cNvPr id="7" name="Right Brace 6"/>
          <p:cNvSpPr/>
          <p:nvPr/>
        </p:nvSpPr>
        <p:spPr>
          <a:xfrm rot="16200000">
            <a:off x="2742406" y="2201069"/>
            <a:ext cx="434975" cy="1271588"/>
          </a:xfrm>
          <a:prstGeom prst="rightBrace">
            <a:avLst>
              <a:gd name="adj1" fmla="val 21469"/>
              <a:gd name="adj2" fmla="val 50000"/>
            </a:avLst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FF"/>
              </a:solidFill>
            </a:endParaRPr>
          </a:p>
        </p:txBody>
      </p:sp>
      <p:sp>
        <p:nvSpPr>
          <p:cNvPr id="37893" name="TextBox 8"/>
          <p:cNvSpPr txBox="1">
            <a:spLocks noChangeArrowheads="1"/>
          </p:cNvSpPr>
          <p:nvPr/>
        </p:nvSpPr>
        <p:spPr bwMode="auto">
          <a:xfrm>
            <a:off x="2232025" y="1722438"/>
            <a:ext cx="14446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Protocol</a:t>
            </a:r>
            <a:br>
              <a:rPr lang="en-US" altLang="en-US" sz="2800">
                <a:solidFill>
                  <a:srgbClr val="FF00FF"/>
                </a:solidFill>
              </a:rPr>
            </a:br>
            <a:r>
              <a:rPr lang="en-US" altLang="en-US" sz="2800">
                <a:solidFill>
                  <a:srgbClr val="FF00FF"/>
                </a:solidFill>
              </a:rPr>
              <a:t>version</a:t>
            </a:r>
          </a:p>
        </p:txBody>
      </p:sp>
      <p:sp>
        <p:nvSpPr>
          <p:cNvPr id="10" name="Right Brace 9"/>
          <p:cNvSpPr/>
          <p:nvPr/>
        </p:nvSpPr>
        <p:spPr>
          <a:xfrm rot="10800000">
            <a:off x="1889125" y="3079750"/>
            <a:ext cx="434975" cy="1800225"/>
          </a:xfrm>
          <a:prstGeom prst="rightBrace">
            <a:avLst>
              <a:gd name="adj1" fmla="val 21469"/>
              <a:gd name="adj2" fmla="val 50000"/>
            </a:avLst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FF"/>
              </a:solidFill>
            </a:endParaRPr>
          </a:p>
        </p:txBody>
      </p:sp>
      <p:sp>
        <p:nvSpPr>
          <p:cNvPr id="37895" name="TextBox 10"/>
          <p:cNvSpPr txBox="1">
            <a:spLocks noChangeArrowheads="1"/>
          </p:cNvSpPr>
          <p:nvPr/>
        </p:nvSpPr>
        <p:spPr bwMode="auto">
          <a:xfrm>
            <a:off x="352425" y="3503613"/>
            <a:ext cx="16129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Response</a:t>
            </a:r>
            <a:br>
              <a:rPr lang="en-US" altLang="en-US" sz="2800">
                <a:solidFill>
                  <a:srgbClr val="FF00FF"/>
                </a:solidFill>
              </a:rPr>
            </a:br>
            <a:r>
              <a:rPr lang="en-US" altLang="en-US" sz="2800">
                <a:solidFill>
                  <a:srgbClr val="FF00FF"/>
                </a:solidFill>
              </a:rPr>
              <a:t>headers</a:t>
            </a:r>
          </a:p>
        </p:txBody>
      </p:sp>
      <p:sp>
        <p:nvSpPr>
          <p:cNvPr id="12" name="Right Brace 11"/>
          <p:cNvSpPr/>
          <p:nvPr/>
        </p:nvSpPr>
        <p:spPr>
          <a:xfrm rot="10800000">
            <a:off x="1889125" y="5175250"/>
            <a:ext cx="434975" cy="1014413"/>
          </a:xfrm>
          <a:prstGeom prst="rightBrace">
            <a:avLst>
              <a:gd name="adj1" fmla="val 21469"/>
              <a:gd name="adj2" fmla="val 50000"/>
            </a:avLst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FF"/>
              </a:solidFill>
            </a:endParaRPr>
          </a:p>
        </p:txBody>
      </p:sp>
      <p:sp>
        <p:nvSpPr>
          <p:cNvPr id="37897" name="TextBox 12"/>
          <p:cNvSpPr txBox="1">
            <a:spLocks noChangeArrowheads="1"/>
          </p:cNvSpPr>
          <p:nvPr/>
        </p:nvSpPr>
        <p:spPr bwMode="auto">
          <a:xfrm>
            <a:off x="352425" y="5211763"/>
            <a:ext cx="16129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Response</a:t>
            </a:r>
          </a:p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body</a:t>
            </a:r>
          </a:p>
        </p:txBody>
      </p:sp>
      <p:sp>
        <p:nvSpPr>
          <p:cNvPr id="37898" name="TextBox 13"/>
          <p:cNvSpPr txBox="1">
            <a:spLocks noChangeArrowheads="1"/>
          </p:cNvSpPr>
          <p:nvPr/>
        </p:nvSpPr>
        <p:spPr bwMode="auto">
          <a:xfrm>
            <a:off x="4752975" y="2216150"/>
            <a:ext cx="4181475" cy="522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Text version of status code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017963" y="2105025"/>
            <a:ext cx="592137" cy="974725"/>
          </a:xfrm>
          <a:prstGeom prst="straightConnector1">
            <a:avLst/>
          </a:prstGeom>
          <a:ln w="57150" cmpd="sng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610100" y="2619375"/>
            <a:ext cx="280988" cy="471488"/>
          </a:xfrm>
          <a:prstGeom prst="straightConnector1">
            <a:avLst/>
          </a:prstGeom>
          <a:ln w="57150" cmpd="sng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162300"/>
            <a:ext cx="6053138" cy="4794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Today’s Goal: Program “View” in 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>
                <a:solidFill>
                  <a:srgbClr val="FFFFFF"/>
                </a:solidFill>
              </a:rPr>
              <a:t>Prerequisites:</a:t>
            </a:r>
          </a:p>
          <a:p>
            <a:pPr>
              <a:defRPr/>
            </a:pPr>
            <a:r>
              <a:rPr lang="en-US" dirty="0"/>
              <a:t>How to program HTML</a:t>
            </a:r>
          </a:p>
          <a:p>
            <a:pPr>
              <a:defRPr/>
            </a:pPr>
            <a:r>
              <a:rPr lang="en-US" dirty="0"/>
              <a:t>How the Web works</a:t>
            </a:r>
          </a:p>
          <a:p>
            <a:pPr>
              <a:defRPr/>
            </a:pPr>
            <a:r>
              <a:rPr lang="en-US" dirty="0"/>
              <a:t>How Rails MVC architecture works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144463" y="287338"/>
            <a:ext cx="3810000" cy="146685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Model-View-Controller (MVC) Architectural Pattern</a:t>
            </a:r>
          </a:p>
        </p:txBody>
      </p:sp>
      <p:pic>
        <p:nvPicPr>
          <p:cNvPr id="3993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0"/>
            <a:ext cx="50673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8788" y="2873375"/>
            <a:ext cx="318135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Timeout!</a:t>
            </a:r>
          </a:p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What kind of diagram is this?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4160838" y="3833813"/>
            <a:ext cx="3201987" cy="1296987"/>
          </a:xfrm>
          <a:prstGeom prst="cloud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9941" name="Group 8"/>
          <p:cNvGrpSpPr>
            <a:grpSpLocks/>
          </p:cNvGrpSpPr>
          <p:nvPr/>
        </p:nvGrpSpPr>
        <p:grpSpPr bwMode="auto">
          <a:xfrm>
            <a:off x="4160838" y="98425"/>
            <a:ext cx="4840287" cy="3476625"/>
            <a:chOff x="4160560" y="98632"/>
            <a:chExt cx="4840107" cy="3476775"/>
          </a:xfrm>
        </p:grpSpPr>
        <p:sp>
          <p:nvSpPr>
            <p:cNvPr id="10" name="Rounded Rectangle 9"/>
            <p:cNvSpPr/>
            <p:nvPr/>
          </p:nvSpPr>
          <p:spPr>
            <a:xfrm>
              <a:off x="4160560" y="98632"/>
              <a:ext cx="4840107" cy="3476775"/>
            </a:xfrm>
            <a:prstGeom prst="roundRect">
              <a:avLst>
                <a:gd name="adj" fmla="val 9220"/>
              </a:avLst>
            </a:prstGeom>
            <a:noFill/>
            <a:ln w="635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943" name="TextBox 10"/>
            <p:cNvSpPr txBox="1">
              <a:spLocks noChangeArrowheads="1"/>
            </p:cNvSpPr>
            <p:nvPr/>
          </p:nvSpPr>
          <p:spPr bwMode="auto">
            <a:xfrm>
              <a:off x="8042579" y="164048"/>
              <a:ext cx="8524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2000">
                  <a:solidFill>
                    <a:srgbClr val="000000"/>
                  </a:solidFill>
                </a:rPr>
                <a:t>Server</a:t>
              </a:r>
            </a:p>
          </p:txBody>
        </p:sp>
      </p:grp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5583489" y="4083914"/>
            <a:ext cx="1090361" cy="70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Ye </a:t>
            </a:r>
            <a:r>
              <a:rPr lang="en-US" altLang="en-US" sz="2000" dirty="0" err="1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Olde</a:t>
            </a:r>
            <a:b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</a:br>
            <a: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144463" y="287338"/>
            <a:ext cx="3810000" cy="146685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Data Flow Diagrams</a:t>
            </a:r>
          </a:p>
        </p:txBody>
      </p:sp>
      <p:pic>
        <p:nvPicPr>
          <p:cNvPr id="4096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0"/>
            <a:ext cx="50673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loud 12"/>
          <p:cNvSpPr/>
          <p:nvPr/>
        </p:nvSpPr>
        <p:spPr bwMode="auto">
          <a:xfrm>
            <a:off x="4160838" y="3833813"/>
            <a:ext cx="3201987" cy="1296987"/>
          </a:xfrm>
          <a:prstGeom prst="cloud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0964" name="Group 15"/>
          <p:cNvGrpSpPr>
            <a:grpSpLocks/>
          </p:cNvGrpSpPr>
          <p:nvPr/>
        </p:nvGrpSpPr>
        <p:grpSpPr bwMode="auto">
          <a:xfrm>
            <a:off x="4160838" y="98425"/>
            <a:ext cx="4840287" cy="3476625"/>
            <a:chOff x="4160560" y="98632"/>
            <a:chExt cx="4840107" cy="3476775"/>
          </a:xfrm>
        </p:grpSpPr>
        <p:sp>
          <p:nvSpPr>
            <p:cNvPr id="17" name="Rounded Rectangle 16"/>
            <p:cNvSpPr/>
            <p:nvPr/>
          </p:nvSpPr>
          <p:spPr>
            <a:xfrm>
              <a:off x="4160560" y="98632"/>
              <a:ext cx="4840107" cy="3476775"/>
            </a:xfrm>
            <a:prstGeom prst="roundRect">
              <a:avLst>
                <a:gd name="adj" fmla="val 9220"/>
              </a:avLst>
            </a:prstGeom>
            <a:noFill/>
            <a:ln w="635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973" name="TextBox 18"/>
            <p:cNvSpPr txBox="1">
              <a:spLocks noChangeArrowheads="1"/>
            </p:cNvSpPr>
            <p:nvPr/>
          </p:nvSpPr>
          <p:spPr bwMode="auto">
            <a:xfrm>
              <a:off x="8042579" y="164048"/>
              <a:ext cx="8524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2000">
                  <a:solidFill>
                    <a:srgbClr val="000000"/>
                  </a:solidFill>
                </a:rPr>
                <a:t>Server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422275" y="992188"/>
            <a:ext cx="5092700" cy="3797300"/>
            <a:chOff x="422238" y="991811"/>
            <a:chExt cx="5093191" cy="3797903"/>
          </a:xfrm>
        </p:grpSpPr>
        <p:sp>
          <p:nvSpPr>
            <p:cNvPr id="40966" name="TextBox 4"/>
            <p:cNvSpPr txBox="1">
              <a:spLocks noChangeArrowheads="1"/>
            </p:cNvSpPr>
            <p:nvPr/>
          </p:nvSpPr>
          <p:spPr bwMode="auto">
            <a:xfrm>
              <a:off x="422238" y="2290209"/>
              <a:ext cx="318214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components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991061" y="2589090"/>
              <a:ext cx="1387609" cy="0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 bwMode="auto">
            <a:xfrm flipV="1">
              <a:off x="2991061" y="991811"/>
              <a:ext cx="1540023" cy="1597279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969" name="TextBox 10"/>
            <p:cNvSpPr txBox="1">
              <a:spLocks noChangeArrowheads="1"/>
            </p:cNvSpPr>
            <p:nvPr/>
          </p:nvSpPr>
          <p:spPr bwMode="auto">
            <a:xfrm>
              <a:off x="422238" y="4099657"/>
              <a:ext cx="318214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flows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V="1">
              <a:off x="2449671" y="4099041"/>
              <a:ext cx="2510079" cy="298497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2449671" y="4397539"/>
              <a:ext cx="3065758" cy="392175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26"/>
          <p:cNvSpPr txBox="1">
            <a:spLocks noChangeArrowheads="1"/>
          </p:cNvSpPr>
          <p:nvPr/>
        </p:nvSpPr>
        <p:spPr bwMode="auto">
          <a:xfrm>
            <a:off x="5583489" y="4083914"/>
            <a:ext cx="1090361" cy="70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Ye </a:t>
            </a:r>
            <a:r>
              <a:rPr lang="en-US" altLang="en-US" sz="2000" dirty="0" err="1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Olde</a:t>
            </a:r>
            <a:b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</a:br>
            <a: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144463" y="287338"/>
            <a:ext cx="3810000" cy="146685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Model-View-Controller (MVC) Architectural Pattern</a:t>
            </a:r>
          </a:p>
        </p:txBody>
      </p:sp>
      <p:pic>
        <p:nvPicPr>
          <p:cNvPr id="4198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0"/>
            <a:ext cx="50673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loud 6"/>
          <p:cNvSpPr/>
          <p:nvPr/>
        </p:nvSpPr>
        <p:spPr bwMode="auto">
          <a:xfrm>
            <a:off x="4160838" y="3833813"/>
            <a:ext cx="3201987" cy="1296987"/>
          </a:xfrm>
          <a:prstGeom prst="cloud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1988" name="Group 8"/>
          <p:cNvGrpSpPr>
            <a:grpSpLocks/>
          </p:cNvGrpSpPr>
          <p:nvPr/>
        </p:nvGrpSpPr>
        <p:grpSpPr bwMode="auto">
          <a:xfrm>
            <a:off x="4160838" y="98425"/>
            <a:ext cx="4840287" cy="3476625"/>
            <a:chOff x="4160560" y="98632"/>
            <a:chExt cx="4840107" cy="3476775"/>
          </a:xfrm>
        </p:grpSpPr>
        <p:sp>
          <p:nvSpPr>
            <p:cNvPr id="2" name="Rounded Rectangle 1"/>
            <p:cNvSpPr/>
            <p:nvPr/>
          </p:nvSpPr>
          <p:spPr>
            <a:xfrm>
              <a:off x="4160560" y="98632"/>
              <a:ext cx="4840107" cy="3476775"/>
            </a:xfrm>
            <a:prstGeom prst="roundRect">
              <a:avLst>
                <a:gd name="adj" fmla="val 9220"/>
              </a:avLst>
            </a:prstGeom>
            <a:noFill/>
            <a:ln w="635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994" name="TextBox 2"/>
            <p:cNvSpPr txBox="1">
              <a:spLocks noChangeArrowheads="1"/>
            </p:cNvSpPr>
            <p:nvPr/>
          </p:nvSpPr>
          <p:spPr bwMode="auto">
            <a:xfrm>
              <a:off x="8042579" y="164048"/>
              <a:ext cx="8524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2000">
                  <a:solidFill>
                    <a:srgbClr val="000000"/>
                  </a:solidFill>
                </a:rPr>
                <a:t>Server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23850" y="1763713"/>
            <a:ext cx="3257550" cy="2087562"/>
            <a:chOff x="324483" y="1763045"/>
            <a:chExt cx="3256917" cy="2088855"/>
          </a:xfrm>
        </p:grpSpPr>
        <p:sp>
          <p:nvSpPr>
            <p:cNvPr id="41990" name="TextBox 4"/>
            <p:cNvSpPr txBox="1">
              <a:spLocks noChangeArrowheads="1"/>
            </p:cNvSpPr>
            <p:nvPr/>
          </p:nvSpPr>
          <p:spPr bwMode="auto">
            <a:xfrm>
              <a:off x="398463" y="2466012"/>
              <a:ext cx="3182937" cy="138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Timeout!</a:t>
              </a:r>
            </a:p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What do we mean by “architectural”?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24483" y="1763045"/>
              <a:ext cx="2128424" cy="0"/>
            </a:xfrm>
            <a:prstGeom prst="line">
              <a:avLst/>
            </a:prstGeom>
            <a:ln w="76200" cmpd="sng">
              <a:solidFill>
                <a:srgbClr val="FF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70449" y="1763045"/>
              <a:ext cx="344421" cy="703698"/>
            </a:xfrm>
            <a:prstGeom prst="line">
              <a:avLst/>
            </a:prstGeom>
            <a:ln w="76200" cmpd="sng">
              <a:solidFill>
                <a:srgbClr val="FF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26"/>
          <p:cNvSpPr txBox="1">
            <a:spLocks noChangeArrowheads="1"/>
          </p:cNvSpPr>
          <p:nvPr/>
        </p:nvSpPr>
        <p:spPr bwMode="auto">
          <a:xfrm>
            <a:off x="5583489" y="4083914"/>
            <a:ext cx="1090361" cy="70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Ye </a:t>
            </a:r>
            <a:r>
              <a:rPr lang="en-US" altLang="en-US" sz="2000" dirty="0" err="1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Olde</a:t>
            </a:r>
            <a:b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</a:br>
            <a: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Two levels of software design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FFFF"/>
                </a:solidFill>
                <a:ea typeface="ＭＳ Ｐゴシック" charset="-128"/>
              </a:rPr>
              <a:t>Architectural design</a:t>
            </a:r>
            <a:r>
              <a:rPr lang="en-US" altLang="en-US">
                <a:ea typeface="ＭＳ Ｐゴシック" charset="-128"/>
              </a:rPr>
              <a:t>: High-level structure of software system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solidFill>
                  <a:srgbClr val="00FFFF"/>
                </a:solidFill>
                <a:ea typeface="ＭＳ Ｐゴシック" charset="-128"/>
              </a:rPr>
              <a:t>Detailed design</a:t>
            </a:r>
            <a:r>
              <a:rPr lang="en-US" altLang="en-US">
                <a:ea typeface="ＭＳ Ｐゴシック" charset="-128"/>
              </a:rPr>
              <a:t>: Low-level design of individual components/modules/classes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>
          <a:xfrm>
            <a:off x="457200" y="935038"/>
            <a:ext cx="8229600" cy="5678487"/>
          </a:xfrm>
        </p:spPr>
        <p:txBody>
          <a:bodyPr/>
          <a:lstStyle/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Requirements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Design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Construction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Testing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Maintenance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Configuration Management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Engineering Management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Engineering Process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Engineering Models and Methods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Quality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Engineering Professional Practice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Software Engineering Economics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Computing Foundations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Mathematical Foundations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altLang="en-US" sz="2000" dirty="0">
                <a:ea typeface="ＭＳ Ｐゴシック" charset="-128"/>
              </a:rPr>
              <a:t>Engineering Foundations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0" y="3927475"/>
            <a:ext cx="9144000" cy="251936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35038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SWEBOK Knowledge Areas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C8DA9E6-9010-0D4D-AD03-AC5EB1FD37CB}"/>
              </a:ext>
            </a:extLst>
          </p:cNvPr>
          <p:cNvGrpSpPr/>
          <p:nvPr/>
        </p:nvGrpSpPr>
        <p:grpSpPr>
          <a:xfrm>
            <a:off x="390525" y="1196868"/>
            <a:ext cx="6513425" cy="801033"/>
            <a:chOff x="390525" y="1196868"/>
            <a:chExt cx="6513425" cy="801033"/>
          </a:xfrm>
        </p:grpSpPr>
        <p:grpSp>
          <p:nvGrpSpPr>
            <p:cNvPr id="2" name="Group 1"/>
            <p:cNvGrpSpPr>
              <a:grpSpLocks/>
            </p:cNvGrpSpPr>
            <p:nvPr/>
          </p:nvGrpSpPr>
          <p:grpSpPr bwMode="auto">
            <a:xfrm>
              <a:off x="390526" y="1196868"/>
              <a:ext cx="6513424" cy="523220"/>
              <a:chOff x="-785624" y="3402438"/>
              <a:chExt cx="6514137" cy="523221"/>
            </a:xfrm>
          </p:grpSpPr>
          <p:grpSp>
            <p:nvGrpSpPr>
              <p:cNvPr id="15370" name="Group 7"/>
              <p:cNvGrpSpPr>
                <a:grpSpLocks/>
              </p:cNvGrpSpPr>
              <p:nvPr/>
            </p:nvGrpSpPr>
            <p:grpSpPr bwMode="auto">
              <a:xfrm>
                <a:off x="1717064" y="3402438"/>
                <a:ext cx="4011449" cy="523221"/>
                <a:chOff x="1682542" y="3239475"/>
                <a:chExt cx="4010982" cy="524792"/>
              </a:xfrm>
            </p:grpSpPr>
            <p:sp>
              <p:nvSpPr>
                <p:cNvPr id="15372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3383411" y="3239475"/>
                  <a:ext cx="2310113" cy="5247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800" dirty="0">
                      <a:solidFill>
                        <a:srgbClr val="FF00FF"/>
                      </a:solidFill>
                    </a:rPr>
                    <a:t>Today’s topics</a:t>
                  </a:r>
                </a:p>
              </p:txBody>
            </p:sp>
            <p:cxnSp>
              <p:nvCxnSpPr>
                <p:cNvPr id="11" name="Straight Arrow Connector 10"/>
                <p:cNvCxnSpPr>
                  <a:cxnSpLocks/>
                </p:cNvCxnSpPr>
                <p:nvPr/>
              </p:nvCxnSpPr>
              <p:spPr>
                <a:xfrm flipH="1">
                  <a:off x="1682542" y="3543564"/>
                  <a:ext cx="1854612" cy="0"/>
                </a:xfrm>
                <a:prstGeom prst="straightConnector1">
                  <a:avLst/>
                </a:prstGeom>
                <a:ln w="57150" cmpd="sng">
                  <a:solidFill>
                    <a:srgbClr val="FF00FF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Rounded Rectangle 11"/>
              <p:cNvSpPr/>
              <p:nvPr/>
            </p:nvSpPr>
            <p:spPr bwMode="auto">
              <a:xfrm>
                <a:off x="-785624" y="3575760"/>
                <a:ext cx="2463753" cy="277814"/>
              </a:xfrm>
              <a:prstGeom prst="roundRect">
                <a:avLst/>
              </a:prstGeom>
              <a:noFill/>
              <a:ln w="57150" cmpd="sng">
                <a:solidFill>
                  <a:srgbClr val="FF0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5CC24D2-FDA1-9542-AA3D-C068784CBABA}"/>
                </a:ext>
              </a:extLst>
            </p:cNvPr>
            <p:cNvSpPr/>
            <p:nvPr/>
          </p:nvSpPr>
          <p:spPr bwMode="auto">
            <a:xfrm>
              <a:off x="390525" y="1720088"/>
              <a:ext cx="3103955" cy="277813"/>
            </a:xfrm>
            <a:prstGeom prst="roundRect">
              <a:avLst/>
            </a:prstGeom>
            <a:noFill/>
            <a:ln w="57150" cmpd="sng">
              <a:solidFill>
                <a:srgbClr val="FF00F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FA6B4BE-89FA-2749-B76D-32A057361FD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55189" y="1509096"/>
              <a:ext cx="1192376" cy="363595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2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144463" y="287338"/>
            <a:ext cx="3810000" cy="146685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Model-View-Controller (MVC) Architectural Pattern</a:t>
            </a:r>
          </a:p>
        </p:txBody>
      </p:sp>
      <p:pic>
        <p:nvPicPr>
          <p:cNvPr id="4403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0"/>
            <a:ext cx="50673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loud 9"/>
          <p:cNvSpPr/>
          <p:nvPr/>
        </p:nvSpPr>
        <p:spPr bwMode="auto">
          <a:xfrm>
            <a:off x="4160838" y="3833813"/>
            <a:ext cx="3201987" cy="1296987"/>
          </a:xfrm>
          <a:prstGeom prst="cloud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4036" name="Group 11"/>
          <p:cNvGrpSpPr>
            <a:grpSpLocks/>
          </p:cNvGrpSpPr>
          <p:nvPr/>
        </p:nvGrpSpPr>
        <p:grpSpPr bwMode="auto">
          <a:xfrm>
            <a:off x="4160838" y="98425"/>
            <a:ext cx="4840287" cy="3476625"/>
            <a:chOff x="4160560" y="98632"/>
            <a:chExt cx="4840107" cy="3476775"/>
          </a:xfrm>
        </p:grpSpPr>
        <p:sp>
          <p:nvSpPr>
            <p:cNvPr id="14" name="Rounded Rectangle 13"/>
            <p:cNvSpPr/>
            <p:nvPr/>
          </p:nvSpPr>
          <p:spPr>
            <a:xfrm>
              <a:off x="4160560" y="98632"/>
              <a:ext cx="4840107" cy="3476775"/>
            </a:xfrm>
            <a:prstGeom prst="roundRect">
              <a:avLst>
                <a:gd name="adj" fmla="val 9220"/>
              </a:avLst>
            </a:prstGeom>
            <a:noFill/>
            <a:ln w="635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043" name="TextBox 14"/>
            <p:cNvSpPr txBox="1">
              <a:spLocks noChangeArrowheads="1"/>
            </p:cNvSpPr>
            <p:nvPr/>
          </p:nvSpPr>
          <p:spPr bwMode="auto">
            <a:xfrm>
              <a:off x="8042579" y="164048"/>
              <a:ext cx="8524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2000">
                  <a:solidFill>
                    <a:srgbClr val="000000"/>
                  </a:solidFill>
                </a:rPr>
                <a:t>Server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0513" y="1039813"/>
            <a:ext cx="7389812" cy="5205412"/>
            <a:chOff x="290513" y="1039813"/>
            <a:chExt cx="7389812" cy="5205412"/>
          </a:xfrm>
        </p:grpSpPr>
        <p:sp>
          <p:nvSpPr>
            <p:cNvPr id="44038" name="TextBox 4"/>
            <p:cNvSpPr txBox="1">
              <a:spLocks noChangeArrowheads="1"/>
            </p:cNvSpPr>
            <p:nvPr/>
          </p:nvSpPr>
          <p:spPr bwMode="auto">
            <a:xfrm>
              <a:off x="290513" y="3998913"/>
              <a:ext cx="3459162" cy="224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Being “architectural”, these components may contain many subcomponents (classes, etc.)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 flipV="1">
              <a:off x="3560763" y="3168650"/>
              <a:ext cx="854075" cy="866775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3349625" y="1039813"/>
              <a:ext cx="1355725" cy="2959100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 flipV="1">
              <a:off x="3608388" y="2867025"/>
              <a:ext cx="4071937" cy="1366838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26"/>
          <p:cNvSpPr txBox="1">
            <a:spLocks noChangeArrowheads="1"/>
          </p:cNvSpPr>
          <p:nvPr/>
        </p:nvSpPr>
        <p:spPr bwMode="auto">
          <a:xfrm>
            <a:off x="5583489" y="4083914"/>
            <a:ext cx="1090361" cy="70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Ye </a:t>
            </a:r>
            <a:r>
              <a:rPr lang="en-US" altLang="en-US" sz="2000" dirty="0" err="1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Olde</a:t>
            </a:r>
            <a:b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</a:br>
            <a: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44463" y="287338"/>
            <a:ext cx="3810000" cy="146685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MVC Component Responsibilities</a:t>
            </a:r>
          </a:p>
        </p:txBody>
      </p:sp>
      <p:pic>
        <p:nvPicPr>
          <p:cNvPr id="4505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0"/>
            <a:ext cx="50673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loud 5"/>
          <p:cNvSpPr/>
          <p:nvPr/>
        </p:nvSpPr>
        <p:spPr bwMode="auto">
          <a:xfrm>
            <a:off x="4160838" y="3833813"/>
            <a:ext cx="3201987" cy="1296987"/>
          </a:xfrm>
          <a:prstGeom prst="cloud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5060" name="Group 7"/>
          <p:cNvGrpSpPr>
            <a:grpSpLocks/>
          </p:cNvGrpSpPr>
          <p:nvPr/>
        </p:nvGrpSpPr>
        <p:grpSpPr bwMode="auto">
          <a:xfrm>
            <a:off x="4160838" y="98425"/>
            <a:ext cx="4840287" cy="3476625"/>
            <a:chOff x="4160560" y="98632"/>
            <a:chExt cx="4840107" cy="3476775"/>
          </a:xfrm>
        </p:grpSpPr>
        <p:sp>
          <p:nvSpPr>
            <p:cNvPr id="9" name="Rounded Rectangle 8"/>
            <p:cNvSpPr/>
            <p:nvPr/>
          </p:nvSpPr>
          <p:spPr>
            <a:xfrm>
              <a:off x="4160560" y="98632"/>
              <a:ext cx="4840107" cy="3476775"/>
            </a:xfrm>
            <a:prstGeom prst="roundRect">
              <a:avLst>
                <a:gd name="adj" fmla="val 9220"/>
              </a:avLst>
            </a:prstGeom>
            <a:noFill/>
            <a:ln w="635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063" name="TextBox 9"/>
            <p:cNvSpPr txBox="1">
              <a:spLocks noChangeArrowheads="1"/>
            </p:cNvSpPr>
            <p:nvPr/>
          </p:nvSpPr>
          <p:spPr bwMode="auto">
            <a:xfrm>
              <a:off x="8042579" y="164048"/>
              <a:ext cx="8524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2000">
                  <a:solidFill>
                    <a:srgbClr val="000000"/>
                  </a:solidFill>
                </a:rPr>
                <a:t>Server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768350" y="1565275"/>
            <a:ext cx="2586038" cy="0"/>
          </a:xfrm>
          <a:prstGeom prst="line">
            <a:avLst/>
          </a:prstGeom>
          <a:ln w="76200" cmpd="sng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5583489" y="4083914"/>
            <a:ext cx="1090361" cy="70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Ye </a:t>
            </a:r>
            <a:r>
              <a:rPr lang="en-US" altLang="en-US" sz="2000" dirty="0" err="1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Olde</a:t>
            </a:r>
            <a:b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</a:br>
            <a: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Responsibility-Driven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/>
              <a:t>Frames object design as deciding</a:t>
            </a:r>
          </a:p>
          <a:p>
            <a:pPr>
              <a:defRPr/>
            </a:pPr>
            <a:r>
              <a:rPr lang="en-US" dirty="0"/>
              <a:t>How to assign </a:t>
            </a:r>
            <a:r>
              <a:rPr lang="en-US" u="sng" dirty="0">
                <a:solidFill>
                  <a:srgbClr val="00FFFF"/>
                </a:solidFill>
              </a:rPr>
              <a:t>responsibilities</a:t>
            </a:r>
            <a:r>
              <a:rPr lang="en-US" dirty="0"/>
              <a:t> to objects</a:t>
            </a:r>
          </a:p>
          <a:p>
            <a:pPr>
              <a:defRPr/>
            </a:pPr>
            <a:r>
              <a:rPr lang="en-US" dirty="0"/>
              <a:t>How objects should </a:t>
            </a:r>
            <a:r>
              <a:rPr lang="en-US" u="sng" dirty="0">
                <a:solidFill>
                  <a:srgbClr val="00FFFF"/>
                </a:solidFill>
              </a:rPr>
              <a:t>collaborate</a:t>
            </a:r>
          </a:p>
          <a:p>
            <a:pPr lvl="1">
              <a:defRPr/>
            </a:pPr>
            <a:r>
              <a:rPr lang="en-US" dirty="0"/>
              <a:t>What </a:t>
            </a:r>
            <a:r>
              <a:rPr lang="en-US" u="sng" dirty="0">
                <a:solidFill>
                  <a:srgbClr val="00FFFF"/>
                </a:solidFill>
              </a:rPr>
              <a:t>role</a:t>
            </a:r>
            <a:r>
              <a:rPr lang="en-US" dirty="0"/>
              <a:t> each object should play in a collaboration</a:t>
            </a:r>
          </a:p>
        </p:txBody>
      </p:sp>
      <p:pic>
        <p:nvPicPr>
          <p:cNvPr id="4608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73" b="29955"/>
          <a:stretch>
            <a:fillRect/>
          </a:stretch>
        </p:blipFill>
        <p:spPr bwMode="auto">
          <a:xfrm>
            <a:off x="0" y="3797300"/>
            <a:ext cx="91440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4"/>
          <p:cNvSpPr txBox="1">
            <a:spLocks noChangeArrowheads="1"/>
          </p:cNvSpPr>
          <p:nvPr/>
        </p:nvSpPr>
        <p:spPr bwMode="auto">
          <a:xfrm rot="-5400000">
            <a:off x="8241506" y="2944019"/>
            <a:ext cx="1592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http://flic.kr/p/btp5ZK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574800"/>
            <a:ext cx="8042275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144463" y="287338"/>
            <a:ext cx="3810000" cy="146685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MVC Component Responsibilities</a:t>
            </a:r>
          </a:p>
        </p:txBody>
      </p:sp>
      <p:pic>
        <p:nvPicPr>
          <p:cNvPr id="4813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0"/>
            <a:ext cx="50673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loud 9"/>
          <p:cNvSpPr/>
          <p:nvPr/>
        </p:nvSpPr>
        <p:spPr bwMode="auto">
          <a:xfrm>
            <a:off x="4160838" y="3833813"/>
            <a:ext cx="3201987" cy="1296987"/>
          </a:xfrm>
          <a:prstGeom prst="cloud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8132" name="Group 11"/>
          <p:cNvGrpSpPr>
            <a:grpSpLocks/>
          </p:cNvGrpSpPr>
          <p:nvPr/>
        </p:nvGrpSpPr>
        <p:grpSpPr bwMode="auto">
          <a:xfrm>
            <a:off x="4160838" y="98425"/>
            <a:ext cx="4840287" cy="3476625"/>
            <a:chOff x="4160560" y="98632"/>
            <a:chExt cx="4840107" cy="3476775"/>
          </a:xfrm>
        </p:grpSpPr>
        <p:sp>
          <p:nvSpPr>
            <p:cNvPr id="13" name="Rounded Rectangle 12"/>
            <p:cNvSpPr/>
            <p:nvPr/>
          </p:nvSpPr>
          <p:spPr>
            <a:xfrm>
              <a:off x="4160560" y="98632"/>
              <a:ext cx="4840107" cy="3476775"/>
            </a:xfrm>
            <a:prstGeom prst="roundRect">
              <a:avLst>
                <a:gd name="adj" fmla="val 9220"/>
              </a:avLst>
            </a:prstGeom>
            <a:noFill/>
            <a:ln w="635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137" name="TextBox 13"/>
            <p:cNvSpPr txBox="1">
              <a:spLocks noChangeArrowheads="1"/>
            </p:cNvSpPr>
            <p:nvPr/>
          </p:nvSpPr>
          <p:spPr bwMode="auto">
            <a:xfrm>
              <a:off x="8042579" y="164048"/>
              <a:ext cx="8524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2000">
                  <a:solidFill>
                    <a:srgbClr val="000000"/>
                  </a:solidFill>
                </a:rPr>
                <a:t>Server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90513" y="1039813"/>
            <a:ext cx="4414837" cy="2393950"/>
            <a:chOff x="290285" y="1040191"/>
            <a:chExt cx="4414763" cy="2394276"/>
          </a:xfrm>
        </p:grpSpPr>
        <p:sp>
          <p:nvSpPr>
            <p:cNvPr id="48134" name="TextBox 4"/>
            <p:cNvSpPr txBox="1">
              <a:spLocks noChangeArrowheads="1"/>
            </p:cNvSpPr>
            <p:nvPr/>
          </p:nvSpPr>
          <p:spPr bwMode="auto">
            <a:xfrm>
              <a:off x="290285" y="2480360"/>
              <a:ext cx="3459239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View: Responsible for UI (generating HTML)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V="1">
              <a:off x="3233461" y="1040191"/>
              <a:ext cx="1471587" cy="1459111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26"/>
          <p:cNvSpPr txBox="1">
            <a:spLocks noChangeArrowheads="1"/>
          </p:cNvSpPr>
          <p:nvPr/>
        </p:nvSpPr>
        <p:spPr bwMode="auto">
          <a:xfrm>
            <a:off x="5583489" y="4083914"/>
            <a:ext cx="1090361" cy="70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Ye </a:t>
            </a:r>
            <a:r>
              <a:rPr lang="en-US" altLang="en-US" sz="2000" dirty="0" err="1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Olde</a:t>
            </a:r>
            <a:b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</a:br>
            <a: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144463" y="287338"/>
            <a:ext cx="3810000" cy="146685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MVC Component Responsibilities</a:t>
            </a:r>
          </a:p>
        </p:txBody>
      </p:sp>
      <p:pic>
        <p:nvPicPr>
          <p:cNvPr id="4915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0"/>
            <a:ext cx="50673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loud 9"/>
          <p:cNvSpPr/>
          <p:nvPr/>
        </p:nvSpPr>
        <p:spPr bwMode="auto">
          <a:xfrm>
            <a:off x="4160838" y="3833813"/>
            <a:ext cx="3201987" cy="1296987"/>
          </a:xfrm>
          <a:prstGeom prst="cloud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9156" name="Group 11"/>
          <p:cNvGrpSpPr>
            <a:grpSpLocks/>
          </p:cNvGrpSpPr>
          <p:nvPr/>
        </p:nvGrpSpPr>
        <p:grpSpPr bwMode="auto">
          <a:xfrm>
            <a:off x="4160838" y="98425"/>
            <a:ext cx="4840287" cy="3476625"/>
            <a:chOff x="4160560" y="98632"/>
            <a:chExt cx="4840107" cy="3476775"/>
          </a:xfrm>
        </p:grpSpPr>
        <p:sp>
          <p:nvSpPr>
            <p:cNvPr id="13" name="Rounded Rectangle 12"/>
            <p:cNvSpPr/>
            <p:nvPr/>
          </p:nvSpPr>
          <p:spPr>
            <a:xfrm>
              <a:off x="4160560" y="98632"/>
              <a:ext cx="4840107" cy="3476775"/>
            </a:xfrm>
            <a:prstGeom prst="roundRect">
              <a:avLst>
                <a:gd name="adj" fmla="val 9220"/>
              </a:avLst>
            </a:prstGeom>
            <a:noFill/>
            <a:ln w="635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164" name="TextBox 13"/>
            <p:cNvSpPr txBox="1">
              <a:spLocks noChangeArrowheads="1"/>
            </p:cNvSpPr>
            <p:nvPr/>
          </p:nvSpPr>
          <p:spPr bwMode="auto">
            <a:xfrm>
              <a:off x="8042579" y="164048"/>
              <a:ext cx="8524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2000">
                  <a:solidFill>
                    <a:srgbClr val="000000"/>
                  </a:solidFill>
                </a:rPr>
                <a:t>Server</a:t>
              </a:r>
            </a:p>
          </p:txBody>
        </p:sp>
      </p:grpSp>
      <p:grpSp>
        <p:nvGrpSpPr>
          <p:cNvPr id="49158" name="Group 13"/>
          <p:cNvGrpSpPr>
            <a:grpSpLocks/>
          </p:cNvGrpSpPr>
          <p:nvPr/>
        </p:nvGrpSpPr>
        <p:grpSpPr bwMode="auto">
          <a:xfrm>
            <a:off x="290513" y="1039813"/>
            <a:ext cx="4414837" cy="2393950"/>
            <a:chOff x="290285" y="1040191"/>
            <a:chExt cx="4414763" cy="2394276"/>
          </a:xfrm>
        </p:grpSpPr>
        <p:sp>
          <p:nvSpPr>
            <p:cNvPr id="49159" name="TextBox 4"/>
            <p:cNvSpPr txBox="1">
              <a:spLocks noChangeArrowheads="1"/>
            </p:cNvSpPr>
            <p:nvPr/>
          </p:nvSpPr>
          <p:spPr bwMode="auto">
            <a:xfrm>
              <a:off x="290285" y="2480360"/>
              <a:ext cx="3459239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View: Responsible for UI (generating HTML)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 flipV="1">
              <a:off x="3233461" y="1040191"/>
              <a:ext cx="1471587" cy="1459111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26"/>
          <p:cNvSpPr txBox="1">
            <a:spLocks noChangeArrowheads="1"/>
          </p:cNvSpPr>
          <p:nvPr/>
        </p:nvSpPr>
        <p:spPr bwMode="auto">
          <a:xfrm>
            <a:off x="5583489" y="4083914"/>
            <a:ext cx="1090361" cy="70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Ye </a:t>
            </a:r>
            <a:r>
              <a:rPr lang="en-US" altLang="en-US" sz="2000" dirty="0" err="1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Olde</a:t>
            </a:r>
            <a:b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</a:br>
            <a: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Internet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90513" y="3011488"/>
            <a:ext cx="7439025" cy="3360737"/>
            <a:chOff x="290132" y="3011715"/>
            <a:chExt cx="7438725" cy="3361372"/>
          </a:xfrm>
        </p:grpSpPr>
        <p:sp>
          <p:nvSpPr>
            <p:cNvPr id="49161" name="TextBox 4"/>
            <p:cNvSpPr txBox="1">
              <a:spLocks noChangeArrowheads="1"/>
            </p:cNvSpPr>
            <p:nvPr/>
          </p:nvSpPr>
          <p:spPr bwMode="auto">
            <a:xfrm>
              <a:off x="290132" y="5418980"/>
              <a:ext cx="3459239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Model: Business logic, domain objects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V="1">
              <a:off x="3531676" y="3011715"/>
              <a:ext cx="4197181" cy="2521426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144463" y="287338"/>
            <a:ext cx="3810000" cy="146685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MVC Component Responsibilities</a:t>
            </a:r>
          </a:p>
        </p:txBody>
      </p:sp>
      <p:pic>
        <p:nvPicPr>
          <p:cNvPr id="5017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0"/>
            <a:ext cx="50673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loud 7"/>
          <p:cNvSpPr/>
          <p:nvPr/>
        </p:nvSpPr>
        <p:spPr bwMode="auto">
          <a:xfrm>
            <a:off x="4160838" y="3833813"/>
            <a:ext cx="3201987" cy="1296987"/>
          </a:xfrm>
          <a:prstGeom prst="cloud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0180" name="Group 12"/>
          <p:cNvGrpSpPr>
            <a:grpSpLocks/>
          </p:cNvGrpSpPr>
          <p:nvPr/>
        </p:nvGrpSpPr>
        <p:grpSpPr bwMode="auto">
          <a:xfrm>
            <a:off x="4160838" y="98425"/>
            <a:ext cx="4840287" cy="3476625"/>
            <a:chOff x="4160560" y="98632"/>
            <a:chExt cx="4840107" cy="3476775"/>
          </a:xfrm>
        </p:grpSpPr>
        <p:sp>
          <p:nvSpPr>
            <p:cNvPr id="14" name="Rounded Rectangle 13"/>
            <p:cNvSpPr/>
            <p:nvPr/>
          </p:nvSpPr>
          <p:spPr>
            <a:xfrm>
              <a:off x="4160560" y="98632"/>
              <a:ext cx="4840107" cy="3476775"/>
            </a:xfrm>
            <a:prstGeom prst="roundRect">
              <a:avLst>
                <a:gd name="adj" fmla="val 9220"/>
              </a:avLst>
            </a:prstGeom>
            <a:noFill/>
            <a:ln w="635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191" name="TextBox 14"/>
            <p:cNvSpPr txBox="1">
              <a:spLocks noChangeArrowheads="1"/>
            </p:cNvSpPr>
            <p:nvPr/>
          </p:nvSpPr>
          <p:spPr bwMode="auto">
            <a:xfrm>
              <a:off x="8042579" y="164048"/>
              <a:ext cx="8524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sz="2000">
                  <a:solidFill>
                    <a:srgbClr val="000000"/>
                  </a:solidFill>
                </a:rPr>
                <a:t>Server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69863" y="3132138"/>
            <a:ext cx="4244975" cy="2001837"/>
            <a:chOff x="169333" y="3132669"/>
            <a:chExt cx="4245429" cy="2002039"/>
          </a:xfrm>
        </p:grpSpPr>
        <p:sp>
          <p:nvSpPr>
            <p:cNvPr id="50188" name="TextBox 4"/>
            <p:cNvSpPr txBox="1">
              <a:spLocks noChangeArrowheads="1"/>
            </p:cNvSpPr>
            <p:nvPr/>
          </p:nvSpPr>
          <p:spPr bwMode="auto">
            <a:xfrm>
              <a:off x="169333" y="3749713"/>
              <a:ext cx="3785810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Controller: Translates UI actions into operations on domain objects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V="1">
              <a:off x="3438345" y="3132669"/>
              <a:ext cx="976417" cy="752551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183" name="Group 16"/>
          <p:cNvGrpSpPr>
            <a:grpSpLocks/>
          </p:cNvGrpSpPr>
          <p:nvPr/>
        </p:nvGrpSpPr>
        <p:grpSpPr bwMode="auto">
          <a:xfrm>
            <a:off x="290513" y="1039813"/>
            <a:ext cx="4414837" cy="2393950"/>
            <a:chOff x="290285" y="1040191"/>
            <a:chExt cx="4414763" cy="2394276"/>
          </a:xfrm>
        </p:grpSpPr>
        <p:sp>
          <p:nvSpPr>
            <p:cNvPr id="50184" name="TextBox 4"/>
            <p:cNvSpPr txBox="1">
              <a:spLocks noChangeArrowheads="1"/>
            </p:cNvSpPr>
            <p:nvPr/>
          </p:nvSpPr>
          <p:spPr bwMode="auto">
            <a:xfrm>
              <a:off x="290285" y="2480360"/>
              <a:ext cx="3459239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View: Responsible for UI (generating HTML)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V="1">
              <a:off x="3233461" y="1040191"/>
              <a:ext cx="1471587" cy="1459111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26"/>
          <p:cNvSpPr txBox="1">
            <a:spLocks noChangeArrowheads="1"/>
          </p:cNvSpPr>
          <p:nvPr/>
        </p:nvSpPr>
        <p:spPr bwMode="auto">
          <a:xfrm>
            <a:off x="5583489" y="4083914"/>
            <a:ext cx="1090361" cy="70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Ye </a:t>
            </a:r>
            <a:r>
              <a:rPr lang="en-US" altLang="en-US" sz="2000" dirty="0" err="1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Olde</a:t>
            </a:r>
            <a:b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</a:br>
            <a:r>
              <a:rPr lang="en-US" altLang="en-US" sz="2000" dirty="0">
                <a:solidFill>
                  <a:schemeClr val="bg1"/>
                </a:solidFill>
                <a:latin typeface="Lucida Blackletter" charset="0"/>
                <a:ea typeface="Lucida Blackletter" charset="0"/>
                <a:cs typeface="Lucida Blackletter" charset="0"/>
              </a:rPr>
              <a:t>Internet</a:t>
            </a:r>
          </a:p>
        </p:txBody>
      </p:sp>
      <p:grpSp>
        <p:nvGrpSpPr>
          <p:cNvPr id="50182" name="Group 12"/>
          <p:cNvGrpSpPr>
            <a:grpSpLocks/>
          </p:cNvGrpSpPr>
          <p:nvPr/>
        </p:nvGrpSpPr>
        <p:grpSpPr bwMode="auto">
          <a:xfrm>
            <a:off x="290513" y="3011488"/>
            <a:ext cx="7439025" cy="3360737"/>
            <a:chOff x="290132" y="3011715"/>
            <a:chExt cx="7438725" cy="3361372"/>
          </a:xfrm>
        </p:grpSpPr>
        <p:sp>
          <p:nvSpPr>
            <p:cNvPr id="50186" name="TextBox 4"/>
            <p:cNvSpPr txBox="1">
              <a:spLocks noChangeArrowheads="1"/>
            </p:cNvSpPr>
            <p:nvPr/>
          </p:nvSpPr>
          <p:spPr bwMode="auto">
            <a:xfrm>
              <a:off x="290132" y="5418980"/>
              <a:ext cx="3459239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00FF"/>
                  </a:solidFill>
                </a:rPr>
                <a:t>Model: Business logic, domain objects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 flipV="1">
              <a:off x="3531676" y="3011715"/>
              <a:ext cx="4197181" cy="2521426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54000" y="1727341"/>
            <a:ext cx="3632201" cy="1404937"/>
            <a:chOff x="254000" y="1727341"/>
            <a:chExt cx="3632201" cy="1404937"/>
          </a:xfrm>
        </p:grpSpPr>
        <p:sp>
          <p:nvSpPr>
            <p:cNvPr id="44" name="Cloud 43"/>
            <p:cNvSpPr/>
            <p:nvPr/>
          </p:nvSpPr>
          <p:spPr bwMode="auto">
            <a:xfrm>
              <a:off x="254000" y="1727341"/>
              <a:ext cx="3632201" cy="1404937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TextBox 26"/>
            <p:cNvSpPr txBox="1">
              <a:spLocks noChangeArrowheads="1"/>
            </p:cNvSpPr>
            <p:nvPr/>
          </p:nvSpPr>
          <p:spPr bwMode="auto">
            <a:xfrm>
              <a:off x="717008" y="2073292"/>
              <a:ext cx="1090361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Ye </a:t>
              </a:r>
              <a:r>
                <a:rPr lang="en-US" altLang="en-US" sz="2000" dirty="0" err="1">
                  <a:latin typeface="Lucida Blackletter" charset="0"/>
                  <a:ea typeface="Lucida Blackletter" charset="0"/>
                  <a:cs typeface="Lucida Blackletter" charset="0"/>
                </a:rPr>
                <a:t>Olde</a:t>
              </a:r>
              <a:b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</a:br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Internet</a:t>
              </a:r>
            </a:p>
          </p:txBody>
        </p:sp>
      </p:grpSp>
      <p:grpSp>
        <p:nvGrpSpPr>
          <p:cNvPr id="51202" name="Group 4"/>
          <p:cNvGrpSpPr>
            <a:grpSpLocks/>
          </p:cNvGrpSpPr>
          <p:nvPr/>
        </p:nvGrpSpPr>
        <p:grpSpPr bwMode="auto">
          <a:xfrm>
            <a:off x="431800" y="3213100"/>
            <a:ext cx="8167688" cy="3438525"/>
            <a:chOff x="431790" y="2940279"/>
            <a:chExt cx="8167924" cy="34394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3159" y="3611969"/>
              <a:ext cx="7526555" cy="276774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1238" name="Picture 2" descr="server-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90" y="3013456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39" name="TextBox 27"/>
            <p:cNvSpPr txBox="1">
              <a:spLocks noChangeArrowheads="1"/>
            </p:cNvSpPr>
            <p:nvPr/>
          </p:nvSpPr>
          <p:spPr bwMode="auto">
            <a:xfrm>
              <a:off x="792532" y="2940279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Server</a:t>
              </a:r>
            </a:p>
          </p:txBody>
        </p:sp>
      </p:grpSp>
      <p:grpSp>
        <p:nvGrpSpPr>
          <p:cNvPr id="51203" name="Group 7"/>
          <p:cNvGrpSpPr>
            <a:grpSpLocks/>
          </p:cNvGrpSpPr>
          <p:nvPr/>
        </p:nvGrpSpPr>
        <p:grpSpPr bwMode="auto">
          <a:xfrm>
            <a:off x="1339850" y="5745163"/>
            <a:ext cx="984250" cy="517525"/>
            <a:chOff x="1031875" y="3846513"/>
            <a:chExt cx="1528762" cy="51752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1875" y="3846513"/>
              <a:ext cx="1528762" cy="51752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236" name="TextBox 28"/>
            <p:cNvSpPr txBox="1">
              <a:spLocks noChangeArrowheads="1"/>
            </p:cNvSpPr>
            <p:nvPr/>
          </p:nvSpPr>
          <p:spPr bwMode="auto">
            <a:xfrm>
              <a:off x="1413621" y="3890355"/>
              <a:ext cx="78446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00FF"/>
                  </a:solidFill>
                </a:rPr>
                <a:t>???</a:t>
              </a:r>
            </a:p>
          </p:txBody>
        </p:sp>
      </p:grpSp>
      <p:grpSp>
        <p:nvGrpSpPr>
          <p:cNvPr id="51204" name="Group 8"/>
          <p:cNvGrpSpPr>
            <a:grpSpLocks/>
          </p:cNvGrpSpPr>
          <p:nvPr/>
        </p:nvGrpSpPr>
        <p:grpSpPr bwMode="auto">
          <a:xfrm>
            <a:off x="3773488" y="5745163"/>
            <a:ext cx="1639887" cy="627062"/>
            <a:chOff x="3402013" y="3846513"/>
            <a:chExt cx="1639887" cy="62706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234" name="TextBox 29"/>
            <p:cNvSpPr txBox="1">
              <a:spLocks noChangeArrowheads="1"/>
            </p:cNvSpPr>
            <p:nvPr/>
          </p:nvSpPr>
          <p:spPr bwMode="auto">
            <a:xfrm>
              <a:off x="3914572" y="3915252"/>
              <a:ext cx="5055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00FF"/>
                  </a:solidFill>
                </a:rPr>
                <a:t>???</a:t>
              </a:r>
            </a:p>
          </p:txBody>
        </p:sp>
      </p:grpSp>
      <p:grpSp>
        <p:nvGrpSpPr>
          <p:cNvPr id="51205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230" name="TextBox 29"/>
            <p:cNvSpPr txBox="1">
              <a:spLocks noChangeArrowheads="1"/>
            </p:cNvSpPr>
            <p:nvPr/>
          </p:nvSpPr>
          <p:spPr bwMode="auto">
            <a:xfrm>
              <a:off x="3914573" y="3915252"/>
              <a:ext cx="5055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00FF"/>
                  </a:solidFill>
                </a:rPr>
                <a:t>???</a:t>
              </a:r>
            </a:p>
          </p:txBody>
        </p:sp>
      </p:grpSp>
      <p:grpSp>
        <p:nvGrpSpPr>
          <p:cNvPr id="51206" name="Group 31"/>
          <p:cNvGrpSpPr>
            <a:grpSpLocks/>
          </p:cNvGrpSpPr>
          <p:nvPr/>
        </p:nvGrpSpPr>
        <p:grpSpPr bwMode="auto">
          <a:xfrm>
            <a:off x="4171950" y="4167188"/>
            <a:ext cx="1639888" cy="627062"/>
            <a:chOff x="3402013" y="3846513"/>
            <a:chExt cx="1639887" cy="62706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14726" y="3957638"/>
              <a:ext cx="1527174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457576" y="3902075"/>
              <a:ext cx="1527174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402013" y="3846513"/>
              <a:ext cx="1527174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226" name="TextBox 29"/>
            <p:cNvSpPr txBox="1">
              <a:spLocks noChangeArrowheads="1"/>
            </p:cNvSpPr>
            <p:nvPr/>
          </p:nvSpPr>
          <p:spPr bwMode="auto">
            <a:xfrm>
              <a:off x="3914573" y="3915252"/>
              <a:ext cx="5055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00FF"/>
                  </a:solidFill>
                </a:rPr>
                <a:t>???</a:t>
              </a:r>
            </a:p>
          </p:txBody>
        </p:sp>
      </p:grpSp>
      <p:grpSp>
        <p:nvGrpSpPr>
          <p:cNvPr id="51207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41" name="Can 40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222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H="1">
            <a:off x="2132013" y="1189038"/>
            <a:ext cx="0" cy="45561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2308225" y="6102350"/>
            <a:ext cx="142716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flipV="1">
            <a:off x="4983163" y="4810125"/>
            <a:ext cx="0" cy="950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413375" y="6008688"/>
            <a:ext cx="1341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214" name="Group 44"/>
          <p:cNvGrpSpPr>
            <a:grpSpLocks/>
          </p:cNvGrpSpPr>
          <p:nvPr/>
        </p:nvGrpSpPr>
        <p:grpSpPr bwMode="auto">
          <a:xfrm>
            <a:off x="1517650" y="53975"/>
            <a:ext cx="1693863" cy="1231900"/>
            <a:chOff x="326137" y="153710"/>
            <a:chExt cx="1693911" cy="1232407"/>
          </a:xfrm>
        </p:grpSpPr>
        <p:sp>
          <p:nvSpPr>
            <p:cNvPr id="51217" name="TextBox 27"/>
            <p:cNvSpPr txBox="1">
              <a:spLocks noChangeArrowheads="1"/>
            </p:cNvSpPr>
            <p:nvPr/>
          </p:nvSpPr>
          <p:spPr bwMode="auto">
            <a:xfrm>
              <a:off x="539419" y="153710"/>
              <a:ext cx="1267346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Browser</a:t>
              </a:r>
            </a:p>
          </p:txBody>
        </p:sp>
        <p:pic>
          <p:nvPicPr>
            <p:cNvPr id="51218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37" y="470528"/>
              <a:ext cx="1693911" cy="91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Elbow Connector 14"/>
          <p:cNvCxnSpPr/>
          <p:nvPr/>
        </p:nvCxnSpPr>
        <p:spPr>
          <a:xfrm rot="16200000" flipV="1">
            <a:off x="989806" y="2848770"/>
            <a:ext cx="4556125" cy="1236662"/>
          </a:xfrm>
          <a:prstGeom prst="bentConnector3">
            <a:avLst>
              <a:gd name="adj1" fmla="val 8900"/>
            </a:avLst>
          </a:prstGeom>
          <a:ln w="38100" cmpd="sng">
            <a:solidFill>
              <a:srgbClr val="FFFFF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16" name="Title 1"/>
          <p:cNvSpPr>
            <a:spLocks noGrp="1"/>
          </p:cNvSpPr>
          <p:nvPr>
            <p:ph type="title"/>
          </p:nvPr>
        </p:nvSpPr>
        <p:spPr>
          <a:xfrm>
            <a:off x="3829050" y="274638"/>
            <a:ext cx="4857750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Rails MVC –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Fill in the blanks!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54000" y="1727341"/>
            <a:ext cx="3632201" cy="1404937"/>
            <a:chOff x="254000" y="1727341"/>
            <a:chExt cx="3632201" cy="1404937"/>
          </a:xfrm>
        </p:grpSpPr>
        <p:sp>
          <p:nvSpPr>
            <p:cNvPr id="44" name="Cloud 43"/>
            <p:cNvSpPr/>
            <p:nvPr/>
          </p:nvSpPr>
          <p:spPr bwMode="auto">
            <a:xfrm>
              <a:off x="254000" y="1727341"/>
              <a:ext cx="3632201" cy="1404937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TextBox 26"/>
            <p:cNvSpPr txBox="1">
              <a:spLocks noChangeArrowheads="1"/>
            </p:cNvSpPr>
            <p:nvPr/>
          </p:nvSpPr>
          <p:spPr bwMode="auto">
            <a:xfrm>
              <a:off x="717008" y="2073292"/>
              <a:ext cx="1090361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Ye </a:t>
              </a:r>
              <a:r>
                <a:rPr lang="en-US" altLang="en-US" sz="2000" dirty="0" err="1">
                  <a:latin typeface="Lucida Blackletter" charset="0"/>
                  <a:ea typeface="Lucida Blackletter" charset="0"/>
                  <a:cs typeface="Lucida Blackletter" charset="0"/>
                </a:rPr>
                <a:t>Olde</a:t>
              </a:r>
              <a:b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</a:br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Internet</a:t>
              </a:r>
            </a:p>
          </p:txBody>
        </p:sp>
      </p:grpSp>
      <p:grpSp>
        <p:nvGrpSpPr>
          <p:cNvPr id="52226" name="Group 4"/>
          <p:cNvGrpSpPr>
            <a:grpSpLocks/>
          </p:cNvGrpSpPr>
          <p:nvPr/>
        </p:nvGrpSpPr>
        <p:grpSpPr bwMode="auto">
          <a:xfrm>
            <a:off x="431800" y="3213100"/>
            <a:ext cx="8167688" cy="3438525"/>
            <a:chOff x="431790" y="2940279"/>
            <a:chExt cx="8167924" cy="34394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3159" y="3611969"/>
              <a:ext cx="7526555" cy="276774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2262" name="Picture 2" descr="server-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90" y="3013456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63" name="TextBox 27"/>
            <p:cNvSpPr txBox="1">
              <a:spLocks noChangeArrowheads="1"/>
            </p:cNvSpPr>
            <p:nvPr/>
          </p:nvSpPr>
          <p:spPr bwMode="auto">
            <a:xfrm>
              <a:off x="792532" y="2940279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Server</a:t>
              </a:r>
            </a:p>
          </p:txBody>
        </p:sp>
      </p:grpSp>
      <p:grpSp>
        <p:nvGrpSpPr>
          <p:cNvPr id="52227" name="Group 7"/>
          <p:cNvGrpSpPr>
            <a:grpSpLocks/>
          </p:cNvGrpSpPr>
          <p:nvPr/>
        </p:nvGrpSpPr>
        <p:grpSpPr bwMode="auto">
          <a:xfrm>
            <a:off x="1339850" y="5745163"/>
            <a:ext cx="984250" cy="517525"/>
            <a:chOff x="1031875" y="3846513"/>
            <a:chExt cx="1528762" cy="51752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1875" y="3846513"/>
              <a:ext cx="1528762" cy="51752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260" name="TextBox 28"/>
            <p:cNvSpPr txBox="1">
              <a:spLocks noChangeArrowheads="1"/>
            </p:cNvSpPr>
            <p:nvPr/>
          </p:nvSpPr>
          <p:spPr bwMode="auto">
            <a:xfrm>
              <a:off x="1165107" y="3890355"/>
              <a:ext cx="12814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00FF"/>
                  </a:solidFill>
                </a:rPr>
                <a:t>Router</a:t>
              </a:r>
            </a:p>
          </p:txBody>
        </p:sp>
      </p:grpSp>
      <p:grpSp>
        <p:nvGrpSpPr>
          <p:cNvPr id="52228" name="Group 8"/>
          <p:cNvGrpSpPr>
            <a:grpSpLocks/>
          </p:cNvGrpSpPr>
          <p:nvPr/>
        </p:nvGrpSpPr>
        <p:grpSpPr bwMode="auto">
          <a:xfrm>
            <a:off x="3773488" y="5745163"/>
            <a:ext cx="1639887" cy="627062"/>
            <a:chOff x="3402013" y="3846513"/>
            <a:chExt cx="1639887" cy="62706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258" name="TextBox 29"/>
            <p:cNvSpPr txBox="1">
              <a:spLocks noChangeArrowheads="1"/>
            </p:cNvSpPr>
            <p:nvPr/>
          </p:nvSpPr>
          <p:spPr bwMode="auto">
            <a:xfrm>
              <a:off x="3600527" y="3915252"/>
              <a:ext cx="11336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00FF"/>
                  </a:solidFill>
                </a:rPr>
                <a:t>Controller</a:t>
              </a:r>
            </a:p>
          </p:txBody>
        </p:sp>
      </p:grpSp>
      <p:grpSp>
        <p:nvGrpSpPr>
          <p:cNvPr id="52229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254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00FF"/>
                  </a:solidFill>
                </a:rPr>
                <a:t>Model</a:t>
              </a:r>
            </a:p>
          </p:txBody>
        </p:sp>
      </p:grpSp>
      <p:grpSp>
        <p:nvGrpSpPr>
          <p:cNvPr id="52230" name="Group 31"/>
          <p:cNvGrpSpPr>
            <a:grpSpLocks/>
          </p:cNvGrpSpPr>
          <p:nvPr/>
        </p:nvGrpSpPr>
        <p:grpSpPr bwMode="auto">
          <a:xfrm>
            <a:off x="4171950" y="4167188"/>
            <a:ext cx="1639888" cy="627062"/>
            <a:chOff x="3402013" y="3846513"/>
            <a:chExt cx="1639887" cy="62706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14726" y="3957638"/>
              <a:ext cx="1527174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457576" y="3902075"/>
              <a:ext cx="1527174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402013" y="3846513"/>
              <a:ext cx="1527174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250" name="TextBox 29"/>
            <p:cNvSpPr txBox="1">
              <a:spLocks noChangeArrowheads="1"/>
            </p:cNvSpPr>
            <p:nvPr/>
          </p:nvSpPr>
          <p:spPr bwMode="auto">
            <a:xfrm>
              <a:off x="3843114" y="3915252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00FF"/>
                  </a:solidFill>
                </a:rPr>
                <a:t>View</a:t>
              </a:r>
            </a:p>
          </p:txBody>
        </p:sp>
      </p:grpSp>
      <p:grpSp>
        <p:nvGrpSpPr>
          <p:cNvPr id="52231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41" name="Can 40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246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H="1">
            <a:off x="2132013" y="1189038"/>
            <a:ext cx="0" cy="45561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2308225" y="6102350"/>
            <a:ext cx="142716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flipV="1">
            <a:off x="4983163" y="4810125"/>
            <a:ext cx="0" cy="950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413375" y="6008688"/>
            <a:ext cx="1341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238" name="Group 44"/>
          <p:cNvGrpSpPr>
            <a:grpSpLocks/>
          </p:cNvGrpSpPr>
          <p:nvPr/>
        </p:nvGrpSpPr>
        <p:grpSpPr bwMode="auto">
          <a:xfrm>
            <a:off x="1517650" y="53975"/>
            <a:ext cx="1693863" cy="1231900"/>
            <a:chOff x="326137" y="153710"/>
            <a:chExt cx="1693911" cy="1232407"/>
          </a:xfrm>
        </p:grpSpPr>
        <p:sp>
          <p:nvSpPr>
            <p:cNvPr id="52241" name="TextBox 27"/>
            <p:cNvSpPr txBox="1">
              <a:spLocks noChangeArrowheads="1"/>
            </p:cNvSpPr>
            <p:nvPr/>
          </p:nvSpPr>
          <p:spPr bwMode="auto">
            <a:xfrm>
              <a:off x="539419" y="153710"/>
              <a:ext cx="1267346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Browser</a:t>
              </a:r>
            </a:p>
          </p:txBody>
        </p:sp>
        <p:pic>
          <p:nvPicPr>
            <p:cNvPr id="52242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37" y="470528"/>
              <a:ext cx="1693911" cy="91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Elbow Connector 14"/>
          <p:cNvCxnSpPr/>
          <p:nvPr/>
        </p:nvCxnSpPr>
        <p:spPr>
          <a:xfrm rot="16200000" flipV="1">
            <a:off x="989806" y="2848770"/>
            <a:ext cx="4556125" cy="1236662"/>
          </a:xfrm>
          <a:prstGeom prst="bentConnector3">
            <a:avLst>
              <a:gd name="adj1" fmla="val 8900"/>
            </a:avLst>
          </a:prstGeom>
          <a:ln w="38100" cmpd="sng">
            <a:solidFill>
              <a:srgbClr val="FFFFF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240" name="Title 1"/>
          <p:cNvSpPr>
            <a:spLocks noGrp="1"/>
          </p:cNvSpPr>
          <p:nvPr>
            <p:ph type="title"/>
          </p:nvPr>
        </p:nvSpPr>
        <p:spPr>
          <a:xfrm>
            <a:off x="3829050" y="274638"/>
            <a:ext cx="4857750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Rails MVC –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Fill in the blanks!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54000" y="1727341"/>
            <a:ext cx="3632201" cy="1404937"/>
            <a:chOff x="254000" y="1727341"/>
            <a:chExt cx="3632201" cy="1404937"/>
          </a:xfrm>
        </p:grpSpPr>
        <p:sp>
          <p:nvSpPr>
            <p:cNvPr id="44" name="Cloud 43"/>
            <p:cNvSpPr/>
            <p:nvPr/>
          </p:nvSpPr>
          <p:spPr bwMode="auto">
            <a:xfrm>
              <a:off x="254000" y="1727341"/>
              <a:ext cx="3632201" cy="1404937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TextBox 26"/>
            <p:cNvSpPr txBox="1">
              <a:spLocks noChangeArrowheads="1"/>
            </p:cNvSpPr>
            <p:nvPr/>
          </p:nvSpPr>
          <p:spPr bwMode="auto">
            <a:xfrm>
              <a:off x="717008" y="2073292"/>
              <a:ext cx="1090361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Ye </a:t>
              </a:r>
              <a:r>
                <a:rPr lang="en-US" altLang="en-US" sz="2000" dirty="0" err="1">
                  <a:latin typeface="Lucida Blackletter" charset="0"/>
                  <a:ea typeface="Lucida Blackletter" charset="0"/>
                  <a:cs typeface="Lucida Blackletter" charset="0"/>
                </a:rPr>
                <a:t>Olde</a:t>
              </a:r>
              <a:b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</a:br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Internet</a:t>
              </a:r>
            </a:p>
          </p:txBody>
        </p:sp>
      </p:grpSp>
      <p:grpSp>
        <p:nvGrpSpPr>
          <p:cNvPr id="53250" name="Group 4"/>
          <p:cNvGrpSpPr>
            <a:grpSpLocks/>
          </p:cNvGrpSpPr>
          <p:nvPr/>
        </p:nvGrpSpPr>
        <p:grpSpPr bwMode="auto">
          <a:xfrm>
            <a:off x="431800" y="3213100"/>
            <a:ext cx="8167688" cy="3438525"/>
            <a:chOff x="431790" y="2940279"/>
            <a:chExt cx="8167924" cy="34394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3159" y="3611969"/>
              <a:ext cx="7526555" cy="276774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3287" name="Picture 2" descr="server-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90" y="3013456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88" name="TextBox 27"/>
            <p:cNvSpPr txBox="1">
              <a:spLocks noChangeArrowheads="1"/>
            </p:cNvSpPr>
            <p:nvPr/>
          </p:nvSpPr>
          <p:spPr bwMode="auto">
            <a:xfrm>
              <a:off x="792532" y="2940279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Server</a:t>
              </a:r>
            </a:p>
          </p:txBody>
        </p:sp>
      </p:grpSp>
      <p:grpSp>
        <p:nvGrpSpPr>
          <p:cNvPr id="53251" name="Group 7"/>
          <p:cNvGrpSpPr>
            <a:grpSpLocks/>
          </p:cNvGrpSpPr>
          <p:nvPr/>
        </p:nvGrpSpPr>
        <p:grpSpPr bwMode="auto">
          <a:xfrm>
            <a:off x="1339850" y="5745163"/>
            <a:ext cx="984250" cy="517525"/>
            <a:chOff x="1031875" y="3846513"/>
            <a:chExt cx="1528762" cy="51752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1875" y="3846513"/>
              <a:ext cx="1528762" cy="51752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285" name="TextBox 28"/>
            <p:cNvSpPr txBox="1">
              <a:spLocks noChangeArrowheads="1"/>
            </p:cNvSpPr>
            <p:nvPr/>
          </p:nvSpPr>
          <p:spPr bwMode="auto">
            <a:xfrm>
              <a:off x="1164475" y="3890355"/>
              <a:ext cx="12827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FF00FF"/>
                  </a:solidFill>
                </a:rPr>
                <a:t>Router</a:t>
              </a:r>
            </a:p>
          </p:txBody>
        </p:sp>
      </p:grpSp>
      <p:grpSp>
        <p:nvGrpSpPr>
          <p:cNvPr id="53252" name="Group 8"/>
          <p:cNvGrpSpPr>
            <a:grpSpLocks/>
          </p:cNvGrpSpPr>
          <p:nvPr/>
        </p:nvGrpSpPr>
        <p:grpSpPr bwMode="auto">
          <a:xfrm>
            <a:off x="3773488" y="5745163"/>
            <a:ext cx="1639887" cy="627062"/>
            <a:chOff x="3402013" y="3846513"/>
            <a:chExt cx="1639887" cy="62706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283" name="TextBox 29"/>
            <p:cNvSpPr txBox="1">
              <a:spLocks noChangeArrowheads="1"/>
            </p:cNvSpPr>
            <p:nvPr/>
          </p:nvSpPr>
          <p:spPr bwMode="auto">
            <a:xfrm>
              <a:off x="3421427" y="3915252"/>
              <a:ext cx="1491844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</p:grpSp>
      <p:grpSp>
        <p:nvGrpSpPr>
          <p:cNvPr id="53253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279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53254" name="Group 31"/>
          <p:cNvGrpSpPr>
            <a:grpSpLocks/>
          </p:cNvGrpSpPr>
          <p:nvPr/>
        </p:nvGrpSpPr>
        <p:grpSpPr bwMode="auto">
          <a:xfrm>
            <a:off x="4171950" y="4167188"/>
            <a:ext cx="1639888" cy="627062"/>
            <a:chOff x="3402013" y="3846513"/>
            <a:chExt cx="1639887" cy="62706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14726" y="3957638"/>
              <a:ext cx="1527174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457576" y="3902075"/>
              <a:ext cx="1527174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402013" y="3846513"/>
              <a:ext cx="1527174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275" name="TextBox 29"/>
            <p:cNvSpPr txBox="1">
              <a:spLocks noChangeArrowheads="1"/>
            </p:cNvSpPr>
            <p:nvPr/>
          </p:nvSpPr>
          <p:spPr bwMode="auto">
            <a:xfrm>
              <a:off x="3843114" y="3915252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View</a:t>
              </a:r>
            </a:p>
          </p:txBody>
        </p:sp>
      </p:grpSp>
      <p:grpSp>
        <p:nvGrpSpPr>
          <p:cNvPr id="53255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41" name="Can 40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271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H="1">
            <a:off x="2132013" y="1189038"/>
            <a:ext cx="0" cy="45561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2308225" y="6102350"/>
            <a:ext cx="142716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flipV="1">
            <a:off x="4983163" y="4810125"/>
            <a:ext cx="0" cy="950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413375" y="6008688"/>
            <a:ext cx="1341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262" name="Group 44"/>
          <p:cNvGrpSpPr>
            <a:grpSpLocks/>
          </p:cNvGrpSpPr>
          <p:nvPr/>
        </p:nvGrpSpPr>
        <p:grpSpPr bwMode="auto">
          <a:xfrm>
            <a:off x="1517650" y="53975"/>
            <a:ext cx="1693863" cy="1231900"/>
            <a:chOff x="326137" y="153710"/>
            <a:chExt cx="1693911" cy="1232407"/>
          </a:xfrm>
        </p:grpSpPr>
        <p:sp>
          <p:nvSpPr>
            <p:cNvPr id="53266" name="TextBox 27"/>
            <p:cNvSpPr txBox="1">
              <a:spLocks noChangeArrowheads="1"/>
            </p:cNvSpPr>
            <p:nvPr/>
          </p:nvSpPr>
          <p:spPr bwMode="auto">
            <a:xfrm>
              <a:off x="539419" y="153710"/>
              <a:ext cx="1267346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Browser</a:t>
              </a:r>
            </a:p>
          </p:txBody>
        </p:sp>
        <p:pic>
          <p:nvPicPr>
            <p:cNvPr id="53267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37" y="470528"/>
              <a:ext cx="1693911" cy="91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Elbow Connector 14"/>
          <p:cNvCxnSpPr/>
          <p:nvPr/>
        </p:nvCxnSpPr>
        <p:spPr>
          <a:xfrm rot="16200000" flipV="1">
            <a:off x="989806" y="2848770"/>
            <a:ext cx="4556125" cy="1236662"/>
          </a:xfrm>
          <a:prstGeom prst="bentConnector3">
            <a:avLst>
              <a:gd name="adj1" fmla="val 8900"/>
            </a:avLst>
          </a:prstGeom>
          <a:ln w="38100" cmpd="sng">
            <a:solidFill>
              <a:srgbClr val="FFFFF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179888" y="1020763"/>
            <a:ext cx="48958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FF"/>
                </a:solidFill>
              </a:rPr>
              <a:t>Router: Translates HTTP request</a:t>
            </a:r>
            <a:br>
              <a:rPr lang="en-US" altLang="en-US" sz="2800">
                <a:solidFill>
                  <a:srgbClr val="FF00FF"/>
                </a:solidFill>
              </a:rPr>
            </a:br>
            <a:r>
              <a:rPr lang="en-US" altLang="en-US" sz="2800">
                <a:solidFill>
                  <a:srgbClr val="FF00FF"/>
                </a:solidFill>
              </a:rPr>
              <a:t>into call to controller method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65388" y="2000250"/>
            <a:ext cx="3095625" cy="3789363"/>
          </a:xfrm>
          <a:prstGeom prst="straightConnector1">
            <a:avLst/>
          </a:prstGeom>
          <a:ln w="76200" cap="rnd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7888"/>
            <a:ext cx="4384675" cy="47942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Today’s Goal: Program “View” in 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>
                <a:solidFill>
                  <a:srgbClr val="FFFFFF"/>
                </a:solidFill>
              </a:rPr>
              <a:t>Prerequisites:</a:t>
            </a:r>
          </a:p>
          <a:p>
            <a:pPr>
              <a:defRPr/>
            </a:pPr>
            <a:r>
              <a:rPr lang="en-US" dirty="0"/>
              <a:t>How to program HTML</a:t>
            </a:r>
          </a:p>
          <a:p>
            <a:pPr>
              <a:defRPr/>
            </a:pPr>
            <a:r>
              <a:rPr lang="en-US" dirty="0"/>
              <a:t>How the Web works</a:t>
            </a:r>
          </a:p>
          <a:p>
            <a:pPr>
              <a:defRPr/>
            </a:pPr>
            <a:r>
              <a:rPr lang="en-US" dirty="0"/>
              <a:t>How Rails MVC architecture works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54000" y="1727341"/>
            <a:ext cx="3632201" cy="1404937"/>
            <a:chOff x="254000" y="1727341"/>
            <a:chExt cx="3632201" cy="1404937"/>
          </a:xfrm>
        </p:grpSpPr>
        <p:sp>
          <p:nvSpPr>
            <p:cNvPr id="44" name="Cloud 43"/>
            <p:cNvSpPr/>
            <p:nvPr/>
          </p:nvSpPr>
          <p:spPr bwMode="auto">
            <a:xfrm>
              <a:off x="254000" y="1727341"/>
              <a:ext cx="3632201" cy="1404937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TextBox 26"/>
            <p:cNvSpPr txBox="1">
              <a:spLocks noChangeArrowheads="1"/>
            </p:cNvSpPr>
            <p:nvPr/>
          </p:nvSpPr>
          <p:spPr bwMode="auto">
            <a:xfrm>
              <a:off x="717008" y="2073292"/>
              <a:ext cx="1090361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Ye </a:t>
              </a:r>
              <a:r>
                <a:rPr lang="en-US" altLang="en-US" sz="2000" dirty="0" err="1">
                  <a:latin typeface="Lucida Blackletter" charset="0"/>
                  <a:ea typeface="Lucida Blackletter" charset="0"/>
                  <a:cs typeface="Lucida Blackletter" charset="0"/>
                </a:rPr>
                <a:t>Olde</a:t>
              </a:r>
              <a:b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</a:br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Internet</a:t>
              </a:r>
            </a:p>
          </p:txBody>
        </p:sp>
      </p:grpSp>
      <p:grpSp>
        <p:nvGrpSpPr>
          <p:cNvPr id="54274" name="Group 4"/>
          <p:cNvGrpSpPr>
            <a:grpSpLocks/>
          </p:cNvGrpSpPr>
          <p:nvPr/>
        </p:nvGrpSpPr>
        <p:grpSpPr bwMode="auto">
          <a:xfrm>
            <a:off x="431800" y="3213100"/>
            <a:ext cx="8167688" cy="3438525"/>
            <a:chOff x="431790" y="2940279"/>
            <a:chExt cx="8167924" cy="34394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3159" y="3611969"/>
              <a:ext cx="7526555" cy="276774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4310" name="Picture 2" descr="server-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90" y="3013456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11" name="TextBox 27"/>
            <p:cNvSpPr txBox="1">
              <a:spLocks noChangeArrowheads="1"/>
            </p:cNvSpPr>
            <p:nvPr/>
          </p:nvSpPr>
          <p:spPr bwMode="auto">
            <a:xfrm>
              <a:off x="792532" y="2940279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Server</a:t>
              </a:r>
            </a:p>
          </p:txBody>
        </p:sp>
      </p:grpSp>
      <p:grpSp>
        <p:nvGrpSpPr>
          <p:cNvPr id="54275" name="Group 7"/>
          <p:cNvGrpSpPr>
            <a:grpSpLocks/>
          </p:cNvGrpSpPr>
          <p:nvPr/>
        </p:nvGrpSpPr>
        <p:grpSpPr bwMode="auto">
          <a:xfrm>
            <a:off x="1339850" y="5745163"/>
            <a:ext cx="984250" cy="517525"/>
            <a:chOff x="1031875" y="3846513"/>
            <a:chExt cx="1528762" cy="51752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1875" y="3846513"/>
              <a:ext cx="1528762" cy="51752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308" name="TextBox 28"/>
            <p:cNvSpPr txBox="1">
              <a:spLocks noChangeArrowheads="1"/>
            </p:cNvSpPr>
            <p:nvPr/>
          </p:nvSpPr>
          <p:spPr bwMode="auto">
            <a:xfrm>
              <a:off x="1392921" y="3890355"/>
              <a:ext cx="8258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Router</a:t>
              </a:r>
            </a:p>
          </p:txBody>
        </p:sp>
      </p:grpSp>
      <p:grpSp>
        <p:nvGrpSpPr>
          <p:cNvPr id="54276" name="Group 8"/>
          <p:cNvGrpSpPr>
            <a:grpSpLocks/>
          </p:cNvGrpSpPr>
          <p:nvPr/>
        </p:nvGrpSpPr>
        <p:grpSpPr bwMode="auto">
          <a:xfrm>
            <a:off x="3773488" y="5745163"/>
            <a:ext cx="1639887" cy="627062"/>
            <a:chOff x="3402013" y="3846513"/>
            <a:chExt cx="1639887" cy="62706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306" name="TextBox 29"/>
            <p:cNvSpPr txBox="1">
              <a:spLocks noChangeArrowheads="1"/>
            </p:cNvSpPr>
            <p:nvPr/>
          </p:nvSpPr>
          <p:spPr bwMode="auto">
            <a:xfrm>
              <a:off x="3421427" y="3915252"/>
              <a:ext cx="1491844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</p:grpSp>
      <p:grpSp>
        <p:nvGrpSpPr>
          <p:cNvPr id="54277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302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54278" name="Group 31"/>
          <p:cNvGrpSpPr>
            <a:grpSpLocks/>
          </p:cNvGrpSpPr>
          <p:nvPr/>
        </p:nvGrpSpPr>
        <p:grpSpPr bwMode="auto">
          <a:xfrm>
            <a:off x="4171950" y="4167188"/>
            <a:ext cx="1639888" cy="627062"/>
            <a:chOff x="3402013" y="3846513"/>
            <a:chExt cx="1639887" cy="62706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14726" y="3957638"/>
              <a:ext cx="1527174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457576" y="3902075"/>
              <a:ext cx="1527174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402013" y="3846513"/>
              <a:ext cx="1527174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98" name="TextBox 29"/>
            <p:cNvSpPr txBox="1">
              <a:spLocks noChangeArrowheads="1"/>
            </p:cNvSpPr>
            <p:nvPr/>
          </p:nvSpPr>
          <p:spPr bwMode="auto">
            <a:xfrm>
              <a:off x="3843114" y="3915252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View</a:t>
              </a:r>
            </a:p>
          </p:txBody>
        </p:sp>
      </p:grpSp>
      <p:grpSp>
        <p:nvGrpSpPr>
          <p:cNvPr id="54279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41" name="Can 40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94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H="1">
            <a:off x="2132013" y="1189038"/>
            <a:ext cx="0" cy="45561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2308225" y="6102350"/>
            <a:ext cx="142716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flipV="1">
            <a:off x="4983163" y="4810125"/>
            <a:ext cx="0" cy="950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413375" y="6008688"/>
            <a:ext cx="1341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286" name="Group 44"/>
          <p:cNvGrpSpPr>
            <a:grpSpLocks/>
          </p:cNvGrpSpPr>
          <p:nvPr/>
        </p:nvGrpSpPr>
        <p:grpSpPr bwMode="auto">
          <a:xfrm>
            <a:off x="1517650" y="53975"/>
            <a:ext cx="1693863" cy="1231900"/>
            <a:chOff x="326137" y="153710"/>
            <a:chExt cx="1693911" cy="1232407"/>
          </a:xfrm>
        </p:grpSpPr>
        <p:sp>
          <p:nvSpPr>
            <p:cNvPr id="54289" name="TextBox 27"/>
            <p:cNvSpPr txBox="1">
              <a:spLocks noChangeArrowheads="1"/>
            </p:cNvSpPr>
            <p:nvPr/>
          </p:nvSpPr>
          <p:spPr bwMode="auto">
            <a:xfrm>
              <a:off x="539419" y="153710"/>
              <a:ext cx="1267346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Browser</a:t>
              </a:r>
            </a:p>
          </p:txBody>
        </p:sp>
        <p:pic>
          <p:nvPicPr>
            <p:cNvPr id="54290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37" y="470528"/>
              <a:ext cx="1693911" cy="91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Elbow Connector 14"/>
          <p:cNvCxnSpPr/>
          <p:nvPr/>
        </p:nvCxnSpPr>
        <p:spPr>
          <a:xfrm rot="16200000" flipV="1">
            <a:off x="989806" y="2848770"/>
            <a:ext cx="4556125" cy="1236662"/>
          </a:xfrm>
          <a:prstGeom prst="bentConnector3">
            <a:avLst>
              <a:gd name="adj1" fmla="val 8900"/>
            </a:avLst>
          </a:prstGeom>
          <a:ln w="38100" cmpd="sng">
            <a:solidFill>
              <a:srgbClr val="FFFFF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179888" y="466725"/>
            <a:ext cx="496411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FF"/>
                </a:solidFill>
              </a:rPr>
              <a:t>Programming a Rails web app mainly involves customizing the Router, Model, View, and Controller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54000" y="1727341"/>
            <a:ext cx="3632201" cy="1404937"/>
            <a:chOff x="254000" y="1727341"/>
            <a:chExt cx="3632201" cy="1404937"/>
          </a:xfrm>
        </p:grpSpPr>
        <p:sp>
          <p:nvSpPr>
            <p:cNvPr id="46" name="Cloud 45"/>
            <p:cNvSpPr/>
            <p:nvPr/>
          </p:nvSpPr>
          <p:spPr bwMode="auto">
            <a:xfrm>
              <a:off x="254000" y="1727341"/>
              <a:ext cx="3632201" cy="1404937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" name="TextBox 26"/>
            <p:cNvSpPr txBox="1">
              <a:spLocks noChangeArrowheads="1"/>
            </p:cNvSpPr>
            <p:nvPr/>
          </p:nvSpPr>
          <p:spPr bwMode="auto">
            <a:xfrm>
              <a:off x="717008" y="2073292"/>
              <a:ext cx="1090361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Ye </a:t>
              </a:r>
              <a:r>
                <a:rPr lang="en-US" altLang="en-US" sz="2000" dirty="0" err="1">
                  <a:latin typeface="Lucida Blackletter" charset="0"/>
                  <a:ea typeface="Lucida Blackletter" charset="0"/>
                  <a:cs typeface="Lucida Blackletter" charset="0"/>
                </a:rPr>
                <a:t>Olde</a:t>
              </a:r>
              <a:b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</a:br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Internet</a:t>
              </a:r>
            </a:p>
          </p:txBody>
        </p:sp>
      </p:grpSp>
      <p:grpSp>
        <p:nvGrpSpPr>
          <p:cNvPr id="55298" name="Group 4"/>
          <p:cNvGrpSpPr>
            <a:grpSpLocks/>
          </p:cNvGrpSpPr>
          <p:nvPr/>
        </p:nvGrpSpPr>
        <p:grpSpPr bwMode="auto">
          <a:xfrm>
            <a:off x="431800" y="3213100"/>
            <a:ext cx="8167688" cy="3438525"/>
            <a:chOff x="431790" y="2940279"/>
            <a:chExt cx="8167924" cy="34394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3159" y="3611969"/>
              <a:ext cx="7526555" cy="276774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5336" name="Picture 2" descr="server-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90" y="3013456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37" name="TextBox 27"/>
            <p:cNvSpPr txBox="1">
              <a:spLocks noChangeArrowheads="1"/>
            </p:cNvSpPr>
            <p:nvPr/>
          </p:nvSpPr>
          <p:spPr bwMode="auto">
            <a:xfrm>
              <a:off x="792532" y="2940279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Server</a:t>
              </a:r>
            </a:p>
          </p:txBody>
        </p:sp>
      </p:grpSp>
      <p:grpSp>
        <p:nvGrpSpPr>
          <p:cNvPr id="55299" name="Group 7"/>
          <p:cNvGrpSpPr>
            <a:grpSpLocks/>
          </p:cNvGrpSpPr>
          <p:nvPr/>
        </p:nvGrpSpPr>
        <p:grpSpPr bwMode="auto">
          <a:xfrm>
            <a:off x="1339850" y="5745163"/>
            <a:ext cx="984250" cy="517525"/>
            <a:chOff x="1031875" y="3846513"/>
            <a:chExt cx="1528762" cy="51752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1875" y="3846513"/>
              <a:ext cx="1528762" cy="51752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334" name="TextBox 28"/>
            <p:cNvSpPr txBox="1">
              <a:spLocks noChangeArrowheads="1"/>
            </p:cNvSpPr>
            <p:nvPr/>
          </p:nvSpPr>
          <p:spPr bwMode="auto">
            <a:xfrm>
              <a:off x="1392921" y="3890355"/>
              <a:ext cx="8258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Router</a:t>
              </a:r>
            </a:p>
          </p:txBody>
        </p:sp>
      </p:grpSp>
      <p:grpSp>
        <p:nvGrpSpPr>
          <p:cNvPr id="55300" name="Group 8"/>
          <p:cNvGrpSpPr>
            <a:grpSpLocks/>
          </p:cNvGrpSpPr>
          <p:nvPr/>
        </p:nvGrpSpPr>
        <p:grpSpPr bwMode="auto">
          <a:xfrm>
            <a:off x="3773488" y="5745163"/>
            <a:ext cx="1639887" cy="627062"/>
            <a:chOff x="3402013" y="3846513"/>
            <a:chExt cx="1639887" cy="62706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332" name="TextBox 29"/>
            <p:cNvSpPr txBox="1">
              <a:spLocks noChangeArrowheads="1"/>
            </p:cNvSpPr>
            <p:nvPr/>
          </p:nvSpPr>
          <p:spPr bwMode="auto">
            <a:xfrm>
              <a:off x="3421427" y="3915252"/>
              <a:ext cx="1491844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</p:grpSp>
      <p:grpSp>
        <p:nvGrpSpPr>
          <p:cNvPr id="55301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328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55302" name="Group 31"/>
          <p:cNvGrpSpPr>
            <a:grpSpLocks/>
          </p:cNvGrpSpPr>
          <p:nvPr/>
        </p:nvGrpSpPr>
        <p:grpSpPr bwMode="auto">
          <a:xfrm>
            <a:off x="4171950" y="4167188"/>
            <a:ext cx="1639888" cy="627062"/>
            <a:chOff x="3402013" y="3846513"/>
            <a:chExt cx="1639887" cy="62706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14726" y="3957638"/>
              <a:ext cx="1527174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457576" y="3902075"/>
              <a:ext cx="1527174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402013" y="3846513"/>
              <a:ext cx="1527174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324" name="TextBox 29"/>
            <p:cNvSpPr txBox="1">
              <a:spLocks noChangeArrowheads="1"/>
            </p:cNvSpPr>
            <p:nvPr/>
          </p:nvSpPr>
          <p:spPr bwMode="auto">
            <a:xfrm>
              <a:off x="3843114" y="3915252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View</a:t>
              </a:r>
            </a:p>
          </p:txBody>
        </p:sp>
      </p:grpSp>
      <p:grpSp>
        <p:nvGrpSpPr>
          <p:cNvPr id="55303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41" name="Can 40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320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H="1">
            <a:off x="2132013" y="1189038"/>
            <a:ext cx="0" cy="45561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2308225" y="6102350"/>
            <a:ext cx="142716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flipV="1">
            <a:off x="4983163" y="4810125"/>
            <a:ext cx="0" cy="950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413375" y="6008688"/>
            <a:ext cx="1341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310" name="Group 44"/>
          <p:cNvGrpSpPr>
            <a:grpSpLocks/>
          </p:cNvGrpSpPr>
          <p:nvPr/>
        </p:nvGrpSpPr>
        <p:grpSpPr bwMode="auto">
          <a:xfrm>
            <a:off x="1517650" y="53975"/>
            <a:ext cx="1693863" cy="1231900"/>
            <a:chOff x="326137" y="153710"/>
            <a:chExt cx="1693911" cy="1232407"/>
          </a:xfrm>
        </p:grpSpPr>
        <p:sp>
          <p:nvSpPr>
            <p:cNvPr id="55315" name="TextBox 27"/>
            <p:cNvSpPr txBox="1">
              <a:spLocks noChangeArrowheads="1"/>
            </p:cNvSpPr>
            <p:nvPr/>
          </p:nvSpPr>
          <p:spPr bwMode="auto">
            <a:xfrm>
              <a:off x="539419" y="153710"/>
              <a:ext cx="1267346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Browser</a:t>
              </a:r>
            </a:p>
          </p:txBody>
        </p:sp>
        <p:pic>
          <p:nvPicPr>
            <p:cNvPr id="55316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37" y="470528"/>
              <a:ext cx="1693911" cy="91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Elbow Connector 14"/>
          <p:cNvCxnSpPr/>
          <p:nvPr/>
        </p:nvCxnSpPr>
        <p:spPr>
          <a:xfrm rot="16200000" flipV="1">
            <a:off x="989806" y="2848770"/>
            <a:ext cx="4556125" cy="1236662"/>
          </a:xfrm>
          <a:prstGeom prst="bentConnector3">
            <a:avLst>
              <a:gd name="adj1" fmla="val 8900"/>
            </a:avLst>
          </a:prstGeom>
          <a:ln w="38100" cmpd="sng">
            <a:solidFill>
              <a:srgbClr val="FFFFF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179888" y="1498600"/>
            <a:ext cx="360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FF"/>
                </a:solidFill>
              </a:rPr>
              <a:t>Customize Ruby classes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4613275" y="2022475"/>
            <a:ext cx="1370013" cy="3636963"/>
          </a:xfrm>
          <a:prstGeom prst="straightConnector1">
            <a:avLst/>
          </a:prstGeom>
          <a:ln w="76200" cap="rnd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2"/>
          </p:cNvCxnSpPr>
          <p:nvPr/>
        </p:nvCxnSpPr>
        <p:spPr>
          <a:xfrm>
            <a:off x="5983288" y="2022475"/>
            <a:ext cx="1236662" cy="3636963"/>
          </a:xfrm>
          <a:prstGeom prst="straightConnector1">
            <a:avLst/>
          </a:prstGeom>
          <a:ln w="76200" cap="rnd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54000" y="1727341"/>
            <a:ext cx="3632201" cy="1404937"/>
            <a:chOff x="254000" y="1727341"/>
            <a:chExt cx="3632201" cy="1404937"/>
          </a:xfrm>
        </p:grpSpPr>
        <p:sp>
          <p:nvSpPr>
            <p:cNvPr id="44" name="Cloud 43"/>
            <p:cNvSpPr/>
            <p:nvPr/>
          </p:nvSpPr>
          <p:spPr bwMode="auto">
            <a:xfrm>
              <a:off x="254000" y="1727341"/>
              <a:ext cx="3632201" cy="1404937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TextBox 26"/>
            <p:cNvSpPr txBox="1">
              <a:spLocks noChangeArrowheads="1"/>
            </p:cNvSpPr>
            <p:nvPr/>
          </p:nvSpPr>
          <p:spPr bwMode="auto">
            <a:xfrm>
              <a:off x="717008" y="2073292"/>
              <a:ext cx="1090361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Ye </a:t>
              </a:r>
              <a:r>
                <a:rPr lang="en-US" altLang="en-US" sz="2000" dirty="0" err="1">
                  <a:latin typeface="Lucida Blackletter" charset="0"/>
                  <a:ea typeface="Lucida Blackletter" charset="0"/>
                  <a:cs typeface="Lucida Blackletter" charset="0"/>
                </a:rPr>
                <a:t>Olde</a:t>
              </a:r>
              <a:b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</a:br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Internet</a:t>
              </a:r>
            </a:p>
          </p:txBody>
        </p:sp>
      </p:grpSp>
      <p:grpSp>
        <p:nvGrpSpPr>
          <p:cNvPr id="56322" name="Group 4"/>
          <p:cNvGrpSpPr>
            <a:grpSpLocks/>
          </p:cNvGrpSpPr>
          <p:nvPr/>
        </p:nvGrpSpPr>
        <p:grpSpPr bwMode="auto">
          <a:xfrm>
            <a:off x="431800" y="3213100"/>
            <a:ext cx="8167688" cy="3438525"/>
            <a:chOff x="431790" y="2940279"/>
            <a:chExt cx="8167924" cy="34394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3159" y="3611969"/>
              <a:ext cx="7526555" cy="276774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6359" name="Picture 2" descr="server-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90" y="3013456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60" name="TextBox 27"/>
            <p:cNvSpPr txBox="1">
              <a:spLocks noChangeArrowheads="1"/>
            </p:cNvSpPr>
            <p:nvPr/>
          </p:nvSpPr>
          <p:spPr bwMode="auto">
            <a:xfrm>
              <a:off x="792532" y="2940279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Server</a:t>
              </a:r>
            </a:p>
          </p:txBody>
        </p:sp>
      </p:grpSp>
      <p:grpSp>
        <p:nvGrpSpPr>
          <p:cNvPr id="56323" name="Group 7"/>
          <p:cNvGrpSpPr>
            <a:grpSpLocks/>
          </p:cNvGrpSpPr>
          <p:nvPr/>
        </p:nvGrpSpPr>
        <p:grpSpPr bwMode="auto">
          <a:xfrm>
            <a:off x="1339850" y="5745163"/>
            <a:ext cx="984250" cy="517525"/>
            <a:chOff x="1031875" y="3846513"/>
            <a:chExt cx="1528762" cy="51752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1875" y="3846513"/>
              <a:ext cx="1528762" cy="51752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357" name="TextBox 28"/>
            <p:cNvSpPr txBox="1">
              <a:spLocks noChangeArrowheads="1"/>
            </p:cNvSpPr>
            <p:nvPr/>
          </p:nvSpPr>
          <p:spPr bwMode="auto">
            <a:xfrm>
              <a:off x="1392921" y="3890355"/>
              <a:ext cx="8258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Router</a:t>
              </a:r>
            </a:p>
          </p:txBody>
        </p:sp>
      </p:grpSp>
      <p:grpSp>
        <p:nvGrpSpPr>
          <p:cNvPr id="56324" name="Group 8"/>
          <p:cNvGrpSpPr>
            <a:grpSpLocks/>
          </p:cNvGrpSpPr>
          <p:nvPr/>
        </p:nvGrpSpPr>
        <p:grpSpPr bwMode="auto">
          <a:xfrm>
            <a:off x="3773488" y="5745163"/>
            <a:ext cx="1639887" cy="627062"/>
            <a:chOff x="3402013" y="3846513"/>
            <a:chExt cx="1639887" cy="62706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355" name="TextBox 29"/>
            <p:cNvSpPr txBox="1">
              <a:spLocks noChangeArrowheads="1"/>
            </p:cNvSpPr>
            <p:nvPr/>
          </p:nvSpPr>
          <p:spPr bwMode="auto">
            <a:xfrm>
              <a:off x="3421427" y="3915252"/>
              <a:ext cx="1491844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</p:grpSp>
      <p:grpSp>
        <p:nvGrpSpPr>
          <p:cNvPr id="56325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351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56326" name="Group 31"/>
          <p:cNvGrpSpPr>
            <a:grpSpLocks/>
          </p:cNvGrpSpPr>
          <p:nvPr/>
        </p:nvGrpSpPr>
        <p:grpSpPr bwMode="auto">
          <a:xfrm>
            <a:off x="4171950" y="4167188"/>
            <a:ext cx="1639888" cy="627062"/>
            <a:chOff x="3402013" y="3846513"/>
            <a:chExt cx="1639887" cy="62706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14726" y="3957638"/>
              <a:ext cx="1527174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457576" y="3902075"/>
              <a:ext cx="1527174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402013" y="3846513"/>
              <a:ext cx="1527174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347" name="TextBox 29"/>
            <p:cNvSpPr txBox="1">
              <a:spLocks noChangeArrowheads="1"/>
            </p:cNvSpPr>
            <p:nvPr/>
          </p:nvSpPr>
          <p:spPr bwMode="auto">
            <a:xfrm>
              <a:off x="3843114" y="3915252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View</a:t>
              </a:r>
            </a:p>
          </p:txBody>
        </p:sp>
      </p:grpSp>
      <p:grpSp>
        <p:nvGrpSpPr>
          <p:cNvPr id="56327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41" name="Can 40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343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H="1">
            <a:off x="2132013" y="1189038"/>
            <a:ext cx="0" cy="45561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2308225" y="6102350"/>
            <a:ext cx="142716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flipV="1">
            <a:off x="4983163" y="4810125"/>
            <a:ext cx="0" cy="950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413375" y="6008688"/>
            <a:ext cx="1341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334" name="Group 44"/>
          <p:cNvGrpSpPr>
            <a:grpSpLocks/>
          </p:cNvGrpSpPr>
          <p:nvPr/>
        </p:nvGrpSpPr>
        <p:grpSpPr bwMode="auto">
          <a:xfrm>
            <a:off x="1517650" y="53975"/>
            <a:ext cx="1693863" cy="1231900"/>
            <a:chOff x="326137" y="153710"/>
            <a:chExt cx="1693911" cy="1232407"/>
          </a:xfrm>
        </p:grpSpPr>
        <p:sp>
          <p:nvSpPr>
            <p:cNvPr id="56338" name="TextBox 27"/>
            <p:cNvSpPr txBox="1">
              <a:spLocks noChangeArrowheads="1"/>
            </p:cNvSpPr>
            <p:nvPr/>
          </p:nvSpPr>
          <p:spPr bwMode="auto">
            <a:xfrm>
              <a:off x="539419" y="153710"/>
              <a:ext cx="1267346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Browser</a:t>
              </a:r>
            </a:p>
          </p:txBody>
        </p:sp>
        <p:pic>
          <p:nvPicPr>
            <p:cNvPr id="56339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37" y="470528"/>
              <a:ext cx="1693911" cy="91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Elbow Connector 14"/>
          <p:cNvCxnSpPr/>
          <p:nvPr/>
        </p:nvCxnSpPr>
        <p:spPr>
          <a:xfrm rot="16200000" flipV="1">
            <a:off x="989806" y="2848770"/>
            <a:ext cx="4556125" cy="1236662"/>
          </a:xfrm>
          <a:prstGeom prst="bentConnector3">
            <a:avLst>
              <a:gd name="adj1" fmla="val 8900"/>
            </a:avLst>
          </a:prstGeom>
          <a:ln w="38100" cmpd="sng">
            <a:solidFill>
              <a:srgbClr val="FFFFFF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179888" y="1498600"/>
            <a:ext cx="3376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FF"/>
                </a:solidFill>
              </a:rPr>
              <a:t>Customize Ruby block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65388" y="2000250"/>
            <a:ext cx="3095625" cy="3789363"/>
          </a:xfrm>
          <a:prstGeom prst="straightConnector1">
            <a:avLst/>
          </a:prstGeom>
          <a:ln w="76200" cap="rnd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54000" y="1727341"/>
            <a:ext cx="3632201" cy="1404937"/>
            <a:chOff x="254000" y="1727341"/>
            <a:chExt cx="3632201" cy="1404937"/>
          </a:xfrm>
        </p:grpSpPr>
        <p:sp>
          <p:nvSpPr>
            <p:cNvPr id="44" name="Cloud 43"/>
            <p:cNvSpPr/>
            <p:nvPr/>
          </p:nvSpPr>
          <p:spPr bwMode="auto">
            <a:xfrm>
              <a:off x="254000" y="1727341"/>
              <a:ext cx="3632201" cy="1404937"/>
            </a:xfrm>
            <a:prstGeom prst="cloud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TextBox 26"/>
            <p:cNvSpPr txBox="1">
              <a:spLocks noChangeArrowheads="1"/>
            </p:cNvSpPr>
            <p:nvPr/>
          </p:nvSpPr>
          <p:spPr bwMode="auto">
            <a:xfrm>
              <a:off x="717008" y="2073292"/>
              <a:ext cx="1090361" cy="70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Ye </a:t>
              </a:r>
              <a:r>
                <a:rPr lang="en-US" altLang="en-US" sz="2000" dirty="0" err="1">
                  <a:latin typeface="Lucida Blackletter" charset="0"/>
                  <a:ea typeface="Lucida Blackletter" charset="0"/>
                  <a:cs typeface="Lucida Blackletter" charset="0"/>
                </a:rPr>
                <a:t>Olde</a:t>
              </a:r>
              <a:b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</a:br>
              <a:r>
                <a:rPr lang="en-US" altLang="en-US" sz="2000" dirty="0">
                  <a:latin typeface="Lucida Blackletter" charset="0"/>
                  <a:ea typeface="Lucida Blackletter" charset="0"/>
                  <a:cs typeface="Lucida Blackletter" charset="0"/>
                </a:rPr>
                <a:t>Internet</a:t>
              </a:r>
            </a:p>
          </p:txBody>
        </p:sp>
      </p:grpSp>
      <p:grpSp>
        <p:nvGrpSpPr>
          <p:cNvPr id="57346" name="Group 4"/>
          <p:cNvGrpSpPr>
            <a:grpSpLocks/>
          </p:cNvGrpSpPr>
          <p:nvPr/>
        </p:nvGrpSpPr>
        <p:grpSpPr bwMode="auto">
          <a:xfrm>
            <a:off x="431800" y="3213100"/>
            <a:ext cx="8167688" cy="3438525"/>
            <a:chOff x="431790" y="2940279"/>
            <a:chExt cx="8167924" cy="343943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073159" y="3611969"/>
              <a:ext cx="7526555" cy="276774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7383" name="Picture 2" descr="server-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90" y="3013456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84" name="TextBox 27"/>
            <p:cNvSpPr txBox="1">
              <a:spLocks noChangeArrowheads="1"/>
            </p:cNvSpPr>
            <p:nvPr/>
          </p:nvSpPr>
          <p:spPr bwMode="auto">
            <a:xfrm>
              <a:off x="792532" y="2940279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Server</a:t>
              </a:r>
            </a:p>
          </p:txBody>
        </p:sp>
      </p:grpSp>
      <p:grpSp>
        <p:nvGrpSpPr>
          <p:cNvPr id="57347" name="Group 7"/>
          <p:cNvGrpSpPr>
            <a:grpSpLocks/>
          </p:cNvGrpSpPr>
          <p:nvPr/>
        </p:nvGrpSpPr>
        <p:grpSpPr bwMode="auto">
          <a:xfrm>
            <a:off x="1339850" y="5745163"/>
            <a:ext cx="984250" cy="517525"/>
            <a:chOff x="1031875" y="3846513"/>
            <a:chExt cx="1528762" cy="517525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031875" y="3846513"/>
              <a:ext cx="1528762" cy="517525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381" name="TextBox 28"/>
            <p:cNvSpPr txBox="1">
              <a:spLocks noChangeArrowheads="1"/>
            </p:cNvSpPr>
            <p:nvPr/>
          </p:nvSpPr>
          <p:spPr bwMode="auto">
            <a:xfrm>
              <a:off x="1392921" y="3890355"/>
              <a:ext cx="8258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Router</a:t>
              </a:r>
            </a:p>
          </p:txBody>
        </p:sp>
      </p:grpSp>
      <p:grpSp>
        <p:nvGrpSpPr>
          <p:cNvPr id="57348" name="Group 8"/>
          <p:cNvGrpSpPr>
            <a:grpSpLocks/>
          </p:cNvGrpSpPr>
          <p:nvPr/>
        </p:nvGrpSpPr>
        <p:grpSpPr bwMode="auto">
          <a:xfrm>
            <a:off x="3773488" y="5745163"/>
            <a:ext cx="1639887" cy="627062"/>
            <a:chOff x="3402013" y="3846513"/>
            <a:chExt cx="1639887" cy="62706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379" name="TextBox 29"/>
            <p:cNvSpPr txBox="1">
              <a:spLocks noChangeArrowheads="1"/>
            </p:cNvSpPr>
            <p:nvPr/>
          </p:nvSpPr>
          <p:spPr bwMode="auto">
            <a:xfrm>
              <a:off x="3421427" y="3915252"/>
              <a:ext cx="1491844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</p:grpSp>
      <p:grpSp>
        <p:nvGrpSpPr>
          <p:cNvPr id="57349" name="Group 24"/>
          <p:cNvGrpSpPr>
            <a:grpSpLocks/>
          </p:cNvGrpSpPr>
          <p:nvPr/>
        </p:nvGrpSpPr>
        <p:grpSpPr bwMode="auto">
          <a:xfrm>
            <a:off x="6754813" y="5745163"/>
            <a:ext cx="1639887" cy="627062"/>
            <a:chOff x="3402013" y="3846513"/>
            <a:chExt cx="1639887" cy="6270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14725" y="3957638"/>
              <a:ext cx="1527175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7575" y="3902075"/>
              <a:ext cx="1527175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402013" y="3846513"/>
              <a:ext cx="1527175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375" name="TextBox 29"/>
            <p:cNvSpPr txBox="1">
              <a:spLocks noChangeArrowheads="1"/>
            </p:cNvSpPr>
            <p:nvPr/>
          </p:nvSpPr>
          <p:spPr bwMode="auto">
            <a:xfrm>
              <a:off x="3770922" y="3915252"/>
              <a:ext cx="7928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Model</a:t>
              </a:r>
            </a:p>
          </p:txBody>
        </p:sp>
      </p:grpSp>
      <p:grpSp>
        <p:nvGrpSpPr>
          <p:cNvPr id="57350" name="Group 31"/>
          <p:cNvGrpSpPr>
            <a:grpSpLocks/>
          </p:cNvGrpSpPr>
          <p:nvPr/>
        </p:nvGrpSpPr>
        <p:grpSpPr bwMode="auto">
          <a:xfrm>
            <a:off x="4171950" y="4167188"/>
            <a:ext cx="1639888" cy="627062"/>
            <a:chOff x="3402013" y="3846513"/>
            <a:chExt cx="1639887" cy="62706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3514726" y="3957638"/>
              <a:ext cx="1527174" cy="515937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457576" y="3902075"/>
              <a:ext cx="1527174" cy="515938"/>
            </a:xfrm>
            <a:prstGeom prst="rect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402013" y="3846513"/>
              <a:ext cx="1527174" cy="517525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371" name="TextBox 29"/>
            <p:cNvSpPr txBox="1">
              <a:spLocks noChangeArrowheads="1"/>
            </p:cNvSpPr>
            <p:nvPr/>
          </p:nvSpPr>
          <p:spPr bwMode="auto">
            <a:xfrm>
              <a:off x="3843114" y="3915252"/>
              <a:ext cx="6484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View</a:t>
              </a:r>
            </a:p>
          </p:txBody>
        </p:sp>
      </p:grpSp>
      <p:grpSp>
        <p:nvGrpSpPr>
          <p:cNvPr id="57351" name="Group 9"/>
          <p:cNvGrpSpPr>
            <a:grpSpLocks/>
          </p:cNvGrpSpPr>
          <p:nvPr/>
        </p:nvGrpSpPr>
        <p:grpSpPr bwMode="auto">
          <a:xfrm>
            <a:off x="6919913" y="2763838"/>
            <a:ext cx="1223962" cy="628650"/>
            <a:chOff x="6920301" y="1979160"/>
            <a:chExt cx="1223963" cy="628650"/>
          </a:xfrm>
        </p:grpSpPr>
        <p:sp>
          <p:nvSpPr>
            <p:cNvPr id="41" name="Can 40"/>
            <p:cNvSpPr/>
            <p:nvPr/>
          </p:nvSpPr>
          <p:spPr bwMode="auto">
            <a:xfrm>
              <a:off x="6920301" y="1979160"/>
              <a:ext cx="1223963" cy="628650"/>
            </a:xfrm>
            <a:prstGeom prst="can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367" name="TextBox 32"/>
            <p:cNvSpPr txBox="1">
              <a:spLocks noChangeArrowheads="1"/>
            </p:cNvSpPr>
            <p:nvPr/>
          </p:nvSpPr>
          <p:spPr bwMode="auto">
            <a:xfrm>
              <a:off x="7219934" y="2180622"/>
              <a:ext cx="597412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DB</a:t>
              </a:r>
            </a:p>
          </p:txBody>
        </p:sp>
      </p:grpSp>
      <p:cxnSp>
        <p:nvCxnSpPr>
          <p:cNvPr id="43" name="Straight Arrow Connector 42"/>
          <p:cNvCxnSpPr/>
          <p:nvPr/>
        </p:nvCxnSpPr>
        <p:spPr bwMode="auto">
          <a:xfrm>
            <a:off x="2308225" y="6102350"/>
            <a:ext cx="142716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flipV="1">
            <a:off x="4983163" y="4810125"/>
            <a:ext cx="0" cy="950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7572375" y="3414713"/>
            <a:ext cx="0" cy="233045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5413375" y="6008688"/>
            <a:ext cx="1341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357" name="Group 44"/>
          <p:cNvGrpSpPr>
            <a:grpSpLocks/>
          </p:cNvGrpSpPr>
          <p:nvPr/>
        </p:nvGrpSpPr>
        <p:grpSpPr bwMode="auto">
          <a:xfrm>
            <a:off x="1517650" y="53975"/>
            <a:ext cx="1693863" cy="1231900"/>
            <a:chOff x="326137" y="153710"/>
            <a:chExt cx="1693911" cy="1232407"/>
          </a:xfrm>
        </p:grpSpPr>
        <p:sp>
          <p:nvSpPr>
            <p:cNvPr id="57362" name="TextBox 27"/>
            <p:cNvSpPr txBox="1">
              <a:spLocks noChangeArrowheads="1"/>
            </p:cNvSpPr>
            <p:nvPr/>
          </p:nvSpPr>
          <p:spPr bwMode="auto">
            <a:xfrm>
              <a:off x="539419" y="153710"/>
              <a:ext cx="1267346" cy="31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Browser</a:t>
              </a:r>
            </a:p>
          </p:txBody>
        </p:sp>
        <p:pic>
          <p:nvPicPr>
            <p:cNvPr id="57363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37" y="470528"/>
              <a:ext cx="1693911" cy="915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Elbow Connector 14"/>
          <p:cNvCxnSpPr/>
          <p:nvPr/>
        </p:nvCxnSpPr>
        <p:spPr>
          <a:xfrm rot="16200000" flipV="1">
            <a:off x="989806" y="2848770"/>
            <a:ext cx="4556125" cy="1236662"/>
          </a:xfrm>
          <a:prstGeom prst="bentConnector3">
            <a:avLst>
              <a:gd name="adj1" fmla="val 8900"/>
            </a:avLst>
          </a:prstGeom>
          <a:ln w="38100" cmpd="sng">
            <a:solidFill>
              <a:srgbClr val="FFFFF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13275" y="1068388"/>
            <a:ext cx="36385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00FF"/>
                </a:solidFill>
              </a:rPr>
              <a:t>Customize ERB (Embedded Ruby) files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260975" y="2000250"/>
            <a:ext cx="1162050" cy="2111375"/>
          </a:xfrm>
          <a:prstGeom prst="straightConnector1">
            <a:avLst/>
          </a:prstGeom>
          <a:ln w="76200" cap="rnd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 bwMode="auto">
          <a:xfrm flipH="1">
            <a:off x="2132013" y="1189038"/>
            <a:ext cx="0" cy="455612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Example ERB: HTML with embedded Ruby code</a:t>
            </a:r>
          </a:p>
        </p:txBody>
      </p:sp>
      <p:pic>
        <p:nvPicPr>
          <p:cNvPr id="5837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9375" y="1482725"/>
            <a:ext cx="3717925" cy="944563"/>
            <a:chOff x="80141" y="1482161"/>
            <a:chExt cx="3717401" cy="94488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69009" y="2427041"/>
              <a:ext cx="2428533" cy="0"/>
            </a:xfrm>
            <a:prstGeom prst="line">
              <a:avLst/>
            </a:prstGeom>
            <a:ln w="57150" cmpd="sng">
              <a:solidFill>
                <a:srgbClr val="FF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80141" y="1482161"/>
              <a:ext cx="3471374" cy="0"/>
            </a:xfrm>
            <a:prstGeom prst="line">
              <a:avLst/>
            </a:prstGeom>
            <a:ln w="57150" cmpd="sng">
              <a:solidFill>
                <a:srgbClr val="FF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665163" y="1482725"/>
            <a:ext cx="7904162" cy="5202238"/>
            <a:chOff x="665803" y="1482157"/>
            <a:chExt cx="7903326" cy="5203237"/>
          </a:xfrm>
        </p:grpSpPr>
        <p:cxnSp>
          <p:nvCxnSpPr>
            <p:cNvPr id="9" name="Elbow Connector 8"/>
            <p:cNvCxnSpPr/>
            <p:nvPr/>
          </p:nvCxnSpPr>
          <p:spPr>
            <a:xfrm rot="16200000" flipH="1">
              <a:off x="-1157932" y="3305892"/>
              <a:ext cx="4596696" cy="949225"/>
            </a:xfrm>
            <a:prstGeom prst="bentConnector3">
              <a:avLst>
                <a:gd name="adj1" fmla="val 100163"/>
              </a:avLst>
            </a:prstGeom>
            <a:ln w="57150" cmpd="sng">
              <a:solidFill>
                <a:srgbClr val="FF00FF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377" name="TextBox 14"/>
            <p:cNvSpPr txBox="1">
              <a:spLocks noChangeArrowheads="1"/>
            </p:cNvSpPr>
            <p:nvPr/>
          </p:nvSpPr>
          <p:spPr bwMode="auto">
            <a:xfrm>
              <a:off x="1602858" y="5835028"/>
              <a:ext cx="6966271" cy="850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FF"/>
                  </a:solidFill>
                </a:rPr>
                <a:t>&lt;% … %&gt; executes embedded code before printing subsequent HTML code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720850" y="2427288"/>
            <a:ext cx="7423150" cy="3271837"/>
            <a:chOff x="1720528" y="2427041"/>
            <a:chExt cx="7423473" cy="3272863"/>
          </a:xfrm>
        </p:grpSpPr>
        <p:sp>
          <p:nvSpPr>
            <p:cNvPr id="58374" name="TextBox 15"/>
            <p:cNvSpPr txBox="1">
              <a:spLocks noChangeArrowheads="1"/>
            </p:cNvSpPr>
            <p:nvPr/>
          </p:nvSpPr>
          <p:spPr bwMode="auto">
            <a:xfrm>
              <a:off x="2404288" y="4868907"/>
              <a:ext cx="673971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FF"/>
                  </a:solidFill>
                </a:rPr>
                <a:t>&lt;%= … %&gt; executes embedded code and prints return value before printing subsequent HTML code</a:t>
              </a:r>
            </a:p>
          </p:txBody>
        </p:sp>
        <p:cxnSp>
          <p:nvCxnSpPr>
            <p:cNvPr id="19" name="Elbow Connector 18"/>
            <p:cNvCxnSpPr/>
            <p:nvPr/>
          </p:nvCxnSpPr>
          <p:spPr>
            <a:xfrm rot="16200000" flipH="1">
              <a:off x="699354" y="3448215"/>
              <a:ext cx="2726592" cy="684243"/>
            </a:xfrm>
            <a:prstGeom prst="bentConnector3">
              <a:avLst>
                <a:gd name="adj1" fmla="val 100194"/>
              </a:avLst>
            </a:prstGeom>
            <a:ln w="57150" cmpd="sng">
              <a:solidFill>
                <a:srgbClr val="FF00FF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61D-9FD6-AE47-8D58-41E824D9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60" y="2194719"/>
            <a:ext cx="8431481" cy="2468562"/>
          </a:xfrm>
        </p:spPr>
        <p:txBody>
          <a:bodyPr/>
          <a:lstStyle/>
          <a:p>
            <a:r>
              <a:rPr lang="en-US" dirty="0"/>
              <a:t>More details on developing</a:t>
            </a:r>
            <a:br>
              <a:rPr lang="en-US" dirty="0"/>
            </a:br>
            <a:r>
              <a:rPr lang="en-US" dirty="0"/>
              <a:t>web apps using Ruby on Rails</a:t>
            </a:r>
            <a:br>
              <a:rPr lang="en-US" dirty="0"/>
            </a:br>
            <a:r>
              <a:rPr lang="en-US" dirty="0"/>
              <a:t>will be covered in these demo videos:</a:t>
            </a:r>
            <a:br>
              <a:rPr lang="en-US" dirty="0"/>
            </a:br>
            <a:br>
              <a:rPr lang="en-US" dirty="0"/>
            </a:br>
            <a:r>
              <a:rPr lang="en-US" sz="2800" dirty="0">
                <a:solidFill>
                  <a:srgbClr val="00FFFF"/>
                </a:solidFill>
              </a:rPr>
              <a:t>https://</a:t>
            </a:r>
            <a:r>
              <a:rPr lang="en-US" sz="2800" dirty="0" err="1">
                <a:solidFill>
                  <a:srgbClr val="00FFFF"/>
                </a:solidFill>
              </a:rPr>
              <a:t>scott-fleming.github.io</a:t>
            </a:r>
            <a:r>
              <a:rPr lang="en-US" sz="2800" dirty="0">
                <a:solidFill>
                  <a:srgbClr val="00FFFF"/>
                </a:solidFill>
              </a:rPr>
              <a:t>/web-dev-rails-git-tutorial/</a:t>
            </a:r>
          </a:p>
        </p:txBody>
      </p:sp>
    </p:spTree>
    <p:extLst>
      <p:ext uri="{BB962C8B-B14F-4D97-AF65-F5344CB8AC3E}">
        <p14:creationId xmlns:p14="http://schemas.microsoft.com/office/powerpoint/2010/main" val="1220897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80A1-7333-314C-9306-DE5F3BA1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8C582-3216-C14B-B4CE-C68DDA55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and HTTP</a:t>
            </a:r>
          </a:p>
          <a:p>
            <a:r>
              <a:rPr lang="en-US" dirty="0"/>
              <a:t>MVC Architectural Pattern</a:t>
            </a:r>
          </a:p>
          <a:p>
            <a:r>
              <a:rPr lang="en-US" dirty="0"/>
              <a:t>Dataflow Diagrams</a:t>
            </a:r>
          </a:p>
          <a:p>
            <a:r>
              <a:rPr lang="en-US" dirty="0"/>
              <a:t>Responsibility-Driven Design and SRP</a:t>
            </a:r>
          </a:p>
          <a:p>
            <a:r>
              <a:rPr lang="en-US" dirty="0"/>
              <a:t>Rails MVC Architecture</a:t>
            </a:r>
          </a:p>
          <a:p>
            <a:endParaRPr lang="en-US" dirty="0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FE791DFE-8736-1E4E-8AD4-48C253D58AB9}"/>
              </a:ext>
            </a:extLst>
          </p:cNvPr>
          <p:cNvGrpSpPr>
            <a:grpSpLocks/>
          </p:cNvGrpSpPr>
          <p:nvPr/>
        </p:nvGrpSpPr>
        <p:grpSpPr bwMode="auto">
          <a:xfrm>
            <a:off x="0" y="4737100"/>
            <a:ext cx="9215438" cy="2139950"/>
            <a:chOff x="0" y="4737100"/>
            <a:chExt cx="9215438" cy="2139950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id="{71E58E72-DE6D-5642-89AF-34926130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23" b="12630"/>
            <a:stretch>
              <a:fillRect/>
            </a:stretch>
          </p:blipFill>
          <p:spPr bwMode="auto">
            <a:xfrm>
              <a:off x="0" y="4737100"/>
              <a:ext cx="9144000" cy="212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0526F5-C9E0-9441-8D97-183B0F9A3208}"/>
                </a:ext>
              </a:extLst>
            </p:cNvPr>
            <p:cNvSpPr txBox="1"/>
            <p:nvPr/>
          </p:nvSpPr>
          <p:spPr>
            <a:xfrm>
              <a:off x="7632700" y="6599238"/>
              <a:ext cx="1582738" cy="27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http://flic.kr/p/aCLor3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82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57200" y="11890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What is HTML?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819400"/>
            <a:ext cx="9144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/>
              <a:t>HyperText Markup Language</a:t>
            </a:r>
          </a:p>
          <a:p>
            <a:pPr algn="ctr" eaLnBrk="1" hangingPunct="1"/>
            <a:endParaRPr lang="en-US" altLang="en-US" sz="2800"/>
          </a:p>
          <a:p>
            <a:pPr algn="ctr" eaLnBrk="1" hangingPunct="1"/>
            <a:r>
              <a:rPr lang="en-US" altLang="en-US" sz="2800"/>
              <a:t>Main language for writing web pages that</a:t>
            </a:r>
          </a:p>
          <a:p>
            <a:pPr algn="ctr" eaLnBrk="1" hangingPunct="1"/>
            <a:r>
              <a:rPr lang="en-US" altLang="en-US" sz="2800"/>
              <a:t>can be displayed in a web browser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38225" y="2152650"/>
            <a:ext cx="1766888" cy="806450"/>
            <a:chOff x="5863389" y="5445899"/>
            <a:chExt cx="1767497" cy="806831"/>
          </a:xfrm>
        </p:grpSpPr>
        <p:sp>
          <p:nvSpPr>
            <p:cNvPr id="18439" name="TextBox 3"/>
            <p:cNvSpPr txBox="1">
              <a:spLocks noChangeArrowheads="1"/>
            </p:cNvSpPr>
            <p:nvPr/>
          </p:nvSpPr>
          <p:spPr bwMode="auto">
            <a:xfrm>
              <a:off x="5863389" y="5445899"/>
              <a:ext cx="1767497" cy="46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FF00FF"/>
                  </a:solidFill>
                </a:rPr>
                <a:t>Implies links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7403795" y="5871550"/>
              <a:ext cx="227091" cy="381180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775200" y="2144713"/>
            <a:ext cx="3300413" cy="877887"/>
            <a:chOff x="4622795" y="6052005"/>
            <a:chExt cx="3299891" cy="878417"/>
          </a:xfrm>
        </p:grpSpPr>
        <p:sp>
          <p:nvSpPr>
            <p:cNvPr id="18437" name="TextBox 3"/>
            <p:cNvSpPr txBox="1">
              <a:spLocks noChangeArrowheads="1"/>
            </p:cNvSpPr>
            <p:nvPr/>
          </p:nvSpPr>
          <p:spPr bwMode="auto">
            <a:xfrm>
              <a:off x="4784239" y="6052005"/>
              <a:ext cx="3138447" cy="46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FF00FF"/>
                  </a:solidFill>
                </a:rPr>
                <a:t>Implies formatting tags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4622795" y="6447531"/>
              <a:ext cx="304752" cy="482891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Brief History of HTML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1991ish: Born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Thru 1990s: Evolves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Versions 0 to 4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By 2000: Ver. 4.01 dominant 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2008: HTML5 introduced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Rich media and mobility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Finalized Oct ’14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572000" y="4075794"/>
            <a:ext cx="3127375" cy="2216150"/>
            <a:chOff x="4572000" y="4438436"/>
            <a:chExt cx="3127900" cy="2217106"/>
          </a:xfrm>
        </p:grpSpPr>
        <p:sp>
          <p:nvSpPr>
            <p:cNvPr id="19460" name="TextBox 3"/>
            <p:cNvSpPr txBox="1">
              <a:spLocks noChangeArrowheads="1"/>
            </p:cNvSpPr>
            <p:nvPr/>
          </p:nvSpPr>
          <p:spPr bwMode="auto">
            <a:xfrm>
              <a:off x="6148568" y="4558558"/>
              <a:ext cx="136152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b="1" dirty="0">
                  <a:solidFill>
                    <a:srgbClr val="FF00FF"/>
                  </a:solidFill>
                </a:rPr>
                <a:t>We’ll use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 flipH="1" flipV="1">
              <a:off x="4572000" y="4438436"/>
              <a:ext cx="1589355" cy="357342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462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7598" y="4993240"/>
              <a:ext cx="1662302" cy="166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Web Pages = 3 Technologies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2400"/>
              </a:spcAft>
            </a:pPr>
            <a:r>
              <a:rPr lang="en-US" altLang="en-US">
                <a:ea typeface="ＭＳ Ｐゴシック" charset="-128"/>
              </a:rPr>
              <a:t>HTML for </a:t>
            </a:r>
            <a:r>
              <a:rPr lang="en-US" altLang="en-US" u="sng">
                <a:ea typeface="ＭＳ Ｐゴシック" charset="-128"/>
              </a:rPr>
              <a:t>Structure</a:t>
            </a:r>
          </a:p>
          <a:p>
            <a:pPr eaLnBrk="1" hangingPunct="1">
              <a:spcAft>
                <a:spcPts val="2400"/>
              </a:spcAft>
            </a:pPr>
            <a:r>
              <a:rPr lang="en-US" altLang="en-US">
                <a:ea typeface="ＭＳ Ｐゴシック" charset="-128"/>
              </a:rPr>
              <a:t>Cascading Style Sheets (CSS) for </a:t>
            </a:r>
            <a:r>
              <a:rPr lang="en-US" altLang="en-US" u="sng">
                <a:ea typeface="ＭＳ Ｐゴシック" charset="-128"/>
              </a:rPr>
              <a:t>Style</a:t>
            </a:r>
          </a:p>
          <a:p>
            <a:pPr eaLnBrk="1" hangingPunct="1">
              <a:spcAft>
                <a:spcPts val="2400"/>
              </a:spcAft>
            </a:pPr>
            <a:r>
              <a:rPr lang="en-US" altLang="en-US">
                <a:ea typeface="ＭＳ Ｐゴシック" charset="-128"/>
              </a:rPr>
              <a:t>JavaScript for </a:t>
            </a:r>
            <a:r>
              <a:rPr lang="en-US" altLang="en-US" u="sng">
                <a:ea typeface="ＭＳ Ｐゴシック" charset="-128"/>
              </a:rPr>
              <a:t>Behavior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683000" y="1131888"/>
            <a:ext cx="2325688" cy="733425"/>
            <a:chOff x="3429000" y="4613573"/>
            <a:chExt cx="2325151" cy="733127"/>
          </a:xfrm>
        </p:grpSpPr>
        <p:sp>
          <p:nvSpPr>
            <p:cNvPr id="20488" name="TextBox 4"/>
            <p:cNvSpPr txBox="1">
              <a:spLocks noChangeArrowheads="1"/>
            </p:cNvSpPr>
            <p:nvPr/>
          </p:nvSpPr>
          <p:spPr bwMode="auto">
            <a:xfrm>
              <a:off x="4483100" y="4613573"/>
              <a:ext cx="127105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FF00FF"/>
                  </a:solidFill>
                </a:rPr>
                <a:t>I’ll cover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429000" y="4945225"/>
              <a:ext cx="1053857" cy="401475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2286000" y="2913063"/>
            <a:ext cx="4927600" cy="2379662"/>
            <a:chOff x="2286000" y="2921001"/>
            <a:chExt cx="4927600" cy="2379364"/>
          </a:xfrm>
        </p:grpSpPr>
        <p:sp>
          <p:nvSpPr>
            <p:cNvPr id="20485" name="TextBox 10"/>
            <p:cNvSpPr txBox="1">
              <a:spLocks noChangeArrowheads="1"/>
            </p:cNvSpPr>
            <p:nvPr/>
          </p:nvSpPr>
          <p:spPr bwMode="auto">
            <a:xfrm>
              <a:off x="4381725" y="4838700"/>
              <a:ext cx="28318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FF00FF"/>
                  </a:solidFill>
                </a:rPr>
                <a:t>Explore on your own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749800" y="2921001"/>
              <a:ext cx="685800" cy="1955555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2286000" y="3784493"/>
              <a:ext cx="3149600" cy="1092063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How HTML Works</a:t>
            </a:r>
          </a:p>
        </p:txBody>
      </p:sp>
      <p:grpSp>
        <p:nvGrpSpPr>
          <p:cNvPr id="21506" name="Group 8"/>
          <p:cNvGrpSpPr>
            <a:grpSpLocks/>
          </p:cNvGrpSpPr>
          <p:nvPr/>
        </p:nvGrpSpPr>
        <p:grpSpPr bwMode="auto">
          <a:xfrm>
            <a:off x="330200" y="1358900"/>
            <a:ext cx="3402013" cy="5002213"/>
            <a:chOff x="279357" y="1142712"/>
            <a:chExt cx="3402119" cy="5002282"/>
          </a:xfrm>
        </p:grpSpPr>
        <p:sp>
          <p:nvSpPr>
            <p:cNvPr id="5" name="TextBox 4"/>
            <p:cNvSpPr txBox="1"/>
            <p:nvPr/>
          </p:nvSpPr>
          <p:spPr>
            <a:xfrm>
              <a:off x="279357" y="1866622"/>
              <a:ext cx="3402119" cy="42783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Courier New"/>
                  <a:ea typeface="ＭＳ Ｐゴシック" charset="0"/>
                  <a:cs typeface="Courier New"/>
                </a:rPr>
                <a:t>&lt;!DOCTYPE html&gt;</a:t>
              </a:r>
            </a:p>
            <a:p>
              <a:pPr>
                <a:defRPr/>
              </a:pPr>
              <a:r>
                <a:rPr lang="en-US" sz="1600" b="1" dirty="0">
                  <a:latin typeface="Courier New"/>
                  <a:ea typeface="ＭＳ Ｐゴシック" charset="0"/>
                  <a:cs typeface="Courier New"/>
                </a:rPr>
                <a:t>&lt;html&gt;</a:t>
              </a:r>
            </a:p>
            <a:p>
              <a:pPr>
                <a:defRPr/>
              </a:pPr>
              <a:endParaRPr lang="en-US" sz="1600" b="1" dirty="0">
                <a:latin typeface="Courier New"/>
                <a:ea typeface="ＭＳ Ｐゴシック" charset="0"/>
                <a:cs typeface="Courier New"/>
              </a:endParaRPr>
            </a:p>
            <a:p>
              <a:pPr>
                <a:defRPr/>
              </a:pPr>
              <a:r>
                <a:rPr lang="en-US" sz="1600" b="1" dirty="0">
                  <a:latin typeface="Courier New"/>
                  <a:ea typeface="ＭＳ Ｐゴシック" charset="0"/>
                  <a:cs typeface="Courier New"/>
                </a:rPr>
                <a:t>&lt;head&gt;</a:t>
              </a:r>
            </a:p>
            <a:p>
              <a:pPr>
                <a:defRPr/>
              </a:pPr>
              <a:r>
                <a:rPr lang="en-US" sz="1600" b="1" dirty="0">
                  <a:latin typeface="Courier New"/>
                  <a:ea typeface="ＭＳ Ｐゴシック" charset="0"/>
                  <a:cs typeface="Courier New"/>
                </a:rPr>
                <a:t>&lt;title&gt;Hello!&lt;/title&gt;</a:t>
              </a:r>
            </a:p>
            <a:p>
              <a:pPr>
                <a:defRPr/>
              </a:pPr>
              <a:r>
                <a:rPr lang="en-US" sz="1600" b="1" dirty="0">
                  <a:latin typeface="Courier New"/>
                  <a:ea typeface="ＭＳ Ｐゴシック" charset="0"/>
                  <a:cs typeface="Courier New"/>
                </a:rPr>
                <a:t>&lt;/head&gt;</a:t>
              </a:r>
            </a:p>
            <a:p>
              <a:pPr>
                <a:defRPr/>
              </a:pPr>
              <a:endParaRPr lang="en-US" sz="1600" b="1" dirty="0">
                <a:latin typeface="Courier New"/>
                <a:ea typeface="ＭＳ Ｐゴシック" charset="0"/>
                <a:cs typeface="Courier New"/>
              </a:endParaRPr>
            </a:p>
            <a:p>
              <a:pPr>
                <a:defRPr/>
              </a:pPr>
              <a:r>
                <a:rPr lang="en-US" sz="1600" b="1" dirty="0">
                  <a:latin typeface="Courier New"/>
                  <a:ea typeface="ＭＳ Ｐゴシック" charset="0"/>
                  <a:cs typeface="Courier New"/>
                </a:rPr>
                <a:t>&lt;body&gt;</a:t>
              </a:r>
            </a:p>
            <a:p>
              <a:pPr>
                <a:defRPr/>
              </a:pPr>
              <a:endParaRPr lang="en-US" sz="1600" b="1" dirty="0">
                <a:latin typeface="Courier New"/>
                <a:ea typeface="ＭＳ Ｐゴシック" charset="0"/>
                <a:cs typeface="Courier New"/>
              </a:endParaRPr>
            </a:p>
            <a:p>
              <a:pPr>
                <a:defRPr/>
              </a:pPr>
              <a:r>
                <a:rPr lang="en-US" sz="1600" b="1" dirty="0">
                  <a:latin typeface="Courier New"/>
                  <a:ea typeface="ＭＳ Ｐゴシック" charset="0"/>
                  <a:cs typeface="Courier New"/>
                </a:rPr>
                <a:t>&lt;h1&gt;Howdy Y'all&lt;/h1&gt;</a:t>
              </a:r>
            </a:p>
            <a:p>
              <a:pPr>
                <a:defRPr/>
              </a:pPr>
              <a:endParaRPr lang="en-US" sz="1600" b="1" dirty="0">
                <a:latin typeface="Courier New"/>
                <a:ea typeface="ＭＳ Ｐゴシック" charset="0"/>
                <a:cs typeface="Courier New"/>
              </a:endParaRPr>
            </a:p>
            <a:p>
              <a:pPr>
                <a:defRPr/>
              </a:pPr>
              <a:r>
                <a:rPr lang="en-US" sz="1600" b="1" dirty="0">
                  <a:latin typeface="Courier New"/>
                  <a:ea typeface="ＭＳ Ｐゴシック" charset="0"/>
                  <a:cs typeface="Courier New"/>
                </a:rPr>
                <a:t>&lt;p&gt;</a:t>
              </a:r>
            </a:p>
            <a:p>
              <a:pPr>
                <a:defRPr/>
              </a:pPr>
              <a:r>
                <a:rPr lang="en-US" sz="1600" b="1" dirty="0">
                  <a:latin typeface="Courier New"/>
                  <a:ea typeface="ＭＳ Ｐゴシック" charset="0"/>
                  <a:cs typeface="Courier New"/>
                </a:rPr>
                <a:t>How do </a:t>
              </a:r>
              <a:r>
                <a:rPr lang="en-US" sz="1600" b="1" dirty="0" err="1">
                  <a:latin typeface="Courier New"/>
                  <a:ea typeface="ＭＳ Ｐゴシック" charset="0"/>
                  <a:cs typeface="Courier New"/>
                </a:rPr>
                <a:t>ya</a:t>
              </a:r>
              <a:r>
                <a:rPr lang="en-US" sz="1600" b="1" dirty="0">
                  <a:latin typeface="Courier New"/>
                  <a:ea typeface="ＭＳ Ｐゴシック" charset="0"/>
                  <a:cs typeface="Courier New"/>
                </a:rPr>
                <a:t> like my HTML?</a:t>
              </a:r>
            </a:p>
            <a:p>
              <a:pPr>
                <a:defRPr/>
              </a:pPr>
              <a:r>
                <a:rPr lang="en-US" sz="1600" b="1" dirty="0">
                  <a:latin typeface="Courier New"/>
                  <a:ea typeface="ＭＳ Ｐゴシック" charset="0"/>
                  <a:cs typeface="Courier New"/>
                </a:rPr>
                <a:t>&lt;/p&gt;</a:t>
              </a:r>
            </a:p>
            <a:p>
              <a:pPr>
                <a:defRPr/>
              </a:pPr>
              <a:endParaRPr lang="en-US" sz="1600" b="1" dirty="0">
                <a:latin typeface="Courier New"/>
                <a:ea typeface="ＭＳ Ｐゴシック" charset="0"/>
                <a:cs typeface="Courier New"/>
              </a:endParaRPr>
            </a:p>
            <a:p>
              <a:pPr>
                <a:defRPr/>
              </a:pPr>
              <a:r>
                <a:rPr lang="en-US" sz="1600" b="1" dirty="0">
                  <a:latin typeface="Courier New"/>
                  <a:ea typeface="ＭＳ Ｐゴシック" charset="0"/>
                  <a:cs typeface="Courier New"/>
                </a:rPr>
                <a:t>&lt;/body&gt;</a:t>
              </a:r>
            </a:p>
            <a:p>
              <a:pPr>
                <a:defRPr/>
              </a:pPr>
              <a:r>
                <a:rPr lang="en-US" sz="1600" b="1" dirty="0">
                  <a:latin typeface="Courier New"/>
                  <a:ea typeface="ＭＳ Ｐゴシック" charset="0"/>
                  <a:cs typeface="Courier New"/>
                </a:rPr>
                <a:t>&lt;/html&gt; </a:t>
              </a:r>
            </a:p>
          </p:txBody>
        </p:sp>
        <p:sp>
          <p:nvSpPr>
            <p:cNvPr id="21517" name="TextBox 5"/>
            <p:cNvSpPr txBox="1">
              <a:spLocks noChangeArrowheads="1"/>
            </p:cNvSpPr>
            <p:nvPr/>
          </p:nvSpPr>
          <p:spPr bwMode="auto">
            <a:xfrm>
              <a:off x="340607" y="1142712"/>
              <a:ext cx="317576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/>
                <a:t>You write HTML text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3567113" y="1371600"/>
            <a:ext cx="5576887" cy="5207000"/>
            <a:chOff x="3567176" y="1371024"/>
            <a:chExt cx="5576824" cy="5207288"/>
          </a:xfrm>
        </p:grpSpPr>
        <p:grpSp>
          <p:nvGrpSpPr>
            <p:cNvPr id="21512" name="Group 9"/>
            <p:cNvGrpSpPr>
              <a:grpSpLocks/>
            </p:cNvGrpSpPr>
            <p:nvPr/>
          </p:nvGrpSpPr>
          <p:grpSpPr bwMode="auto">
            <a:xfrm>
              <a:off x="3986276" y="1371024"/>
              <a:ext cx="5157724" cy="5207288"/>
              <a:chOff x="3681476" y="1968212"/>
              <a:chExt cx="5157724" cy="5207288"/>
            </a:xfrm>
          </p:grpSpPr>
          <p:pic>
            <p:nvPicPr>
              <p:cNvPr id="21514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988"/>
              <a:stretch>
                <a:fillRect/>
              </a:stretch>
            </p:blipFill>
            <p:spPr bwMode="auto">
              <a:xfrm>
                <a:off x="3681476" y="2273300"/>
                <a:ext cx="5157724" cy="4902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15" name="TextBox 7"/>
              <p:cNvSpPr txBox="1">
                <a:spLocks noChangeArrowheads="1"/>
              </p:cNvSpPr>
              <p:nvPr/>
            </p:nvSpPr>
            <p:spPr bwMode="auto">
              <a:xfrm>
                <a:off x="4547798" y="1968212"/>
                <a:ext cx="380379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2800"/>
                  <a:t>Then load it in a browser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3567176" y="1663140"/>
              <a:ext cx="1285860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2082800" y="2413000"/>
            <a:ext cx="3886200" cy="2692400"/>
            <a:chOff x="2082800" y="2413000"/>
            <a:chExt cx="3886200" cy="2692400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2082800" y="2413000"/>
              <a:ext cx="3886200" cy="711200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197100" y="3530600"/>
              <a:ext cx="2617788" cy="825500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832100" y="4140200"/>
              <a:ext cx="1970088" cy="965200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HTML Elements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8438" y="2565400"/>
            <a:ext cx="6224587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Courier New"/>
                <a:ea typeface="ＭＳ Ｐゴシック" charset="0"/>
                <a:cs typeface="Courier New"/>
              </a:rPr>
              <a:t> &lt;p&gt;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ea typeface="ＭＳ Ｐゴシック" charset="0"/>
                <a:cs typeface="Courier New"/>
              </a:rPr>
              <a:t>This is a paragraph.</a:t>
            </a:r>
            <a:r>
              <a:rPr lang="en-US" sz="2800" b="1" dirty="0">
                <a:latin typeface="Courier New"/>
                <a:ea typeface="ＭＳ Ｐゴシック" charset="0"/>
                <a:cs typeface="Courier New"/>
              </a:rPr>
              <a:t>&lt;/p&gt;</a:t>
            </a:r>
          </a:p>
        </p:txBody>
      </p:sp>
      <p:grpSp>
        <p:nvGrpSpPr>
          <p:cNvPr id="22531" name="Group 20"/>
          <p:cNvGrpSpPr>
            <a:grpSpLocks/>
          </p:cNvGrpSpPr>
          <p:nvPr/>
        </p:nvGrpSpPr>
        <p:grpSpPr bwMode="auto">
          <a:xfrm>
            <a:off x="1420813" y="1770063"/>
            <a:ext cx="6227762" cy="947737"/>
            <a:chOff x="1421326" y="1769765"/>
            <a:chExt cx="6227975" cy="948035"/>
          </a:xfrm>
        </p:grpSpPr>
        <p:grpSp>
          <p:nvGrpSpPr>
            <p:cNvPr id="22538" name="Group 6"/>
            <p:cNvGrpSpPr>
              <a:grpSpLocks/>
            </p:cNvGrpSpPr>
            <p:nvPr/>
          </p:nvGrpSpPr>
          <p:grpSpPr bwMode="auto">
            <a:xfrm>
              <a:off x="1421326" y="1790700"/>
              <a:ext cx="1279016" cy="927100"/>
              <a:chOff x="1421326" y="1790700"/>
              <a:chExt cx="1279016" cy="927100"/>
            </a:xfrm>
          </p:grpSpPr>
          <p:sp>
            <p:nvSpPr>
              <p:cNvPr id="22542" name="TextBox 3"/>
              <p:cNvSpPr txBox="1">
                <a:spLocks noChangeArrowheads="1"/>
              </p:cNvSpPr>
              <p:nvPr/>
            </p:nvSpPr>
            <p:spPr bwMode="auto">
              <a:xfrm>
                <a:off x="1421326" y="1790700"/>
                <a:ext cx="1279016" cy="4616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b="1">
                    <a:solidFill>
                      <a:srgbClr val="FF00FF"/>
                    </a:solidFill>
                  </a:rPr>
                  <a:t>Start tag</a:t>
                </a:r>
              </a:p>
            </p:txBody>
          </p:sp>
          <p:cxnSp>
            <p:nvCxnSpPr>
              <p:cNvPr id="6" name="Straight Arrow Connector 5"/>
              <p:cNvCxnSpPr>
                <a:stCxn id="22542" idx="2"/>
              </p:cNvCxnSpPr>
              <p:nvPr/>
            </p:nvCxnSpPr>
            <p:spPr>
              <a:xfrm>
                <a:off x="2061110" y="2252517"/>
                <a:ext cx="47627" cy="465283"/>
              </a:xfrm>
              <a:prstGeom prst="straightConnector1">
                <a:avLst/>
              </a:prstGeom>
              <a:ln w="57150" cmpd="sng">
                <a:solidFill>
                  <a:srgbClr val="FF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39" name="Group 8"/>
            <p:cNvGrpSpPr>
              <a:grpSpLocks/>
            </p:cNvGrpSpPr>
            <p:nvPr/>
          </p:nvGrpSpPr>
          <p:grpSpPr bwMode="auto">
            <a:xfrm>
              <a:off x="6510047" y="1769765"/>
              <a:ext cx="1139254" cy="927100"/>
              <a:chOff x="1491207" y="1790700"/>
              <a:chExt cx="1139254" cy="927100"/>
            </a:xfrm>
          </p:grpSpPr>
          <p:sp>
            <p:nvSpPr>
              <p:cNvPr id="22540" name="TextBox 9"/>
              <p:cNvSpPr txBox="1">
                <a:spLocks noChangeArrowheads="1"/>
              </p:cNvSpPr>
              <p:nvPr/>
            </p:nvSpPr>
            <p:spPr bwMode="auto">
              <a:xfrm>
                <a:off x="1491207" y="1790700"/>
                <a:ext cx="1139254" cy="4616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b="1">
                    <a:solidFill>
                      <a:srgbClr val="FF00FF"/>
                    </a:solidFill>
                  </a:rPr>
                  <a:t>End tag</a:t>
                </a:r>
              </a:p>
            </p:txBody>
          </p:sp>
          <p:cxnSp>
            <p:nvCxnSpPr>
              <p:cNvPr id="11" name="Straight Arrow Connector 10"/>
              <p:cNvCxnSpPr>
                <a:stCxn id="22540" idx="2"/>
              </p:cNvCxnSpPr>
              <p:nvPr/>
            </p:nvCxnSpPr>
            <p:spPr>
              <a:xfrm>
                <a:off x="2060529" y="2252807"/>
                <a:ext cx="47627" cy="465284"/>
              </a:xfrm>
              <a:prstGeom prst="straightConnector1">
                <a:avLst/>
              </a:prstGeom>
              <a:ln w="57150" cmpd="sng">
                <a:solidFill>
                  <a:srgbClr val="FF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6421438" y="3087688"/>
            <a:ext cx="1622425" cy="795337"/>
            <a:chOff x="1249554" y="1458267"/>
            <a:chExt cx="1622560" cy="794098"/>
          </a:xfrm>
        </p:grpSpPr>
        <p:sp>
          <p:nvSpPr>
            <p:cNvPr id="22536" name="TextBox 12"/>
            <p:cNvSpPr txBox="1">
              <a:spLocks noChangeArrowheads="1"/>
            </p:cNvSpPr>
            <p:nvPr/>
          </p:nvSpPr>
          <p:spPr bwMode="auto">
            <a:xfrm>
              <a:off x="1249554" y="1790700"/>
              <a:ext cx="1622560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FF00FF"/>
                  </a:solidFill>
                </a:rPr>
                <a:t>Note slash!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1908421" y="1458267"/>
              <a:ext cx="47629" cy="442222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992438" y="4686300"/>
            <a:ext cx="3151187" cy="522288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00"/>
                </a:solidFill>
                <a:latin typeface="+mn-lt"/>
                <a:ea typeface="ＭＳ Ｐゴシック" charset="0"/>
                <a:cs typeface="Courier New"/>
              </a:rPr>
              <a:t> This is a paragraph.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568825" y="3151188"/>
            <a:ext cx="12700" cy="1497012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35" name="TextBox 19"/>
          <p:cNvSpPr txBox="1">
            <a:spLocks noChangeArrowheads="1"/>
          </p:cNvSpPr>
          <p:nvPr/>
        </p:nvSpPr>
        <p:spPr bwMode="auto">
          <a:xfrm>
            <a:off x="4565650" y="3462338"/>
            <a:ext cx="157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b="1"/>
              <a:t>Renders as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ck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666FF"/>
      </a:hlink>
      <a:folHlink>
        <a:srgbClr val="6666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9093</TotalTime>
  <Words>1268</Words>
  <Application>Microsoft Macintosh PowerPoint</Application>
  <PresentationFormat>On-screen Show (4:3)</PresentationFormat>
  <Paragraphs>315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ＭＳ Ｐゴシック</vt:lpstr>
      <vt:lpstr>Arial</vt:lpstr>
      <vt:lpstr>Arial Narrow</vt:lpstr>
      <vt:lpstr>Calibri</vt:lpstr>
      <vt:lpstr>Courier New</vt:lpstr>
      <vt:lpstr>Lucida Blackletter</vt:lpstr>
      <vt:lpstr>Black</vt:lpstr>
      <vt:lpstr>PowerPoint Presentation</vt:lpstr>
      <vt:lpstr>Today’s Goal: Program “View” in Rails</vt:lpstr>
      <vt:lpstr>SWEBOK Knowledge Areas</vt:lpstr>
      <vt:lpstr>Today’s Goal: Program “View” in Rails</vt:lpstr>
      <vt:lpstr>What is HTML?</vt:lpstr>
      <vt:lpstr>Brief History of HTML</vt:lpstr>
      <vt:lpstr>Web Pages = 3 Technologies</vt:lpstr>
      <vt:lpstr>How HTML Works</vt:lpstr>
      <vt:lpstr>HTML Elements</vt:lpstr>
      <vt:lpstr>Elements can be nested</vt:lpstr>
      <vt:lpstr>Elements can have attributes</vt:lpstr>
      <vt:lpstr>HTML Page Structure</vt:lpstr>
      <vt:lpstr>Oh yeah, and …</vt:lpstr>
      <vt:lpstr>Now, all you need to do is learn these tags:  http://www.w3schools.com/tags/ref_byfunc.asp  (Ignore the ones marked “new in HTML 5” for now) (Ignore the “not supported” ones)</vt:lpstr>
      <vt:lpstr>Today’s Goal: Program “View” in Rails</vt:lpstr>
      <vt:lpstr>So how does the Web work?  When you open a web page in your browser, where does that HTML come from, and how does it get to your browser?</vt:lpstr>
      <vt:lpstr>Architecture of the Web</vt:lpstr>
      <vt:lpstr>Client-Server Interaction</vt:lpstr>
      <vt:lpstr>How do you tell a browser to send a request to a particular server?</vt:lpstr>
      <vt:lpstr>URL (Uniform Resource Locator)</vt:lpstr>
      <vt:lpstr>What protocol do these interactions follow?</vt:lpstr>
      <vt:lpstr>HTTP (Hypertext Transfer Protocol)</vt:lpstr>
      <vt:lpstr>Example HTTP GET Request</vt:lpstr>
      <vt:lpstr>Example HTTP Response</vt:lpstr>
      <vt:lpstr>Today’s Goal: Program “View” in Rails</vt:lpstr>
      <vt:lpstr>Model-View-Controller (MVC) Architectural Pattern</vt:lpstr>
      <vt:lpstr>Data Flow Diagrams</vt:lpstr>
      <vt:lpstr>Model-View-Controller (MVC) Architectural Pattern</vt:lpstr>
      <vt:lpstr>Two levels of software design</vt:lpstr>
      <vt:lpstr>Model-View-Controller (MVC) Architectural Pattern</vt:lpstr>
      <vt:lpstr>MVC Component Responsibilities</vt:lpstr>
      <vt:lpstr>Responsibility-Driven Design</vt:lpstr>
      <vt:lpstr>PowerPoint Presentation</vt:lpstr>
      <vt:lpstr>MVC Component Responsibilities</vt:lpstr>
      <vt:lpstr>MVC Component Responsibilities</vt:lpstr>
      <vt:lpstr>MVC Component Responsibilities</vt:lpstr>
      <vt:lpstr>Rails MVC – Fill in the blanks!</vt:lpstr>
      <vt:lpstr>Rails MVC – Fill in the blanks!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ERB: HTML with embedded Ruby code</vt:lpstr>
      <vt:lpstr>More details on developing web apps using Ruby on Rails will be covered in these demo videos:  https://scott-fleming.github.io/web-dev-rails-git-tutorial/</vt:lpstr>
      <vt:lpstr>Summary</vt:lpstr>
    </vt:vector>
  </TitlesOfParts>
  <Company>Oregon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</cp:lastModifiedBy>
  <cp:revision>381</cp:revision>
  <dcterms:created xsi:type="dcterms:W3CDTF">2011-01-26T19:04:03Z</dcterms:created>
  <dcterms:modified xsi:type="dcterms:W3CDTF">2019-01-21T01:41:27Z</dcterms:modified>
</cp:coreProperties>
</file>