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309" r:id="rId2"/>
    <p:sldId id="377" r:id="rId3"/>
    <p:sldId id="380" r:id="rId4"/>
    <p:sldId id="418" r:id="rId5"/>
    <p:sldId id="419" r:id="rId6"/>
    <p:sldId id="301" r:id="rId7"/>
    <p:sldId id="416" r:id="rId8"/>
    <p:sldId id="532" r:id="rId9"/>
    <p:sldId id="438" r:id="rId10"/>
    <p:sldId id="462" r:id="rId11"/>
    <p:sldId id="463" r:id="rId12"/>
    <p:sldId id="468" r:id="rId13"/>
    <p:sldId id="461" r:id="rId14"/>
    <p:sldId id="433" r:id="rId15"/>
    <p:sldId id="442" r:id="rId16"/>
    <p:sldId id="443" r:id="rId17"/>
    <p:sldId id="444" r:id="rId18"/>
    <p:sldId id="469" r:id="rId19"/>
    <p:sldId id="465" r:id="rId20"/>
    <p:sldId id="439" r:id="rId21"/>
    <p:sldId id="464" r:id="rId22"/>
    <p:sldId id="466" r:id="rId23"/>
    <p:sldId id="467" r:id="rId24"/>
    <p:sldId id="531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0000"/>
    <a:srgbClr val="990099"/>
    <a:srgbClr val="00FF66"/>
    <a:srgbClr val="99CC00"/>
    <a:srgbClr val="9999CC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6137"/>
  </p:normalViewPr>
  <p:slideViewPr>
    <p:cSldViewPr snapToGrid="0" snapToObjects="1">
      <p:cViewPr varScale="1">
        <p:scale>
          <a:sx n="108" d="100"/>
          <a:sy n="108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566738" y="5657850"/>
            <a:ext cx="520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0" y="0"/>
            <a:ext cx="91313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8203407" y="4458493"/>
            <a:ext cx="1651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http://flic.kr/p/6oP7x7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536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7275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4598988" y="4224338"/>
            <a:ext cx="2303462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14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24C1E-F7F7-9549-B682-71238529712F}"/>
              </a:ext>
            </a:extLst>
          </p:cNvPr>
          <p:cNvGrpSpPr/>
          <p:nvPr/>
        </p:nvGrpSpPr>
        <p:grpSpPr>
          <a:xfrm>
            <a:off x="5564643" y="350955"/>
            <a:ext cx="2482850" cy="5359400"/>
            <a:chOff x="6348413" y="1244600"/>
            <a:chExt cx="2482850" cy="5359400"/>
          </a:xfrm>
        </p:grpSpPr>
        <p:sp>
          <p:nvSpPr>
            <p:cNvPr id="15" name="Rounded Rectangle 14"/>
            <p:cNvSpPr/>
            <p:nvPr/>
          </p:nvSpPr>
          <p:spPr>
            <a:xfrm>
              <a:off x="6550025" y="2322513"/>
              <a:ext cx="2281238" cy="4281487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487" name="Group 26"/>
            <p:cNvGrpSpPr>
              <a:grpSpLocks/>
            </p:cNvGrpSpPr>
            <p:nvPr/>
          </p:nvGrpSpPr>
          <p:grpSpPr bwMode="auto">
            <a:xfrm>
              <a:off x="6902450" y="2922588"/>
              <a:ext cx="1601788" cy="2428875"/>
              <a:chOff x="6901822" y="2922790"/>
              <a:chExt cx="1603131" cy="2429354"/>
            </a:xfrm>
          </p:grpSpPr>
          <p:sp>
            <p:nvSpPr>
              <p:cNvPr id="20493" name="TextBox 3"/>
              <p:cNvSpPr txBox="1">
                <a:spLocks noChangeArrowheads="1"/>
              </p:cNvSpPr>
              <p:nvPr/>
            </p:nvSpPr>
            <p:spPr bwMode="auto">
              <a:xfrm>
                <a:off x="7151566" y="2922790"/>
                <a:ext cx="116931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Remote</a:t>
                </a:r>
                <a:br>
                  <a:rPr lang="en-US" altLang="en-US" dirty="0"/>
                </a:br>
                <a:r>
                  <a:rPr lang="en-US" altLang="en-US" dirty="0"/>
                  <a:t>Repos</a:t>
                </a:r>
              </a:p>
            </p:txBody>
          </p:sp>
          <p:pic>
            <p:nvPicPr>
              <p:cNvPr id="20494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291" y="3746126"/>
                <a:ext cx="1443317" cy="15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6901822" y="3019646"/>
                <a:ext cx="1603131" cy="233249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20490" name="Picture 35" descr="server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8413" y="12446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TextBox 37"/>
            <p:cNvSpPr txBox="1">
              <a:spLocks noChangeArrowheads="1"/>
            </p:cNvSpPr>
            <p:nvPr/>
          </p:nvSpPr>
          <p:spPr bwMode="auto">
            <a:xfrm>
              <a:off x="7375525" y="1835150"/>
              <a:ext cx="1214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GitHub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A9007E-A549-AF48-A5F6-46F7179A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22" y="1995959"/>
            <a:ext cx="1665633" cy="1295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AF7237-2D76-BC45-AFE1-0E2C54331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6" y="3602123"/>
            <a:ext cx="1665633" cy="12958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A3FB8-A096-D74F-80E6-73B4B01C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8369">
            <a:off x="4307962" y="579273"/>
            <a:ext cx="1665633" cy="12958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F2C9AC-FF53-2140-BDE4-51628D94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5467">
            <a:off x="4230767" y="5086186"/>
            <a:ext cx="1665633" cy="12958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92DF12-41AC-494A-9DF6-0F6FE82F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713512" cy="1143000"/>
          </a:xfrm>
        </p:spPr>
        <p:txBody>
          <a:bodyPr/>
          <a:lstStyle/>
          <a:p>
            <a:r>
              <a:rPr lang="en-US" dirty="0"/>
              <a:t>Using GitHub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36430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Questions to answer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6902450" y="2922588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976688" y="1592263"/>
            <a:ext cx="3221037" cy="2381250"/>
            <a:chOff x="3977129" y="1591882"/>
            <a:chExt cx="3220866" cy="2381403"/>
          </a:xfrm>
        </p:grpSpPr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3977129" y="1591882"/>
              <a:ext cx="25377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How organized?</a:t>
              </a:r>
            </a:p>
          </p:txBody>
        </p:sp>
        <p:cxnSp>
          <p:nvCxnSpPr>
            <p:cNvPr id="34" name="Straight Arrow Connector 33"/>
            <p:cNvCxnSpPr>
              <a:stCxn id="28690" idx="2"/>
            </p:cNvCxnSpPr>
            <p:nvPr/>
          </p:nvCxnSpPr>
          <p:spPr>
            <a:xfrm flipH="1">
              <a:off x="4372395" y="2115791"/>
              <a:ext cx="873079" cy="176700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690" idx="2"/>
            </p:cNvCxnSpPr>
            <p:nvPr/>
          </p:nvCxnSpPr>
          <p:spPr>
            <a:xfrm>
              <a:off x="5245474" y="2115791"/>
              <a:ext cx="1952521" cy="185749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703513" y="4327525"/>
            <a:ext cx="3395662" cy="2203450"/>
            <a:chOff x="2703287" y="4327072"/>
            <a:chExt cx="3395821" cy="2204204"/>
          </a:xfrm>
        </p:grpSpPr>
        <p:sp>
          <p:nvSpPr>
            <p:cNvPr id="28687" name="TextBox 37"/>
            <p:cNvSpPr txBox="1">
              <a:spLocks noChangeArrowheads="1"/>
            </p:cNvSpPr>
            <p:nvPr/>
          </p:nvSpPr>
          <p:spPr bwMode="auto">
            <a:xfrm>
              <a:off x="3294158" y="6008056"/>
              <a:ext cx="28049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solidFill>
                    <a:srgbClr val="FF00FF"/>
                  </a:solidFill>
                </a:rPr>
                <a:t>What operations?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703287" y="4408063"/>
              <a:ext cx="1968592" cy="17516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671879" y="4327072"/>
              <a:ext cx="1052561" cy="183260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1592263"/>
            <a:ext cx="7300913" cy="2195512"/>
            <a:chOff x="457200" y="1592725"/>
            <a:chExt cx="7300843" cy="2195188"/>
          </a:xfrm>
        </p:grpSpPr>
        <p:sp>
          <p:nvSpPr>
            <p:cNvPr id="30725" name="TextBox 3"/>
            <p:cNvSpPr txBox="1">
              <a:spLocks noChangeArrowheads="1"/>
            </p:cNvSpPr>
            <p:nvPr/>
          </p:nvSpPr>
          <p:spPr bwMode="auto">
            <a:xfrm>
              <a:off x="457200" y="1592725"/>
              <a:ext cx="3452191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Commits (from oldest to newest; hashes as commit IDs)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6991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35357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51508" y="3048247"/>
              <a:ext cx="1606535" cy="739666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4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65163" y="4276725"/>
            <a:ext cx="7092950" cy="1663700"/>
            <a:chOff x="664815" y="4276587"/>
            <a:chExt cx="7093228" cy="1663332"/>
          </a:xfrm>
        </p:grpSpPr>
        <p:sp>
          <p:nvSpPr>
            <p:cNvPr id="31749" name="TextBox 11"/>
            <p:cNvSpPr txBox="1">
              <a:spLocks noChangeArrowheads="1"/>
            </p:cNvSpPr>
            <p:nvPr/>
          </p:nvSpPr>
          <p:spPr bwMode="auto">
            <a:xfrm>
              <a:off x="664815" y="4985812"/>
              <a:ext cx="304579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Snapshot of all files at each commit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96681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5160" y="4276587"/>
              <a:ext cx="1606613" cy="741199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51430" y="4276587"/>
              <a:ext cx="1606613" cy="73961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748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Repo Organization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97500" y="1250950"/>
            <a:ext cx="3189288" cy="1317625"/>
            <a:chOff x="5397740" y="1250365"/>
            <a:chExt cx="3189673" cy="1318348"/>
          </a:xfrm>
        </p:grpSpPr>
        <p:sp>
          <p:nvSpPr>
            <p:cNvPr id="9" name="Rounded Rectangle 8"/>
            <p:cNvSpPr/>
            <p:nvPr/>
          </p:nvSpPr>
          <p:spPr>
            <a:xfrm>
              <a:off x="6151894" y="1828532"/>
              <a:ext cx="1606744" cy="740181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5397740" y="1250365"/>
              <a:ext cx="3189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Branch (last commit)</a:t>
              </a:r>
            </a:p>
          </p:txBody>
        </p:sp>
      </p:grpSp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158605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Local repos also have...</a:t>
            </a:r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28800"/>
            <a:ext cx="6350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16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C4279-378D-8546-A7D3-1EF507537870}"/>
              </a:ext>
            </a:extLst>
          </p:cNvPr>
          <p:cNvGrpSpPr/>
          <p:nvPr/>
        </p:nvGrpSpPr>
        <p:grpSpPr>
          <a:xfrm>
            <a:off x="3507829" y="658122"/>
            <a:ext cx="4255871" cy="1384780"/>
            <a:chOff x="3507829" y="658122"/>
            <a:chExt cx="4255871" cy="13847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97C68B0-CD4E-864D-900B-812A4046BDC6}"/>
                </a:ext>
              </a:extLst>
            </p:cNvPr>
            <p:cNvSpPr/>
            <p:nvPr/>
          </p:nvSpPr>
          <p:spPr bwMode="auto">
            <a:xfrm>
              <a:off x="6157150" y="658122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sp>
          <p:nvSpPr>
            <p:cNvPr id="32774" name="TextBox 9"/>
            <p:cNvSpPr txBox="1">
              <a:spLocks noChangeArrowheads="1"/>
            </p:cNvSpPr>
            <p:nvPr/>
          </p:nvSpPr>
          <p:spPr bwMode="auto">
            <a:xfrm>
              <a:off x="3507829" y="1088795"/>
              <a:ext cx="278180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Current Version in Working Dir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B9E1582-B9EC-6944-9180-3220E20383D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6960425" y="1397897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638175" y="2768600"/>
            <a:ext cx="2328863" cy="3563938"/>
            <a:chOff x="638538" y="2768140"/>
            <a:chExt cx="2328495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Local Repo Operations</a:t>
            </a:r>
          </a:p>
        </p:txBody>
      </p: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2967038" y="2928938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84222" y="2114877"/>
            <a:ext cx="3022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init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add/commit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log</a:t>
            </a:r>
          </a:p>
          <a:p>
            <a:pPr marL="457200" indent="-457200">
              <a:buFont typeface="Arial" charset="0"/>
              <a:buChar char="•"/>
            </a:pPr>
            <a:r>
              <a:rPr lang="is-IS" sz="2800" dirty="0"/>
              <a:t>…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2648197" y="2048109"/>
            <a:ext cx="3236025" cy="2037003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Why track/manage different versions of code?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78476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37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E0C431-991A-A340-AB52-F08A6E2850CB}"/>
              </a:ext>
            </a:extLst>
          </p:cNvPr>
          <p:cNvGrpSpPr/>
          <p:nvPr/>
        </p:nvGrpSpPr>
        <p:grpSpPr>
          <a:xfrm>
            <a:off x="3751263" y="207650"/>
            <a:ext cx="1606550" cy="3064188"/>
            <a:chOff x="3751263" y="207650"/>
            <a:chExt cx="1606550" cy="3064188"/>
          </a:xfrm>
        </p:grpSpPr>
        <p:grpSp>
          <p:nvGrpSpPr>
            <p:cNvPr id="33796" name="Group 9"/>
            <p:cNvGrpSpPr>
              <a:grpSpLocks/>
            </p:cNvGrpSpPr>
            <p:nvPr/>
          </p:nvGrpSpPr>
          <p:grpSpPr bwMode="auto">
            <a:xfrm>
              <a:off x="3751263" y="207650"/>
              <a:ext cx="1582737" cy="3064188"/>
              <a:chOff x="3751470" y="208307"/>
              <a:chExt cx="1582530" cy="3062772"/>
            </a:xfrm>
          </p:grpSpPr>
          <p:pic>
            <p:nvPicPr>
              <p:cNvPr id="33797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078" b="60991"/>
              <a:stretch>
                <a:fillRect/>
              </a:stretch>
            </p:blipFill>
            <p:spPr bwMode="auto">
              <a:xfrm>
                <a:off x="3751470" y="2027583"/>
                <a:ext cx="1582530" cy="1243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798" name="TextBox 6"/>
              <p:cNvSpPr txBox="1">
                <a:spLocks noChangeArrowheads="1"/>
              </p:cNvSpPr>
              <p:nvPr/>
            </p:nvSpPr>
            <p:spPr bwMode="auto">
              <a:xfrm>
                <a:off x="3973929" y="208307"/>
                <a:ext cx="1161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 dirty="0">
                    <a:solidFill>
                      <a:srgbClr val="FF00FF"/>
                    </a:solidFill>
                  </a:rPr>
                  <a:t>Before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D2DF19-42B9-DD4A-9DB7-71E82C3CE144}"/>
                </a:ext>
              </a:extLst>
            </p:cNvPr>
            <p:cNvGrpSpPr/>
            <p:nvPr/>
          </p:nvGrpSpPr>
          <p:grpSpPr>
            <a:xfrm>
              <a:off x="3751263" y="804233"/>
              <a:ext cx="1606550" cy="1239292"/>
              <a:chOff x="6157150" y="658122"/>
              <a:chExt cx="1606550" cy="1239292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E704D75-B551-F547-B912-7E3FA19E04DF}"/>
                  </a:ext>
                </a:extLst>
              </p:cNvPr>
              <p:cNvSpPr/>
              <p:nvPr/>
            </p:nvSpPr>
            <p:spPr bwMode="auto">
              <a:xfrm>
                <a:off x="6157150" y="658122"/>
                <a:ext cx="1606550" cy="739775"/>
              </a:xfrm>
              <a:prstGeom prst="roundRect">
                <a:avLst/>
              </a:prstGeom>
              <a:solidFill>
                <a:schemeClr val="tx1"/>
              </a:solidFill>
              <a:ln w="254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4768504-8EBD-D047-9BC3-53FFE60341CB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960425" y="1397897"/>
                <a:ext cx="0" cy="4995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2606634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charset="-128"/>
              </a:rPr>
              <a:t>How commit works...</a:t>
            </a: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0"/>
          <a:stretch>
            <a:fillRect/>
          </a:stretch>
        </p:blipFill>
        <p:spPr bwMode="auto">
          <a:xfrm>
            <a:off x="1397000" y="2027238"/>
            <a:ext cx="3937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343775" y="6581775"/>
            <a:ext cx="180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</a:t>
            </a: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6" t="39045"/>
          <a:stretch/>
        </p:blipFill>
        <p:spPr bwMode="auto">
          <a:xfrm>
            <a:off x="5334000" y="3271652"/>
            <a:ext cx="2419350" cy="194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6496171" y="266518"/>
            <a:ext cx="917258" cy="52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FF"/>
                </a:solidFill>
              </a:rPr>
              <a:t>After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64C622-F763-1E4D-8010-708E1B4082B6}"/>
              </a:ext>
            </a:extLst>
          </p:cNvPr>
          <p:cNvGrpSpPr/>
          <p:nvPr/>
        </p:nvGrpSpPr>
        <p:grpSpPr>
          <a:xfrm>
            <a:off x="3736396" y="804233"/>
            <a:ext cx="1621417" cy="2467419"/>
            <a:chOff x="3736396" y="804233"/>
            <a:chExt cx="1621417" cy="2467419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01" b="60893"/>
            <a:stretch/>
          </p:blipFill>
          <p:spPr bwMode="auto">
            <a:xfrm>
              <a:off x="3736396" y="2024907"/>
              <a:ext cx="1599952" cy="124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C8E257-74FC-5C4E-8FD1-5CE39D5FA408}"/>
                </a:ext>
              </a:extLst>
            </p:cNvPr>
            <p:cNvSpPr/>
            <p:nvPr/>
          </p:nvSpPr>
          <p:spPr bwMode="auto">
            <a:xfrm>
              <a:off x="3751263" y="804233"/>
              <a:ext cx="1606550" cy="739775"/>
            </a:xfrm>
            <a:prstGeom prst="roundRect">
              <a:avLst/>
            </a:prstGeom>
            <a:solidFill>
              <a:schemeClr val="tx1"/>
            </a:solidFill>
            <a:ln w="254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0E97F4-3D19-CD4B-86A9-1978065E3BE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554538" y="1544008"/>
              <a:ext cx="0" cy="4995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26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Remote Repo Operations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2286428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3686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249666" y="4227513"/>
            <a:ext cx="639763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-1938766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6" name="Group 21"/>
          <p:cNvGrpSpPr>
            <a:grpSpLocks/>
          </p:cNvGrpSpPr>
          <p:nvPr/>
        </p:nvGrpSpPr>
        <p:grpSpPr bwMode="auto">
          <a:xfrm>
            <a:off x="390097" y="2928938"/>
            <a:ext cx="1603375" cy="2422525"/>
            <a:chOff x="2821496" y="2928262"/>
            <a:chExt cx="1603131" cy="2423882"/>
          </a:xfrm>
        </p:grpSpPr>
        <p:sp>
          <p:nvSpPr>
            <p:cNvPr id="20496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487" name="Group 26"/>
          <p:cNvGrpSpPr>
            <a:grpSpLocks/>
          </p:cNvGrpSpPr>
          <p:nvPr/>
        </p:nvGrpSpPr>
        <p:grpSpPr bwMode="auto">
          <a:xfrm>
            <a:off x="3506111" y="2922588"/>
            <a:ext cx="1601788" cy="2428875"/>
            <a:chOff x="6901822" y="2922790"/>
            <a:chExt cx="1603131" cy="2429354"/>
          </a:xfrm>
        </p:grpSpPr>
        <p:sp>
          <p:nvSpPr>
            <p:cNvPr id="20493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20494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022047" y="4224338"/>
            <a:ext cx="1484064" cy="0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2074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1316120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3979186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1A70864-845E-1C49-9BB9-0401802F5819}"/>
              </a:ext>
            </a:extLst>
          </p:cNvPr>
          <p:cNvSpPr/>
          <p:nvPr/>
        </p:nvSpPr>
        <p:spPr>
          <a:xfrm>
            <a:off x="2755072" y="2609850"/>
            <a:ext cx="3420094" cy="1582137"/>
          </a:xfrm>
          <a:custGeom>
            <a:avLst/>
            <a:gdLst>
              <a:gd name="connsiteX0" fmla="*/ 0 w 3046021"/>
              <a:gd name="connsiteY0" fmla="*/ 2037003 h 2037003"/>
              <a:gd name="connsiteX1" fmla="*/ 95003 w 3046021"/>
              <a:gd name="connsiteY1" fmla="*/ 1235418 h 2037003"/>
              <a:gd name="connsiteX2" fmla="*/ 480951 w 3046021"/>
              <a:gd name="connsiteY2" fmla="*/ 594151 h 2037003"/>
              <a:gd name="connsiteX3" fmla="*/ 1223159 w 3046021"/>
              <a:gd name="connsiteY3" fmla="*/ 136951 h 2037003"/>
              <a:gd name="connsiteX4" fmla="*/ 1900052 w 3046021"/>
              <a:gd name="connsiteY4" fmla="*/ 385 h 2037003"/>
              <a:gd name="connsiteX5" fmla="*/ 2553195 w 3046021"/>
              <a:gd name="connsiteY5" fmla="*/ 166639 h 2037003"/>
              <a:gd name="connsiteX6" fmla="*/ 3046021 w 3046021"/>
              <a:gd name="connsiteY6" fmla="*/ 404146 h 203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6021" h="2037003">
                <a:moveTo>
                  <a:pt x="0" y="2037003"/>
                </a:moveTo>
                <a:cubicBezTo>
                  <a:pt x="7422" y="1756448"/>
                  <a:pt x="14845" y="1475893"/>
                  <a:pt x="95003" y="1235418"/>
                </a:cubicBezTo>
                <a:cubicBezTo>
                  <a:pt x="175161" y="994943"/>
                  <a:pt x="292925" y="777229"/>
                  <a:pt x="480951" y="594151"/>
                </a:cubicBezTo>
                <a:cubicBezTo>
                  <a:pt x="668977" y="411073"/>
                  <a:pt x="986642" y="235912"/>
                  <a:pt x="1223159" y="136951"/>
                </a:cubicBezTo>
                <a:cubicBezTo>
                  <a:pt x="1459676" y="37990"/>
                  <a:pt x="1678379" y="-4563"/>
                  <a:pt x="1900052" y="385"/>
                </a:cubicBezTo>
                <a:cubicBezTo>
                  <a:pt x="2121725" y="5333"/>
                  <a:pt x="2362200" y="99345"/>
                  <a:pt x="2553195" y="166639"/>
                </a:cubicBezTo>
                <a:cubicBezTo>
                  <a:pt x="2744190" y="233932"/>
                  <a:pt x="3046021" y="404146"/>
                  <a:pt x="3046021" y="404146"/>
                </a:cubicBezTo>
              </a:path>
            </a:pathLst>
          </a:custGeom>
          <a:noFill/>
          <a:ln w="57150">
            <a:solidFill>
              <a:srgbClr val="FF00FF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D376B9-E348-F94D-85BC-6346EBC2E629}"/>
              </a:ext>
            </a:extLst>
          </p:cNvPr>
          <p:cNvSpPr txBox="1"/>
          <p:nvPr/>
        </p:nvSpPr>
        <p:spPr>
          <a:xfrm>
            <a:off x="6195089" y="2768600"/>
            <a:ext cx="294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clone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push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pull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remote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5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08A675-EF88-A44B-BC1F-17D4559D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Core Local/Remote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BD7C-0720-5548-BDBB-E8A1A639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Demo Videos: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/web-dev-rails-git-tutorial/demo-04-git-local.html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/web-dev-rails-git-tutorial/demo-05-git-branches.html</a:t>
            </a:r>
          </a:p>
          <a:p>
            <a:pPr lvl="1">
              <a:spcAft>
                <a:spcPts val="1800"/>
              </a:spcAft>
            </a:pPr>
            <a:r>
              <a:rPr lang="en-US" u="sng" dirty="0">
                <a:solidFill>
                  <a:srgbClr val="00FFFF"/>
                </a:solidFill>
              </a:rPr>
              <a:t>https://</a:t>
            </a:r>
            <a:r>
              <a:rPr lang="en-US" u="sng" dirty="0" err="1">
                <a:solidFill>
                  <a:srgbClr val="00FFFF"/>
                </a:solidFill>
              </a:rPr>
              <a:t>scott-fleming.github.io</a:t>
            </a:r>
            <a:r>
              <a:rPr lang="en-US" u="sng" dirty="0">
                <a:solidFill>
                  <a:srgbClr val="00FFFF"/>
                </a:solidFill>
              </a:rPr>
              <a:t>/web-dev-rails-git-tutorial/demo-06-git-remote.html</a:t>
            </a:r>
          </a:p>
        </p:txBody>
      </p:sp>
    </p:spTree>
    <p:extLst>
      <p:ext uri="{BB962C8B-B14F-4D97-AF65-F5344CB8AC3E}">
        <p14:creationId xmlns:p14="http://schemas.microsoft.com/office/powerpoint/2010/main" val="410086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  <a:p>
            <a:r>
              <a:rPr lang="en-US" dirty="0"/>
              <a:t>Git and GitHub</a:t>
            </a:r>
          </a:p>
          <a:p>
            <a:r>
              <a:rPr lang="en-US" dirty="0"/>
              <a:t>Repo Structure</a:t>
            </a:r>
          </a:p>
          <a:p>
            <a:r>
              <a:rPr lang="en-US" dirty="0"/>
              <a:t>Local/Remote Repo Operations</a:t>
            </a:r>
          </a:p>
          <a:p>
            <a:r>
              <a:rPr lang="en-US" dirty="0"/>
              <a:t>Commit Semantics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Backup: Undo or refer to old stuff</a:t>
            </a:r>
          </a:p>
        </p:txBody>
      </p:sp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022475"/>
            <a:ext cx="5419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9913" y="6581775"/>
            <a:ext cx="47640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git-scm.com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/book/en/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Git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-Branching-Basic-Branching-and-Merging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Branch: Maintain old release while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working on new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652588"/>
            <a:ext cx="587375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379913" y="6581775"/>
            <a:ext cx="4764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http://git-scm.com/book/en/Git-Branching-Basic-Branching-and-Merging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Collaborate: Work in parallel with teammates</a:t>
            </a: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841500"/>
            <a:ext cx="6350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725988" y="6589713"/>
            <a:ext cx="4418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595959"/>
                </a:solidFill>
              </a:rPr>
              <a:t>http://git-scm.com/book/en/Distributed-Git-Distributed-Workflows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935038"/>
            <a:ext cx="8229600" cy="5678487"/>
          </a:xfrm>
        </p:spPr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Requirements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Design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Construction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Testing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Maintenance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Configuration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Process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Models and Methods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Quality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Professional Practice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Software Engineering Economics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Computing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Mathematical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>
                <a:ea typeface="ＭＳ Ｐゴシック" charset="-128"/>
              </a:rPr>
              <a:t>Engineering Foundations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3927475"/>
            <a:ext cx="9144000" cy="25193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0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SWEBOK Knowledge Areas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0525" y="1338084"/>
            <a:ext cx="2497138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526" y="2649668"/>
            <a:ext cx="7670478" cy="522287"/>
            <a:chOff x="-785624" y="3396056"/>
            <a:chExt cx="7671323" cy="522288"/>
          </a:xfrm>
        </p:grpSpPr>
        <p:grpSp>
          <p:nvGrpSpPr>
            <p:cNvPr id="15370" name="Group 7"/>
            <p:cNvGrpSpPr>
              <a:grpSpLocks/>
            </p:cNvGrpSpPr>
            <p:nvPr/>
          </p:nvGrpSpPr>
          <p:grpSpPr bwMode="auto">
            <a:xfrm>
              <a:off x="3828155" y="3396056"/>
              <a:ext cx="3057544" cy="522288"/>
              <a:chOff x="3793385" y="3233072"/>
              <a:chExt cx="3057189" cy="523856"/>
            </a:xfrm>
          </p:grpSpPr>
          <p:sp>
            <p:nvSpPr>
              <p:cNvPr id="15372" name="TextBox 8"/>
              <p:cNvSpPr txBox="1">
                <a:spLocks noChangeArrowheads="1"/>
              </p:cNvSpPr>
              <p:nvPr/>
            </p:nvSpPr>
            <p:spPr bwMode="auto">
              <a:xfrm>
                <a:off x="4740670" y="3233072"/>
                <a:ext cx="2109904" cy="523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>
                    <a:solidFill>
                      <a:srgbClr val="FF00FF"/>
                    </a:solidFill>
                  </a:rPr>
                  <a:t>Today’s topic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>
                <a:off x="3793385" y="3543564"/>
                <a:ext cx="1050601" cy="9076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 bwMode="auto">
            <a:xfrm>
              <a:off x="-785624" y="3575760"/>
              <a:ext cx="4582029" cy="277814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369B70-B443-CF4B-A882-1BC01EBEC86B}"/>
              </a:ext>
            </a:extLst>
          </p:cNvPr>
          <p:cNvSpPr/>
          <p:nvPr/>
        </p:nvSpPr>
        <p:spPr bwMode="auto">
          <a:xfrm>
            <a:off x="390525" y="1703437"/>
            <a:ext cx="3073892" cy="344487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Version Control Systems (VCSs)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01700" y="1600200"/>
            <a:ext cx="7761288" cy="45259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Help you track/manage/distribute revisions</a:t>
            </a:r>
          </a:p>
          <a:p>
            <a:r>
              <a:rPr lang="en-US" altLang="en-US">
                <a:ea typeface="ＭＳ Ｐゴシック" charset="-128"/>
              </a:rPr>
              <a:t>Standard in modern development</a:t>
            </a:r>
          </a:p>
          <a:p>
            <a:r>
              <a:rPr lang="en-US" altLang="en-US">
                <a:ea typeface="ＭＳ Ｐゴシック" charset="-128"/>
              </a:rPr>
              <a:t>Examples:</a:t>
            </a:r>
          </a:p>
          <a:p>
            <a:pPr lvl="1"/>
            <a:r>
              <a:rPr lang="en-US" altLang="en-US">
                <a:ea typeface="ＭＳ Ｐゴシック" charset="-128"/>
              </a:rPr>
              <a:t>Revision Control System (RCS)</a:t>
            </a:r>
          </a:p>
          <a:p>
            <a:pPr lvl="1"/>
            <a:r>
              <a:rPr lang="en-US" altLang="en-US">
                <a:ea typeface="ＭＳ Ｐゴシック" charset="-128"/>
              </a:rPr>
              <a:t>Concurrent Versions System (CVS)</a:t>
            </a:r>
          </a:p>
          <a:p>
            <a:pPr lvl="1"/>
            <a:r>
              <a:rPr lang="en-US" altLang="en-US">
                <a:ea typeface="ＭＳ Ｐゴシック" charset="-128"/>
              </a:rPr>
              <a:t>Subversion (SVN)</a:t>
            </a:r>
          </a:p>
          <a:p>
            <a:pPr lvl="1"/>
            <a:r>
              <a:rPr lang="en-US" altLang="en-US">
                <a:ea typeface="ＭＳ Ｐゴシック" charset="-128"/>
              </a:rPr>
              <a:t>Git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04963" y="4418013"/>
            <a:ext cx="2601912" cy="1157287"/>
            <a:chOff x="1161140" y="4417788"/>
            <a:chExt cx="2601552" cy="1158223"/>
          </a:xfrm>
        </p:grpSpPr>
        <p:sp>
          <p:nvSpPr>
            <p:cNvPr id="4" name="Oval 3"/>
            <p:cNvSpPr/>
            <p:nvPr/>
          </p:nvSpPr>
          <p:spPr>
            <a:xfrm>
              <a:off x="1161140" y="4417788"/>
              <a:ext cx="652372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6"/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0550" y="3094038"/>
            <a:ext cx="736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65000"/>
                  </a:schemeClr>
                </a:solidFill>
                <a:ea typeface="ＭＳ Ｐゴシック" charset="0"/>
                <a:cs typeface="ＭＳ Ｐゴシック" charset="0"/>
              </a:rPr>
              <a:t>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4498975"/>
            <a:ext cx="852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65000"/>
                  </a:schemeClr>
                </a:solidFill>
                <a:ea typeface="ＭＳ Ｐゴシック" charset="0"/>
                <a:cs typeface="ＭＳ Ｐゴシック" charset="0"/>
              </a:rPr>
              <a:t>newer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958850" y="3494088"/>
            <a:ext cx="0" cy="1131887"/>
          </a:xfrm>
          <a:prstGeom prst="straightConnector1">
            <a:avLst/>
          </a:prstGeom>
          <a:ln w="38100" cmpd="sng">
            <a:solidFill>
              <a:schemeClr val="tx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E31A-BC04-E34F-83F4-2E2C190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6D1B-9946-F043-90B4-CDD3033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sharing version control repos</a:t>
            </a:r>
          </a:p>
          <a:p>
            <a:r>
              <a:rPr lang="en-US" dirty="0"/>
              <a:t>Internet/Web based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6E93E0-984A-C04C-8D86-33C36231895B}"/>
              </a:ext>
            </a:extLst>
          </p:cNvPr>
          <p:cNvGrpSpPr>
            <a:grpSpLocks/>
          </p:cNvGrpSpPr>
          <p:nvPr/>
        </p:nvGrpSpPr>
        <p:grpSpPr bwMode="auto">
          <a:xfrm>
            <a:off x="1223158" y="4394263"/>
            <a:ext cx="2983717" cy="1157287"/>
            <a:chOff x="779388" y="4417788"/>
            <a:chExt cx="2983304" cy="11582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38605D-01C2-5E4B-907E-287BC96B8CA7}"/>
                </a:ext>
              </a:extLst>
            </p:cNvPr>
            <p:cNvSpPr/>
            <p:nvPr/>
          </p:nvSpPr>
          <p:spPr>
            <a:xfrm>
              <a:off x="779388" y="4417788"/>
              <a:ext cx="1034124" cy="552897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C29684-250B-4945-AEC7-D4C1340620FD}"/>
                </a:ext>
              </a:extLst>
            </p:cNvPr>
            <p:cNvCxnSpPr/>
            <p:nvPr/>
          </p:nvCxnSpPr>
          <p:spPr>
            <a:xfrm flipH="1" flipV="1">
              <a:off x="1823035" y="4916666"/>
              <a:ext cx="407932" cy="32728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96F63-2FF0-A14E-A39E-D3C15F37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859" y="5052791"/>
              <a:ext cx="162183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00FF"/>
                  </a:solidFill>
                </a:rPr>
                <a:t>Our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GitHub-User Perspective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0513" y="2322513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50025" y="2322513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485" name="Group 22"/>
          <p:cNvGrpSpPr>
            <a:grpSpLocks/>
          </p:cNvGrpSpPr>
          <p:nvPr/>
        </p:nvGrpSpPr>
        <p:grpSpPr bwMode="auto">
          <a:xfrm>
            <a:off x="638175" y="2768600"/>
            <a:ext cx="1682750" cy="3563938"/>
            <a:chOff x="493402" y="2768140"/>
            <a:chExt cx="1682071" cy="3563717"/>
          </a:xfrm>
        </p:grpSpPr>
        <p:sp>
          <p:nvSpPr>
            <p:cNvPr id="20499" name="TextBox 2"/>
            <p:cNvSpPr txBox="1">
              <a:spLocks noChangeArrowheads="1"/>
            </p:cNvSpPr>
            <p:nvPr/>
          </p:nvSpPr>
          <p:spPr bwMode="auto">
            <a:xfrm>
              <a:off x="493402" y="2768140"/>
              <a:ext cx="16820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Working Dir</a:t>
              </a:r>
            </a:p>
          </p:txBody>
        </p:sp>
        <p:pic>
          <p:nvPicPr>
            <p:cNvPr id="2050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0" y="3245227"/>
              <a:ext cx="1554989" cy="302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93402" y="2857034"/>
              <a:ext cx="1682071" cy="347482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0489" name="Picture 34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320800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5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8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36"/>
          <p:cNvSpPr txBox="1">
            <a:spLocks noChangeArrowheads="1"/>
          </p:cNvSpPr>
          <p:nvPr/>
        </p:nvSpPr>
        <p:spPr bwMode="auto">
          <a:xfrm>
            <a:off x="2871788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0492" name="TextBox 37"/>
          <p:cNvSpPr txBox="1">
            <a:spLocks noChangeArrowheads="1"/>
          </p:cNvSpPr>
          <p:nvPr/>
        </p:nvSpPr>
        <p:spPr bwMode="auto">
          <a:xfrm>
            <a:off x="7375525" y="1835150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9090</TotalTime>
  <Words>436</Words>
  <Application>Microsoft Macintosh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ＭＳ Ｐゴシック</vt:lpstr>
      <vt:lpstr>Arial</vt:lpstr>
      <vt:lpstr>Calibri</vt:lpstr>
      <vt:lpstr>Black</vt:lpstr>
      <vt:lpstr>PowerPoint Presentation</vt:lpstr>
      <vt:lpstr>Why track/manage different versions of code?</vt:lpstr>
      <vt:lpstr>Backup: Undo or refer to old stuff</vt:lpstr>
      <vt:lpstr>Branch: Maintain old release while working on new</vt:lpstr>
      <vt:lpstr>Collaborate: Work in parallel with teammates</vt:lpstr>
      <vt:lpstr>SWEBOK Knowledge Areas</vt:lpstr>
      <vt:lpstr>Version Control Systems (VCSs)</vt:lpstr>
      <vt:lpstr>Version Control Hosting Services</vt:lpstr>
      <vt:lpstr>GitHub-User Perspective</vt:lpstr>
      <vt:lpstr>GitHub-User Perspective</vt:lpstr>
      <vt:lpstr>GitHub-User Perspective</vt:lpstr>
      <vt:lpstr>Using GitHub to Collaborate</vt:lpstr>
      <vt:lpstr>Questions to answer</vt:lpstr>
      <vt:lpstr>Repo Organization</vt:lpstr>
      <vt:lpstr>Repo Organization</vt:lpstr>
      <vt:lpstr>Repo Organization</vt:lpstr>
      <vt:lpstr>Repo Organization</vt:lpstr>
      <vt:lpstr>Local repos also have...</vt:lpstr>
      <vt:lpstr>Local Repo Operations</vt:lpstr>
      <vt:lpstr>How commit works...</vt:lpstr>
      <vt:lpstr>How commit works...</vt:lpstr>
      <vt:lpstr>Remote Repo Operations</vt:lpstr>
      <vt:lpstr>Learn the Core Local/Remote Operations</vt:lpstr>
      <vt:lpstr>Summary</vt:lpstr>
    </vt:vector>
  </TitlesOfParts>
  <Company>Oregon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308</cp:revision>
  <dcterms:created xsi:type="dcterms:W3CDTF">2011-01-26T19:04:03Z</dcterms:created>
  <dcterms:modified xsi:type="dcterms:W3CDTF">2019-01-21T02:31:42Z</dcterms:modified>
</cp:coreProperties>
</file>