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2"/>
  </p:notesMasterIdLst>
  <p:sldIdLst>
    <p:sldId id="273" r:id="rId2"/>
    <p:sldId id="391" r:id="rId3"/>
    <p:sldId id="392" r:id="rId4"/>
    <p:sldId id="301" r:id="rId5"/>
    <p:sldId id="350" r:id="rId6"/>
    <p:sldId id="351" r:id="rId7"/>
    <p:sldId id="352" r:id="rId8"/>
    <p:sldId id="353" r:id="rId9"/>
    <p:sldId id="354" r:id="rId10"/>
    <p:sldId id="355" r:id="rId11"/>
    <p:sldId id="358" r:id="rId12"/>
    <p:sldId id="359" r:id="rId13"/>
    <p:sldId id="361" r:id="rId14"/>
    <p:sldId id="362" r:id="rId15"/>
    <p:sldId id="363" r:id="rId16"/>
    <p:sldId id="364" r:id="rId17"/>
    <p:sldId id="365" r:id="rId18"/>
    <p:sldId id="326" r:id="rId19"/>
    <p:sldId id="386" r:id="rId20"/>
    <p:sldId id="337" r:id="rId21"/>
    <p:sldId id="330" r:id="rId22"/>
    <p:sldId id="327" r:id="rId23"/>
    <p:sldId id="331" r:id="rId24"/>
    <p:sldId id="332" r:id="rId25"/>
    <p:sldId id="340" r:id="rId26"/>
    <p:sldId id="342" r:id="rId27"/>
    <p:sldId id="341" r:id="rId28"/>
    <p:sldId id="343" r:id="rId29"/>
    <p:sldId id="344" r:id="rId30"/>
    <p:sldId id="345" r:id="rId31"/>
    <p:sldId id="346" r:id="rId32"/>
    <p:sldId id="347" r:id="rId33"/>
    <p:sldId id="376" r:id="rId34"/>
    <p:sldId id="348" r:id="rId35"/>
    <p:sldId id="349" r:id="rId36"/>
    <p:sldId id="367" r:id="rId37"/>
    <p:sldId id="532" r:id="rId38"/>
    <p:sldId id="370" r:id="rId39"/>
    <p:sldId id="368" r:id="rId40"/>
    <p:sldId id="369" r:id="rId41"/>
    <p:sldId id="371" r:id="rId42"/>
    <p:sldId id="372" r:id="rId43"/>
    <p:sldId id="373" r:id="rId44"/>
    <p:sldId id="374" r:id="rId45"/>
    <p:sldId id="533" r:id="rId46"/>
    <p:sldId id="377" r:id="rId47"/>
    <p:sldId id="534" r:id="rId48"/>
    <p:sldId id="378" r:id="rId49"/>
    <p:sldId id="382" r:id="rId50"/>
    <p:sldId id="379" r:id="rId51"/>
    <p:sldId id="380" r:id="rId52"/>
    <p:sldId id="381" r:id="rId53"/>
    <p:sldId id="531" r:id="rId54"/>
    <p:sldId id="384" r:id="rId55"/>
    <p:sldId id="388" r:id="rId56"/>
    <p:sldId id="383" r:id="rId57"/>
    <p:sldId id="385" r:id="rId58"/>
    <p:sldId id="387" r:id="rId59"/>
    <p:sldId id="389" r:id="rId60"/>
    <p:sldId id="390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00FDFF"/>
    <a:srgbClr val="FF40FF"/>
    <a:srgbClr val="FF00FF"/>
    <a:srgbClr val="33FF33"/>
    <a:srgbClr val="FF6699"/>
    <a:srgbClr val="FF99CC"/>
    <a:srgbClr val="CC6666"/>
    <a:srgbClr val="996666"/>
    <a:srgbClr val="663333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610"/>
  </p:normalViewPr>
  <p:slideViewPr>
    <p:cSldViewPr snapToGrid="0" snapToObjects="1">
      <p:cViewPr varScale="1">
        <p:scale>
          <a:sx n="94" d="100"/>
          <a:sy n="94" d="100"/>
        </p:scale>
        <p:origin x="2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61711A-90B8-B049-8C77-F6008AE852AC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F2DE31-DCAB-1C47-A75B-815062AA3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958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Painted Shadows - Not Allowed </a:t>
            </a:r>
          </a:p>
          <a:p>
            <a:r>
              <a:rPr lang="en-US" altLang="en-US">
                <a:ea typeface="ＭＳ Ｐゴシック" charset="-128"/>
              </a:rPr>
              <a:t>Taken from Alexander Calder's mobile room at the National Gallery of Art, Washington DC.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6C38587-A061-624D-98DB-105CF9C45D99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7542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80F49F-EAD0-514D-918F-709CD9CA87A6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6A7C9-B185-8940-AE2F-16C319F7C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4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7A602-828A-304C-BD4A-F6F474FEF5FD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E6E8B-976E-3B41-9F9E-9F8795A17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61276-C2A5-0A49-B617-411DBBBE0FF5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F6FE-45B0-1D42-9C8B-04F00250C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28A25-67F8-A44D-866D-9471EC1B6F4C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B5F2-F138-184D-A17E-1EF138A35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244A93-741C-7341-BF5F-0FCED01DFACF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5B3AA-DCE3-B543-AEE3-C85755B06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8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6E6A79-7447-454F-9AE2-85559A125528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E8FE1-F66C-EF47-832A-05CFA49F6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8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7AF2DA-9E9F-CA40-A03F-7526475AC5C1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224F0-288B-D04C-9F67-A2E9485738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1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7D2FF-2538-9C49-ACEB-07A3D56177BB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B8EB-DEE8-3F44-957C-CE7070F0E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5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2C890-8875-8C4F-B49A-40FB0008B744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2F6E4-D2ED-B046-A847-3F14128C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4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D66AD-7756-C442-86CE-45B00C3159EE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9D27F-962B-AC48-AA3C-8693FC64C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9C333-A9E1-4143-837C-7308774B3BEF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621B6-60C2-AB45-A6F4-FB1391E2E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0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7BF31805-6E64-FC49-8D06-D554A85C8C96}" type="datetimeFigureOut">
              <a:rPr lang="en-US" altLang="en-US"/>
              <a:pPr/>
              <a:t>2/13/19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DD1171-2D84-3048-BF9F-DABBE1D147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404813" y="5673725"/>
            <a:ext cx="6378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solidFill>
                  <a:srgbClr val="FF6699"/>
                </a:solidFill>
              </a:rPr>
              <a:t>MVC Model Associations</a:t>
            </a:r>
          </a:p>
        </p:txBody>
      </p:sp>
      <p:pic>
        <p:nvPicPr>
          <p:cNvPr id="14338" name="Picture 1" descr="141984211_d52785c8f4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b="4677"/>
          <a:stretch>
            <a:fillRect/>
          </a:stretch>
        </p:blipFill>
        <p:spPr bwMode="auto">
          <a:xfrm>
            <a:off x="0" y="0"/>
            <a:ext cx="91440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/>
          <p:cNvSpPr txBox="1">
            <a:spLocks noChangeArrowheads="1"/>
          </p:cNvSpPr>
          <p:nvPr/>
        </p:nvSpPr>
        <p:spPr bwMode="auto">
          <a:xfrm rot="-5400000">
            <a:off x="8228013" y="4156075"/>
            <a:ext cx="1627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CC6666"/>
                </a:solidFill>
              </a:rPr>
              <a:t>https://flic.kr/p/dxGXD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6" name="Cloud 45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2150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1545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6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2150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43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41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21509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37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15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21530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21531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518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29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21519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25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itle 2"/>
          <p:cNvSpPr>
            <a:spLocks noGrp="1"/>
          </p:cNvSpPr>
          <p:nvPr>
            <p:ph type="title"/>
          </p:nvPr>
        </p:nvSpPr>
        <p:spPr>
          <a:xfrm>
            <a:off x="3495675" y="84138"/>
            <a:ext cx="5384800" cy="622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21522" name="TextBox 3"/>
          <p:cNvSpPr txBox="1">
            <a:spLocks noChangeArrowheads="1"/>
          </p:cNvSpPr>
          <p:nvPr/>
        </p:nvSpPr>
        <p:spPr bwMode="auto">
          <a:xfrm>
            <a:off x="4311650" y="760413"/>
            <a:ext cx="453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What purpose do migrations serve?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311650" y="1744663"/>
            <a:ext cx="4532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FF"/>
                </a:solidFill>
              </a:rPr>
              <a:t>Setup tables in DB via, e.g.,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“rails </a:t>
            </a:r>
            <a:r>
              <a:rPr lang="en-US" altLang="en-US" sz="2800" dirty="0" err="1">
                <a:solidFill>
                  <a:srgbClr val="FF00FF"/>
                </a:solidFill>
              </a:rPr>
              <a:t>db:migrate</a:t>
            </a:r>
            <a:r>
              <a:rPr lang="en-US" altLang="en-US" sz="2800" dirty="0">
                <a:solidFill>
                  <a:srgbClr val="FF00FF"/>
                </a:solidFill>
              </a:rPr>
              <a:t>”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82675" y="1114425"/>
            <a:ext cx="705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What DB table would go with this model class?</a:t>
            </a:r>
          </a:p>
        </p:txBody>
      </p:sp>
      <p:grpSp>
        <p:nvGrpSpPr>
          <p:cNvPr id="22531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253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253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2532" name="TextBox 13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22533" name="TextBox 14"/>
          <p:cNvSpPr txBox="1">
            <a:spLocks noChangeArrowheads="1"/>
          </p:cNvSpPr>
          <p:nvPr/>
        </p:nvSpPr>
        <p:spPr bwMode="auto">
          <a:xfrm>
            <a:off x="3933825" y="2001838"/>
            <a:ext cx="252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Database Table: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79825" y="1814513"/>
            <a:ext cx="0" cy="504348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00663" y="3267075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1082675" y="1114425"/>
            <a:ext cx="705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What DB table would go with this model class?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600" y="3217863"/>
          <a:ext cx="3922713" cy="914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419600" y="28463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FF"/>
                </a:solidFill>
              </a:rPr>
              <a:t>authors</a:t>
            </a:r>
          </a:p>
        </p:txBody>
      </p:sp>
      <p:grpSp>
        <p:nvGrpSpPr>
          <p:cNvPr id="23578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3582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3583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3579" name="TextBox 13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23580" name="TextBox 14"/>
          <p:cNvSpPr txBox="1">
            <a:spLocks noChangeArrowheads="1"/>
          </p:cNvSpPr>
          <p:nvPr/>
        </p:nvSpPr>
        <p:spPr bwMode="auto">
          <a:xfrm>
            <a:off x="3933825" y="2001838"/>
            <a:ext cx="252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Database Table: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79825" y="1814513"/>
            <a:ext cx="0" cy="504348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1082675" y="1114425"/>
            <a:ext cx="705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What DB table would go with this model class?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19600" y="3217863"/>
          <a:ext cx="3922713" cy="914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01" name="TextBox 5"/>
          <p:cNvSpPr txBox="1">
            <a:spLocks noChangeArrowheads="1"/>
          </p:cNvSpPr>
          <p:nvPr/>
        </p:nvSpPr>
        <p:spPr bwMode="auto">
          <a:xfrm>
            <a:off x="4419600" y="28463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pSp>
        <p:nvGrpSpPr>
          <p:cNvPr id="24602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4613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4614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4603" name="TextBox 21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24604" name="TextBox 22"/>
          <p:cNvSpPr txBox="1">
            <a:spLocks noChangeArrowheads="1"/>
          </p:cNvSpPr>
          <p:nvPr/>
        </p:nvSpPr>
        <p:spPr bwMode="auto">
          <a:xfrm>
            <a:off x="3933825" y="2001838"/>
            <a:ext cx="252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Database Table: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79825" y="1814513"/>
            <a:ext cx="0" cy="504348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778000" y="3036888"/>
            <a:ext cx="6024563" cy="3327400"/>
            <a:chOff x="1778000" y="3036732"/>
            <a:chExt cx="6024301" cy="3328303"/>
          </a:xfrm>
        </p:grpSpPr>
        <p:sp>
          <p:nvSpPr>
            <p:cNvPr id="26" name="Freeform 25"/>
            <p:cNvSpPr/>
            <p:nvPr/>
          </p:nvSpPr>
          <p:spPr>
            <a:xfrm>
              <a:off x="2793956" y="3933912"/>
              <a:ext cx="3736812" cy="1068678"/>
            </a:xfrm>
            <a:custGeom>
              <a:avLst/>
              <a:gdLst>
                <a:gd name="connsiteX0" fmla="*/ 0 w 3737429"/>
                <a:gd name="connsiteY0" fmla="*/ 3370 h 1069249"/>
                <a:gd name="connsiteX1" fmla="*/ 399143 w 3737429"/>
                <a:gd name="connsiteY1" fmla="*/ 39656 h 1069249"/>
                <a:gd name="connsiteX2" fmla="*/ 798286 w 3737429"/>
                <a:gd name="connsiteY2" fmla="*/ 284584 h 1069249"/>
                <a:gd name="connsiteX3" fmla="*/ 1088571 w 3737429"/>
                <a:gd name="connsiteY3" fmla="*/ 710941 h 1069249"/>
                <a:gd name="connsiteX4" fmla="*/ 1551214 w 3737429"/>
                <a:gd name="connsiteY4" fmla="*/ 1028441 h 1069249"/>
                <a:gd name="connsiteX5" fmla="*/ 2313214 w 3737429"/>
                <a:gd name="connsiteY5" fmla="*/ 1055656 h 1069249"/>
                <a:gd name="connsiteX6" fmla="*/ 3084286 w 3737429"/>
                <a:gd name="connsiteY6" fmla="*/ 1037513 h 1069249"/>
                <a:gd name="connsiteX7" fmla="*/ 3619500 w 3737429"/>
                <a:gd name="connsiteY7" fmla="*/ 710941 h 1069249"/>
                <a:gd name="connsiteX8" fmla="*/ 3737429 w 3737429"/>
                <a:gd name="connsiteY8" fmla="*/ 230156 h 106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7429" h="1069249">
                  <a:moveTo>
                    <a:pt x="0" y="3370"/>
                  </a:moveTo>
                  <a:cubicBezTo>
                    <a:pt x="133047" y="-1922"/>
                    <a:pt x="266095" y="-7213"/>
                    <a:pt x="399143" y="39656"/>
                  </a:cubicBezTo>
                  <a:cubicBezTo>
                    <a:pt x="532191" y="86525"/>
                    <a:pt x="683381" y="172703"/>
                    <a:pt x="798286" y="284584"/>
                  </a:cubicBezTo>
                  <a:cubicBezTo>
                    <a:pt x="913191" y="396465"/>
                    <a:pt x="963083" y="586965"/>
                    <a:pt x="1088571" y="710941"/>
                  </a:cubicBezTo>
                  <a:cubicBezTo>
                    <a:pt x="1214059" y="834917"/>
                    <a:pt x="1347107" y="970988"/>
                    <a:pt x="1551214" y="1028441"/>
                  </a:cubicBezTo>
                  <a:cubicBezTo>
                    <a:pt x="1755321" y="1085894"/>
                    <a:pt x="2057702" y="1054144"/>
                    <a:pt x="2313214" y="1055656"/>
                  </a:cubicBezTo>
                  <a:cubicBezTo>
                    <a:pt x="2568726" y="1057168"/>
                    <a:pt x="2866572" y="1094965"/>
                    <a:pt x="3084286" y="1037513"/>
                  </a:cubicBezTo>
                  <a:cubicBezTo>
                    <a:pt x="3302000" y="980061"/>
                    <a:pt x="3510643" y="845500"/>
                    <a:pt x="3619500" y="710941"/>
                  </a:cubicBezTo>
                  <a:cubicBezTo>
                    <a:pt x="3728357" y="576382"/>
                    <a:pt x="3737429" y="230156"/>
                    <a:pt x="3737429" y="230156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332014" y="4127640"/>
              <a:ext cx="5470287" cy="1333862"/>
            </a:xfrm>
            <a:custGeom>
              <a:avLst/>
              <a:gdLst>
                <a:gd name="connsiteX0" fmla="*/ 0 w 5470944"/>
                <a:gd name="connsiteY0" fmla="*/ 90714 h 1333970"/>
                <a:gd name="connsiteX1" fmla="*/ 517072 w 5470944"/>
                <a:gd name="connsiteY1" fmla="*/ 72571 h 1333970"/>
                <a:gd name="connsiteX2" fmla="*/ 1079500 w 5470944"/>
                <a:gd name="connsiteY2" fmla="*/ 235857 h 1333970"/>
                <a:gd name="connsiteX3" fmla="*/ 1333500 w 5470944"/>
                <a:gd name="connsiteY3" fmla="*/ 707571 h 1333970"/>
                <a:gd name="connsiteX4" fmla="*/ 2168072 w 5470944"/>
                <a:gd name="connsiteY4" fmla="*/ 1206500 h 1333970"/>
                <a:gd name="connsiteX5" fmla="*/ 3401786 w 5470944"/>
                <a:gd name="connsiteY5" fmla="*/ 1333500 h 1333970"/>
                <a:gd name="connsiteX6" fmla="*/ 4390572 w 5470944"/>
                <a:gd name="connsiteY6" fmla="*/ 1179286 h 1333970"/>
                <a:gd name="connsiteX7" fmla="*/ 5116286 w 5470944"/>
                <a:gd name="connsiteY7" fmla="*/ 780143 h 1333970"/>
                <a:gd name="connsiteX8" fmla="*/ 5415643 w 5470944"/>
                <a:gd name="connsiteY8" fmla="*/ 362857 h 1333970"/>
                <a:gd name="connsiteX9" fmla="*/ 5470072 w 5470944"/>
                <a:gd name="connsiteY9" fmla="*/ 0 h 133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70944" h="1333970">
                  <a:moveTo>
                    <a:pt x="0" y="90714"/>
                  </a:moveTo>
                  <a:cubicBezTo>
                    <a:pt x="168577" y="69547"/>
                    <a:pt x="337155" y="48381"/>
                    <a:pt x="517072" y="72571"/>
                  </a:cubicBezTo>
                  <a:cubicBezTo>
                    <a:pt x="696989" y="96761"/>
                    <a:pt x="943429" y="130024"/>
                    <a:pt x="1079500" y="235857"/>
                  </a:cubicBezTo>
                  <a:cubicBezTo>
                    <a:pt x="1215571" y="341690"/>
                    <a:pt x="1152071" y="545797"/>
                    <a:pt x="1333500" y="707571"/>
                  </a:cubicBezTo>
                  <a:cubicBezTo>
                    <a:pt x="1514929" y="869345"/>
                    <a:pt x="1823358" y="1102179"/>
                    <a:pt x="2168072" y="1206500"/>
                  </a:cubicBezTo>
                  <a:cubicBezTo>
                    <a:pt x="2512786" y="1310821"/>
                    <a:pt x="3031369" y="1338036"/>
                    <a:pt x="3401786" y="1333500"/>
                  </a:cubicBezTo>
                  <a:cubicBezTo>
                    <a:pt x="3772203" y="1328964"/>
                    <a:pt x="4104822" y="1271512"/>
                    <a:pt x="4390572" y="1179286"/>
                  </a:cubicBezTo>
                  <a:cubicBezTo>
                    <a:pt x="4676322" y="1087060"/>
                    <a:pt x="4945441" y="916214"/>
                    <a:pt x="5116286" y="780143"/>
                  </a:cubicBezTo>
                  <a:cubicBezTo>
                    <a:pt x="5287131" y="644072"/>
                    <a:pt x="5356679" y="492881"/>
                    <a:pt x="5415643" y="362857"/>
                  </a:cubicBezTo>
                  <a:cubicBezTo>
                    <a:pt x="5474607" y="232833"/>
                    <a:pt x="5472339" y="116416"/>
                    <a:pt x="5470072" y="0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778000" y="3036732"/>
              <a:ext cx="2657359" cy="249305"/>
            </a:xfrm>
            <a:custGeom>
              <a:avLst/>
              <a:gdLst>
                <a:gd name="connsiteX0" fmla="*/ 0 w 2657929"/>
                <a:gd name="connsiteY0" fmla="*/ 247125 h 249743"/>
                <a:gd name="connsiteX1" fmla="*/ 290286 w 2657929"/>
                <a:gd name="connsiteY1" fmla="*/ 247125 h 249743"/>
                <a:gd name="connsiteX2" fmla="*/ 662214 w 2657929"/>
                <a:gd name="connsiteY2" fmla="*/ 219911 h 249743"/>
                <a:gd name="connsiteX3" fmla="*/ 1170214 w 2657929"/>
                <a:gd name="connsiteY3" fmla="*/ 47554 h 249743"/>
                <a:gd name="connsiteX4" fmla="*/ 1787071 w 2657929"/>
                <a:gd name="connsiteY4" fmla="*/ 2197 h 249743"/>
                <a:gd name="connsiteX5" fmla="*/ 2657929 w 2657929"/>
                <a:gd name="connsiteY5" fmla="*/ 11268 h 24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7929" h="249743">
                  <a:moveTo>
                    <a:pt x="0" y="247125"/>
                  </a:moveTo>
                  <a:cubicBezTo>
                    <a:pt x="89958" y="249393"/>
                    <a:pt x="179917" y="251661"/>
                    <a:pt x="290286" y="247125"/>
                  </a:cubicBezTo>
                  <a:cubicBezTo>
                    <a:pt x="400655" y="242589"/>
                    <a:pt x="515559" y="253173"/>
                    <a:pt x="662214" y="219911"/>
                  </a:cubicBezTo>
                  <a:cubicBezTo>
                    <a:pt x="808869" y="186649"/>
                    <a:pt x="982738" y="83840"/>
                    <a:pt x="1170214" y="47554"/>
                  </a:cubicBezTo>
                  <a:cubicBezTo>
                    <a:pt x="1357690" y="11268"/>
                    <a:pt x="1539119" y="8245"/>
                    <a:pt x="1787071" y="2197"/>
                  </a:cubicBezTo>
                  <a:cubicBezTo>
                    <a:pt x="2035023" y="-3851"/>
                    <a:pt x="2346476" y="3708"/>
                    <a:pt x="2657929" y="11268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66970" y="3656025"/>
              <a:ext cx="2385908" cy="1103611"/>
            </a:xfrm>
            <a:custGeom>
              <a:avLst/>
              <a:gdLst>
                <a:gd name="connsiteX0" fmla="*/ 0 w 2385785"/>
                <a:gd name="connsiteY0" fmla="*/ 18666 h 1104965"/>
                <a:gd name="connsiteX1" fmla="*/ 299357 w 2385785"/>
                <a:gd name="connsiteY1" fmla="*/ 9594 h 1104965"/>
                <a:gd name="connsiteX2" fmla="*/ 662214 w 2385785"/>
                <a:gd name="connsiteY2" fmla="*/ 136594 h 1104965"/>
                <a:gd name="connsiteX3" fmla="*/ 952500 w 2385785"/>
                <a:gd name="connsiteY3" fmla="*/ 345237 h 1104965"/>
                <a:gd name="connsiteX4" fmla="*/ 1233714 w 2385785"/>
                <a:gd name="connsiteY4" fmla="*/ 708094 h 1104965"/>
                <a:gd name="connsiteX5" fmla="*/ 1433285 w 2385785"/>
                <a:gd name="connsiteY5" fmla="*/ 925808 h 1104965"/>
                <a:gd name="connsiteX6" fmla="*/ 1796143 w 2385785"/>
                <a:gd name="connsiteY6" fmla="*/ 1089094 h 1104965"/>
                <a:gd name="connsiteX7" fmla="*/ 2204357 w 2385785"/>
                <a:gd name="connsiteY7" fmla="*/ 1070951 h 1104965"/>
                <a:gd name="connsiteX8" fmla="*/ 2349500 w 2385785"/>
                <a:gd name="connsiteY8" fmla="*/ 844166 h 1104965"/>
                <a:gd name="connsiteX9" fmla="*/ 2385785 w 2385785"/>
                <a:gd name="connsiteY9" fmla="*/ 481308 h 110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5785" h="1104965">
                  <a:moveTo>
                    <a:pt x="0" y="18666"/>
                  </a:moveTo>
                  <a:cubicBezTo>
                    <a:pt x="94494" y="4302"/>
                    <a:pt x="188988" y="-10061"/>
                    <a:pt x="299357" y="9594"/>
                  </a:cubicBezTo>
                  <a:cubicBezTo>
                    <a:pt x="409726" y="29249"/>
                    <a:pt x="553357" y="80654"/>
                    <a:pt x="662214" y="136594"/>
                  </a:cubicBezTo>
                  <a:cubicBezTo>
                    <a:pt x="771071" y="192534"/>
                    <a:pt x="857250" y="249987"/>
                    <a:pt x="952500" y="345237"/>
                  </a:cubicBezTo>
                  <a:cubicBezTo>
                    <a:pt x="1047750" y="440487"/>
                    <a:pt x="1153583" y="611332"/>
                    <a:pt x="1233714" y="708094"/>
                  </a:cubicBezTo>
                  <a:cubicBezTo>
                    <a:pt x="1313845" y="804856"/>
                    <a:pt x="1339547" y="862308"/>
                    <a:pt x="1433285" y="925808"/>
                  </a:cubicBezTo>
                  <a:cubicBezTo>
                    <a:pt x="1527023" y="989308"/>
                    <a:pt x="1667631" y="1064904"/>
                    <a:pt x="1796143" y="1089094"/>
                  </a:cubicBezTo>
                  <a:cubicBezTo>
                    <a:pt x="1924655" y="1113285"/>
                    <a:pt x="2112131" y="1111772"/>
                    <a:pt x="2204357" y="1070951"/>
                  </a:cubicBezTo>
                  <a:cubicBezTo>
                    <a:pt x="2296583" y="1030130"/>
                    <a:pt x="2319262" y="942440"/>
                    <a:pt x="2349500" y="844166"/>
                  </a:cubicBezTo>
                  <a:cubicBezTo>
                    <a:pt x="2379738" y="745892"/>
                    <a:pt x="2385785" y="481308"/>
                    <a:pt x="2385785" y="481308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371862" y="3216168"/>
              <a:ext cx="327011" cy="327114"/>
            </a:xfrm>
            <a:prstGeom prst="ellipse">
              <a:avLst/>
            </a:prstGeom>
            <a:ln w="5715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12" name="TextBox 30"/>
            <p:cNvSpPr txBox="1">
              <a:spLocks noChangeArrowheads="1"/>
            </p:cNvSpPr>
            <p:nvPr/>
          </p:nvSpPr>
          <p:spPr bwMode="auto">
            <a:xfrm>
              <a:off x="3856463" y="5534038"/>
              <a:ext cx="372364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FF"/>
                  </a:solidFill>
                </a:rPr>
                <a:t>Recall Rails ORM</a:t>
              </a:r>
              <a:br>
                <a:rPr lang="en-US" altLang="en-US">
                  <a:solidFill>
                    <a:srgbClr val="FF00FF"/>
                  </a:solidFill>
                </a:rPr>
              </a:br>
              <a:r>
                <a:rPr lang="en-US" altLang="en-US">
                  <a:solidFill>
                    <a:srgbClr val="FF00FF"/>
                  </a:solidFill>
                </a:rPr>
                <a:t>(Object-Relational Mapping)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28825" y="923925"/>
            <a:ext cx="508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What Author methods does Rails provide “for free”?</a:t>
            </a:r>
          </a:p>
        </p:txBody>
      </p:sp>
      <p:grpSp>
        <p:nvGrpSpPr>
          <p:cNvPr id="25603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560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560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26626" name="TextBox 5"/>
          <p:cNvSpPr txBox="1">
            <a:spLocks noChangeArrowheads="1"/>
          </p:cNvSpPr>
          <p:nvPr/>
        </p:nvSpPr>
        <p:spPr bwMode="auto">
          <a:xfrm>
            <a:off x="2028825" y="923925"/>
            <a:ext cx="508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What Author methods does Rails provide “for free”?</a:t>
            </a:r>
          </a:p>
        </p:txBody>
      </p:sp>
      <p:grpSp>
        <p:nvGrpSpPr>
          <p:cNvPr id="26627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6630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6631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6628" name="TextBox 13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0" y="1981200"/>
            <a:ext cx="4562475" cy="4646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Many methods: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Author.create/Author.create!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Author.find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Author.find_by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Author.all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Getters/Setters for attributes</a:t>
            </a:r>
          </a:p>
          <a:p>
            <a:pPr marL="914400" lvl="1" indent="-457200">
              <a:buFont typeface="Lucida Grande"/>
              <a:buChar char="⎼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Author#first_name</a:t>
            </a:r>
          </a:p>
          <a:p>
            <a:pPr marL="914400" lvl="1" indent="-457200">
              <a:buFont typeface="Lucida Grande"/>
              <a:buChar char="⎼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Author#first_name=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Author#save/Author#save!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Author#destroy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Author#valid?</a:t>
            </a:r>
          </a:p>
          <a:p>
            <a:pPr marL="457200" indent="-457200">
              <a:buFont typeface="Arial"/>
              <a:buChar char="•"/>
              <a:defRPr/>
            </a:pPr>
            <a:endParaRPr lang="en-US" sz="2800" dirty="0">
              <a:solidFill>
                <a:srgbClr val="FF00FF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28825" y="923925"/>
            <a:ext cx="508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What customizations might you add to Author?</a:t>
            </a:r>
          </a:p>
        </p:txBody>
      </p:sp>
      <p:grpSp>
        <p:nvGrpSpPr>
          <p:cNvPr id="27651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7653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7654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7652" name="TextBox 13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11113"/>
            <a:ext cx="8229600" cy="11033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2028825" y="923925"/>
            <a:ext cx="508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What customizations might you add to Author?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867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8680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8676" name="TextBox 13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00500" y="2035175"/>
            <a:ext cx="45624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Only customization covered so far is data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127375"/>
            <a:ext cx="3708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19600" y="3217863"/>
          <a:ext cx="3922713" cy="914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19" name="TextBox 5"/>
          <p:cNvSpPr txBox="1">
            <a:spLocks noChangeArrowheads="1"/>
          </p:cNvSpPr>
          <p:nvPr/>
        </p:nvSpPr>
        <p:spPr bwMode="auto">
          <a:xfrm>
            <a:off x="4419600" y="28463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pSp>
        <p:nvGrpSpPr>
          <p:cNvPr id="29720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2972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2972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29721" name="TextBox 14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29722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Limitation so far: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u="sng">
                <a:ea typeface="ＭＳ Ｐゴシック" charset="-128"/>
              </a:rPr>
              <a:t>Insular</a:t>
            </a:r>
            <a:r>
              <a:rPr lang="en-US" altLang="en-US">
                <a:ea typeface="ＭＳ Ｐゴシック" charset="-128"/>
              </a:rPr>
              <a:t> model classes/tables</a:t>
            </a:r>
          </a:p>
        </p:txBody>
      </p:sp>
      <p:sp>
        <p:nvSpPr>
          <p:cNvPr id="29723" name="TextBox 16"/>
          <p:cNvSpPr txBox="1">
            <a:spLocks noChangeArrowheads="1"/>
          </p:cNvSpPr>
          <p:nvPr/>
        </p:nvSpPr>
        <p:spPr bwMode="auto">
          <a:xfrm>
            <a:off x="3933825" y="2001838"/>
            <a:ext cx="252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Database Table: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79825" y="1814513"/>
            <a:ext cx="0" cy="504348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19600" y="3217863"/>
          <a:ext cx="3922713" cy="914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31" marR="4573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3" name="TextBox 5"/>
          <p:cNvSpPr txBox="1">
            <a:spLocks noChangeArrowheads="1"/>
          </p:cNvSpPr>
          <p:nvPr/>
        </p:nvSpPr>
        <p:spPr bwMode="auto">
          <a:xfrm>
            <a:off x="4419600" y="28463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pSp>
        <p:nvGrpSpPr>
          <p:cNvPr id="30744" name="Group 10"/>
          <p:cNvGrpSpPr>
            <a:grpSpLocks/>
          </p:cNvGrpSpPr>
          <p:nvPr/>
        </p:nvGrpSpPr>
        <p:grpSpPr bwMode="auto">
          <a:xfrm>
            <a:off x="944563" y="3073400"/>
            <a:ext cx="1993900" cy="1295400"/>
            <a:chOff x="3194997" y="2710955"/>
            <a:chExt cx="1992853" cy="1294662"/>
          </a:xfrm>
        </p:grpSpPr>
        <p:sp>
          <p:nvSpPr>
            <p:cNvPr id="3077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077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sp>
        <p:nvSpPr>
          <p:cNvPr id="30745" name="TextBox 14"/>
          <p:cNvSpPr txBox="1">
            <a:spLocks noChangeArrowheads="1"/>
          </p:cNvSpPr>
          <p:nvPr/>
        </p:nvSpPr>
        <p:spPr bwMode="auto">
          <a:xfrm>
            <a:off x="457200" y="2001838"/>
            <a:ext cx="2035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Model Class:</a:t>
            </a:r>
          </a:p>
        </p:txBody>
      </p:sp>
      <p:sp>
        <p:nvSpPr>
          <p:cNvPr id="29722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Imagine an author-profile class</a:t>
            </a:r>
          </a:p>
        </p:txBody>
      </p:sp>
      <p:sp>
        <p:nvSpPr>
          <p:cNvPr id="30747" name="TextBox 16"/>
          <p:cNvSpPr txBox="1">
            <a:spLocks noChangeArrowheads="1"/>
          </p:cNvSpPr>
          <p:nvPr/>
        </p:nvSpPr>
        <p:spPr bwMode="auto">
          <a:xfrm>
            <a:off x="3933825" y="2001838"/>
            <a:ext cx="252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Database Table: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79825" y="1814513"/>
            <a:ext cx="0" cy="504348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44563" y="4929188"/>
            <a:ext cx="1993900" cy="1293812"/>
            <a:chOff x="3194997" y="2710955"/>
            <a:chExt cx="1992853" cy="1294662"/>
          </a:xfrm>
        </p:grpSpPr>
        <p:sp>
          <p:nvSpPr>
            <p:cNvPr id="30773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0774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1288" y="5172075"/>
          <a:ext cx="5045075" cy="916216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957638" y="4799013"/>
            <a:ext cx="1671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5538" y="2593975"/>
            <a:ext cx="2187575" cy="3151188"/>
            <a:chOff x="4935538" y="2593975"/>
            <a:chExt cx="2187575" cy="315118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80000" y="2732088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000625" y="265906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935538" y="2593975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TextBox 29"/>
            <p:cNvSpPr txBox="1">
              <a:spLocks noChangeArrowheads="1"/>
            </p:cNvSpPr>
            <p:nvPr/>
          </p:nvSpPr>
          <p:spPr bwMode="auto">
            <a:xfrm>
              <a:off x="5365750" y="2662238"/>
              <a:ext cx="6715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Tests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5935663" y="3286125"/>
              <a:ext cx="1187450" cy="24590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805613" y="650875"/>
            <a:ext cx="1527175" cy="2112963"/>
            <a:chOff x="6805613" y="650875"/>
            <a:chExt cx="1527175" cy="211296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805613" y="650875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29"/>
            <p:cNvSpPr txBox="1">
              <a:spLocks noChangeArrowheads="1"/>
            </p:cNvSpPr>
            <p:nvPr/>
          </p:nvSpPr>
          <p:spPr bwMode="auto">
            <a:xfrm>
              <a:off x="6972300" y="719138"/>
              <a:ext cx="11985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V="1">
              <a:off x="7569200" y="1168400"/>
              <a:ext cx="0" cy="1595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7" name="Cloud 46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5361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0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5362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0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397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8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5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5367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3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3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5386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538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7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1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30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if you want </a:t>
            </a:r>
            <a:r>
              <a:rPr lang="en-US" altLang="en-US" u="sng">
                <a:ea typeface="ＭＳ Ｐゴシック" charset="-128"/>
              </a:rPr>
              <a:t>inter-class</a:t>
            </a:r>
            <a:r>
              <a:rPr lang="en-US" altLang="en-US">
                <a:ea typeface="ＭＳ Ｐゴシック" charset="-128"/>
              </a:rPr>
              <a:t> relationships?</a:t>
            </a:r>
          </a:p>
        </p:txBody>
      </p:sp>
      <p:grpSp>
        <p:nvGrpSpPr>
          <p:cNvPr id="31746" name="Group 10"/>
          <p:cNvGrpSpPr>
            <a:grpSpLocks/>
          </p:cNvGrpSpPr>
          <p:nvPr/>
        </p:nvGrpSpPr>
        <p:grpSpPr bwMode="auto">
          <a:xfrm>
            <a:off x="1144588" y="2011363"/>
            <a:ext cx="1993900" cy="1293812"/>
            <a:chOff x="3194997" y="2710955"/>
            <a:chExt cx="1992853" cy="1294662"/>
          </a:xfrm>
        </p:grpSpPr>
        <p:sp>
          <p:nvSpPr>
            <p:cNvPr id="3175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175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31747" name="Group 10"/>
          <p:cNvGrpSpPr>
            <a:grpSpLocks/>
          </p:cNvGrpSpPr>
          <p:nvPr/>
        </p:nvGrpSpPr>
        <p:grpSpPr bwMode="auto">
          <a:xfrm>
            <a:off x="5976938" y="2011363"/>
            <a:ext cx="1993900" cy="1293812"/>
            <a:chOff x="3194997" y="2710955"/>
            <a:chExt cx="1992853" cy="1294662"/>
          </a:xfrm>
        </p:grpSpPr>
        <p:sp>
          <p:nvSpPr>
            <p:cNvPr id="3175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1755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138488" y="2586038"/>
            <a:ext cx="2838450" cy="0"/>
          </a:xfrm>
          <a:prstGeom prst="line">
            <a:avLst/>
          </a:prstGeom>
          <a:ln w="57150" cmpd="sng">
            <a:solidFill>
              <a:srgbClr val="FF00FF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49" name="TextBox 17"/>
          <p:cNvSpPr txBox="1">
            <a:spLocks noChangeArrowheads="1"/>
          </p:cNvSpPr>
          <p:nvPr/>
        </p:nvSpPr>
        <p:spPr bwMode="auto">
          <a:xfrm>
            <a:off x="4246563" y="2058988"/>
            <a:ext cx="68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???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206500" y="3983038"/>
            <a:ext cx="6334125" cy="2357437"/>
            <a:chOff x="1206500" y="3982357"/>
            <a:chExt cx="6333668" cy="2357462"/>
          </a:xfrm>
        </p:grpSpPr>
        <p:pic>
          <p:nvPicPr>
            <p:cNvPr id="31751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268" y="4523719"/>
              <a:ext cx="5803900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Box 19"/>
            <p:cNvSpPr txBox="1">
              <a:spLocks noChangeArrowheads="1"/>
            </p:cNvSpPr>
            <p:nvPr/>
          </p:nvSpPr>
          <p:spPr bwMode="auto">
            <a:xfrm>
              <a:off x="1206500" y="3982357"/>
              <a:ext cx="54895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For example, you might want to say: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03389" y="6095341"/>
              <a:ext cx="4544685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7838" y="2159000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91" name="TextBox 5"/>
          <p:cNvSpPr txBox="1">
            <a:spLocks noChangeArrowheads="1"/>
          </p:cNvSpPr>
          <p:nvPr/>
        </p:nvSpPr>
        <p:spPr bwMode="auto">
          <a:xfrm>
            <a:off x="477838" y="178752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3613" y="4754563"/>
          <a:ext cx="5340350" cy="916216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14" marR="45714" marT="45777" marB="4577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14" name="TextBox 5"/>
          <p:cNvSpPr txBox="1">
            <a:spLocks noChangeArrowheads="1"/>
          </p:cNvSpPr>
          <p:nvPr/>
        </p:nvSpPr>
        <p:spPr bwMode="auto">
          <a:xfrm>
            <a:off x="3509963" y="4381500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27338" y="2603500"/>
            <a:ext cx="3189287" cy="2620963"/>
          </a:xfrm>
          <a:custGeom>
            <a:avLst/>
            <a:gdLst>
              <a:gd name="connsiteX0" fmla="*/ 673725 w 3188790"/>
              <a:gd name="connsiteY0" fmla="*/ 2621742 h 2621742"/>
              <a:gd name="connsiteX1" fmla="*/ 2440 w 3188790"/>
              <a:gd name="connsiteY1" fmla="*/ 2349599 h 2621742"/>
              <a:gd name="connsiteX2" fmla="*/ 528583 w 3188790"/>
              <a:gd name="connsiteY2" fmla="*/ 1469670 h 2621742"/>
              <a:gd name="connsiteX3" fmla="*/ 2379154 w 3188790"/>
              <a:gd name="connsiteY3" fmla="*/ 1333599 h 2621742"/>
              <a:gd name="connsiteX4" fmla="*/ 3177440 w 3188790"/>
              <a:gd name="connsiteY4" fmla="*/ 698599 h 2621742"/>
              <a:gd name="connsiteX5" fmla="*/ 2760154 w 3188790"/>
              <a:gd name="connsiteY5" fmla="*/ 108956 h 2621742"/>
              <a:gd name="connsiteX6" fmla="*/ 1562725 w 3188790"/>
              <a:gd name="connsiteY6" fmla="*/ 99 h 262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8790" h="2621742">
                <a:moveTo>
                  <a:pt x="673725" y="2621742"/>
                </a:moveTo>
                <a:cubicBezTo>
                  <a:pt x="350177" y="2581676"/>
                  <a:pt x="26630" y="2541611"/>
                  <a:pt x="2440" y="2349599"/>
                </a:cubicBezTo>
                <a:cubicBezTo>
                  <a:pt x="-21750" y="2157587"/>
                  <a:pt x="132464" y="1639003"/>
                  <a:pt x="528583" y="1469670"/>
                </a:cubicBezTo>
                <a:cubicBezTo>
                  <a:pt x="924702" y="1300337"/>
                  <a:pt x="1937678" y="1462111"/>
                  <a:pt x="2379154" y="1333599"/>
                </a:cubicBezTo>
                <a:cubicBezTo>
                  <a:pt x="2820630" y="1205087"/>
                  <a:pt x="3113940" y="902706"/>
                  <a:pt x="3177440" y="698599"/>
                </a:cubicBezTo>
                <a:cubicBezTo>
                  <a:pt x="3240940" y="494492"/>
                  <a:pt x="3029273" y="225373"/>
                  <a:pt x="2760154" y="108956"/>
                </a:cubicBezTo>
                <a:cubicBezTo>
                  <a:pt x="2491035" y="-7461"/>
                  <a:pt x="1562725" y="99"/>
                  <a:pt x="1562725" y="99"/>
                </a:cubicBezTo>
              </a:path>
            </a:pathLst>
          </a:custGeom>
          <a:ln w="57150" cmpd="sng">
            <a:solidFill>
              <a:srgbClr val="FF00FF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90775" y="2921000"/>
            <a:ext cx="3270250" cy="2632075"/>
          </a:xfrm>
          <a:custGeom>
            <a:avLst/>
            <a:gdLst>
              <a:gd name="connsiteX0" fmla="*/ 1110929 w 3269707"/>
              <a:gd name="connsiteY0" fmla="*/ 2621643 h 2632408"/>
              <a:gd name="connsiteX1" fmla="*/ 221929 w 3269707"/>
              <a:gd name="connsiteY1" fmla="*/ 2512786 h 2632408"/>
              <a:gd name="connsiteX2" fmla="*/ 13287 w 3269707"/>
              <a:gd name="connsiteY2" fmla="*/ 1768929 h 2632408"/>
              <a:gd name="connsiteX3" fmla="*/ 494072 w 3269707"/>
              <a:gd name="connsiteY3" fmla="*/ 979714 h 2632408"/>
              <a:gd name="connsiteX4" fmla="*/ 1564501 w 3269707"/>
              <a:gd name="connsiteY4" fmla="*/ 752929 h 2632408"/>
              <a:gd name="connsiteX5" fmla="*/ 2761929 w 3269707"/>
              <a:gd name="connsiteY5" fmla="*/ 689429 h 2632408"/>
              <a:gd name="connsiteX6" fmla="*/ 3242715 w 3269707"/>
              <a:gd name="connsiteY6" fmla="*/ 317500 h 2632408"/>
              <a:gd name="connsiteX7" fmla="*/ 3079429 w 3269707"/>
              <a:gd name="connsiteY7" fmla="*/ 72571 h 2632408"/>
              <a:gd name="connsiteX8" fmla="*/ 2009001 w 3269707"/>
              <a:gd name="connsiteY8" fmla="*/ 0 h 263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707" h="2632408">
                <a:moveTo>
                  <a:pt x="1110929" y="2621643"/>
                </a:moveTo>
                <a:cubicBezTo>
                  <a:pt x="757899" y="2638274"/>
                  <a:pt x="404869" y="2654905"/>
                  <a:pt x="221929" y="2512786"/>
                </a:cubicBezTo>
                <a:cubicBezTo>
                  <a:pt x="38989" y="2370667"/>
                  <a:pt x="-32070" y="2024441"/>
                  <a:pt x="13287" y="1768929"/>
                </a:cubicBezTo>
                <a:cubicBezTo>
                  <a:pt x="58644" y="1513417"/>
                  <a:pt x="235536" y="1149047"/>
                  <a:pt x="494072" y="979714"/>
                </a:cubicBezTo>
                <a:cubicBezTo>
                  <a:pt x="752608" y="810381"/>
                  <a:pt x="1186525" y="801310"/>
                  <a:pt x="1564501" y="752929"/>
                </a:cubicBezTo>
                <a:cubicBezTo>
                  <a:pt x="1942477" y="704548"/>
                  <a:pt x="2482227" y="762000"/>
                  <a:pt x="2761929" y="689429"/>
                </a:cubicBezTo>
                <a:cubicBezTo>
                  <a:pt x="3041631" y="616858"/>
                  <a:pt x="3189798" y="420310"/>
                  <a:pt x="3242715" y="317500"/>
                </a:cubicBezTo>
                <a:cubicBezTo>
                  <a:pt x="3295632" y="214690"/>
                  <a:pt x="3285048" y="125488"/>
                  <a:pt x="3079429" y="72571"/>
                </a:cubicBezTo>
                <a:cubicBezTo>
                  <a:pt x="2873810" y="19654"/>
                  <a:pt x="2441405" y="9827"/>
                  <a:pt x="2009001" y="0"/>
                </a:cubicBezTo>
              </a:path>
            </a:pathLst>
          </a:custGeom>
          <a:ln w="57150" cmpd="sng">
            <a:solidFill>
              <a:srgbClr val="FF00FF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Requires inter-table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Rails Relationship Support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has one / belongs to one</a:t>
            </a:r>
          </a:p>
          <a:p>
            <a:r>
              <a:rPr lang="en-US" altLang="en-US" dirty="0">
                <a:ea typeface="ＭＳ Ｐゴシック" charset="-128"/>
              </a:rPr>
              <a:t>has many / belongs to one</a:t>
            </a:r>
          </a:p>
          <a:p>
            <a:r>
              <a:rPr lang="en-US" altLang="en-US" dirty="0">
                <a:ea typeface="ＭＳ Ｐゴシック" charset="-128"/>
              </a:rPr>
              <a:t>join table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257425" y="1600200"/>
            <a:ext cx="6015038" cy="1614421"/>
            <a:chOff x="2256971" y="1600200"/>
            <a:chExt cx="6016172" cy="1614251"/>
          </a:xfrm>
        </p:grpSpPr>
        <p:sp>
          <p:nvSpPr>
            <p:cNvPr id="4" name="Right Brace 3"/>
            <p:cNvSpPr/>
            <p:nvPr/>
          </p:nvSpPr>
          <p:spPr>
            <a:xfrm>
              <a:off x="4589449" y="1600200"/>
              <a:ext cx="644647" cy="1066686"/>
            </a:xfrm>
            <a:prstGeom prst="rightBrac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797" name="TextBox 4"/>
            <p:cNvSpPr txBox="1">
              <a:spLocks noChangeArrowheads="1"/>
            </p:cNvSpPr>
            <p:nvPr/>
          </p:nvSpPr>
          <p:spPr bwMode="auto">
            <a:xfrm>
              <a:off x="5234221" y="1723574"/>
              <a:ext cx="30389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Easiest to learn, but narrow in focus</a:t>
              </a: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2256971" y="2644599"/>
              <a:ext cx="644647" cy="569852"/>
            </a:xfrm>
            <a:prstGeom prst="rightBrac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799" name="TextBox 6"/>
            <p:cNvSpPr txBox="1">
              <a:spLocks noChangeArrowheads="1"/>
            </p:cNvSpPr>
            <p:nvPr/>
          </p:nvSpPr>
          <p:spPr bwMode="auto">
            <a:xfrm>
              <a:off x="2901049" y="2652028"/>
              <a:ext cx="51180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00FF"/>
                  </a:solidFill>
                </a:rPr>
                <a:t>Most complex, but also most flexible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4003"/>
            <a:ext cx="4635500" cy="523875"/>
          </a:xfrm>
          <a:prstGeom prst="rect">
            <a:avLst/>
          </a:prstGeom>
          <a:solidFill>
            <a:srgbClr val="660066"/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Rails Relationship Support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has one / belongs to one</a:t>
            </a:r>
          </a:p>
          <a:p>
            <a:r>
              <a:rPr lang="en-US" altLang="en-US" dirty="0">
                <a:ea typeface="ＭＳ Ｐゴシック" charset="-128"/>
              </a:rPr>
              <a:t>has many / belongs to one</a:t>
            </a:r>
          </a:p>
          <a:p>
            <a:r>
              <a:rPr lang="en-US" altLang="en-US" dirty="0">
                <a:ea typeface="ＭＳ Ｐゴシック" charset="-128"/>
              </a:rPr>
              <a:t>join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35853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5854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35842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3585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585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46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35849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rgbClr val="FF00FF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35847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00FF"/>
                  </a:solidFill>
                </a:rPr>
                <a:t>1</a:t>
              </a:r>
            </a:p>
            <a:p>
              <a:pPr eaLnBrk="1" hangingPunct="1"/>
              <a:r>
                <a:rPr lang="en-US" altLang="en-US" sz="1800">
                  <a:solidFill>
                    <a:srgbClr val="FF00FF"/>
                  </a:solidFill>
                </a:rPr>
                <a:t>author</a:t>
              </a:r>
            </a:p>
          </p:txBody>
        </p:sp>
        <p:sp>
          <p:nvSpPr>
            <p:cNvPr id="35848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>
                  <a:solidFill>
                    <a:srgbClr val="FF00FF"/>
                  </a:solidFill>
                </a:rPr>
                <a:t>1</a:t>
              </a:r>
            </a:p>
            <a:p>
              <a:pPr algn="r" eaLnBrk="1" hangingPunct="1"/>
              <a:r>
                <a:rPr lang="en-US" altLang="en-US" sz="1800">
                  <a:solidFill>
                    <a:srgbClr val="FF00FF"/>
                  </a:solidFill>
                </a:rPr>
                <a:t>profile</a:t>
              </a:r>
            </a:p>
          </p:txBody>
        </p:sp>
      </p:grpSp>
      <p:sp>
        <p:nvSpPr>
          <p:cNvPr id="35844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3687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6880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36866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3687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687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36867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872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36875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6873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36874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36868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4239419" y="1054894"/>
            <a:ext cx="650875" cy="2735263"/>
          </a:xfrm>
          <a:prstGeom prst="rightBrace">
            <a:avLst/>
          </a:prstGeom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3738" y="2638425"/>
            <a:ext cx="265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Class </a:t>
            </a:r>
            <a:r>
              <a:rPr lang="en-US" altLang="en-US" sz="2800" u="sng">
                <a:solidFill>
                  <a:srgbClr val="FF00FF"/>
                </a:solidFill>
              </a:rPr>
              <a:t>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37903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7904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37890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3790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790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37891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96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37899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7897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37898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37892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19" name="Oval 18"/>
          <p:cNvSpPr/>
          <p:nvPr/>
        </p:nvSpPr>
        <p:spPr>
          <a:xfrm>
            <a:off x="4181475" y="1411288"/>
            <a:ext cx="889000" cy="388937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68538" y="2376488"/>
            <a:ext cx="458311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Association Name</a:t>
            </a:r>
            <a:br>
              <a:rPr lang="en-US" altLang="en-US" sz="2800" dirty="0">
                <a:solidFill>
                  <a:srgbClr val="FF00FF"/>
                </a:solidFill>
              </a:rPr>
            </a:br>
            <a:r>
              <a:rPr lang="en-US" altLang="en-US" dirty="0">
                <a:solidFill>
                  <a:srgbClr val="FF00FF"/>
                </a:solidFill>
              </a:rPr>
              <a:t>Triangle indicates reading direction</a:t>
            </a:r>
            <a:br>
              <a:rPr lang="en-US" altLang="en-US" dirty="0">
                <a:solidFill>
                  <a:srgbClr val="FF00FF"/>
                </a:solidFill>
              </a:rPr>
            </a:br>
            <a:r>
              <a:rPr lang="en-US" altLang="en-US" dirty="0">
                <a:solidFill>
                  <a:srgbClr val="FF00FF"/>
                </a:solidFill>
              </a:rPr>
              <a:t>(i.e., Author has AuthorProfile)</a:t>
            </a:r>
            <a:endParaRPr lang="en-US" altLang="en-US" u="sng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38928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8929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38914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3892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892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38915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38924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922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38923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38916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10" name="Oval 9"/>
          <p:cNvSpPr/>
          <p:nvPr/>
        </p:nvSpPr>
        <p:spPr>
          <a:xfrm>
            <a:off x="3084513" y="1739900"/>
            <a:ext cx="889000" cy="388938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6988" y="1733550"/>
            <a:ext cx="889000" cy="388938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66925" y="2376488"/>
            <a:ext cx="49863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Role Names</a:t>
            </a:r>
          </a:p>
          <a:p>
            <a:pPr algn="ctr" eaLnBrk="1" hangingPunct="1"/>
            <a:r>
              <a:rPr lang="en-US" altLang="en-US">
                <a:solidFill>
                  <a:srgbClr val="FF00FF"/>
                </a:solidFill>
              </a:rPr>
              <a:t>Like attribute/method name</a:t>
            </a:r>
          </a:p>
          <a:p>
            <a:pPr algn="ctr" eaLnBrk="1" hangingPunct="1"/>
            <a:r>
              <a:rPr lang="en-US" altLang="en-US">
                <a:solidFill>
                  <a:srgbClr val="FF00FF"/>
                </a:solidFill>
              </a:rPr>
              <a:t>Enables this method call:</a:t>
            </a:r>
          </a:p>
          <a:p>
            <a:pPr algn="ctr" eaLnBrk="1" hangingPunct="1"/>
            <a:r>
              <a:rPr lang="en-US" altLang="en-US">
                <a:solidFill>
                  <a:srgbClr val="FF00FF"/>
                </a:solidFill>
                <a:latin typeface="Courier" charset="0"/>
              </a:rPr>
              <a:t>@author.profile.birthplace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39952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39953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39938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39950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39951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39939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45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39948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9946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39947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39940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10" name="Oval 9"/>
          <p:cNvSpPr/>
          <p:nvPr/>
        </p:nvSpPr>
        <p:spPr>
          <a:xfrm>
            <a:off x="3065463" y="1444625"/>
            <a:ext cx="427037" cy="388938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5838" y="2376488"/>
            <a:ext cx="207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Multiplicities</a:t>
            </a:r>
            <a:endParaRPr lang="en-US" altLang="en-US" sz="2800" u="sng">
              <a:solidFill>
                <a:srgbClr val="FF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13400" y="1444625"/>
            <a:ext cx="425450" cy="388938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4097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4097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40962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4097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40975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40963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69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40972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0970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40971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40964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40965" name="TextBox 19"/>
          <p:cNvSpPr txBox="1">
            <a:spLocks noChangeArrowheads="1"/>
          </p:cNvSpPr>
          <p:nvPr/>
        </p:nvSpPr>
        <p:spPr bwMode="auto">
          <a:xfrm>
            <a:off x="3525838" y="2376488"/>
            <a:ext cx="207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Multiplicities</a:t>
            </a:r>
            <a:endParaRPr lang="en-US" altLang="en-US" sz="2800" u="sng"/>
          </a:p>
        </p:txBody>
      </p:sp>
      <p:sp>
        <p:nvSpPr>
          <p:cNvPr id="22" name="Oval 21"/>
          <p:cNvSpPr/>
          <p:nvPr/>
        </p:nvSpPr>
        <p:spPr>
          <a:xfrm>
            <a:off x="5613400" y="1444625"/>
            <a:ext cx="425450" cy="388938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459038" y="2947988"/>
            <a:ext cx="4202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00FF"/>
                </a:solidFill>
              </a:rPr>
              <a:t>Each Author has </a:t>
            </a:r>
            <a:r>
              <a:rPr lang="en-US" altLang="en-US" u="sng" dirty="0">
                <a:solidFill>
                  <a:srgbClr val="FF00FF"/>
                </a:solidFill>
              </a:rPr>
              <a:t>1</a:t>
            </a:r>
            <a:r>
              <a:rPr lang="en-US" altLang="en-US" dirty="0">
                <a:solidFill>
                  <a:srgbClr val="FF00FF"/>
                </a:solidFill>
              </a:rPr>
              <a:t> AuthorProfile</a:t>
            </a:r>
            <a:endParaRPr lang="en-US" altLang="en-US" u="sng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5" name="Cloud 44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638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6424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5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638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2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0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6389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16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95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6409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6410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98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8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6399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4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855AB6-7516-D941-AF13-DF3A8F31F7FA}"/>
              </a:ext>
            </a:extLst>
          </p:cNvPr>
          <p:cNvGrpSpPr/>
          <p:nvPr/>
        </p:nvGrpSpPr>
        <p:grpSpPr>
          <a:xfrm>
            <a:off x="4935538" y="2593975"/>
            <a:ext cx="2187575" cy="3151188"/>
            <a:chOff x="4935538" y="2593975"/>
            <a:chExt cx="2187575" cy="31511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C1A3C1-90EB-584D-8D16-42C4EA2440F1}"/>
                </a:ext>
              </a:extLst>
            </p:cNvPr>
            <p:cNvSpPr/>
            <p:nvPr/>
          </p:nvSpPr>
          <p:spPr bwMode="auto">
            <a:xfrm>
              <a:off x="5080000" y="2732088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79EEF9-8374-3C4E-9675-3C33621DAD63}"/>
                </a:ext>
              </a:extLst>
            </p:cNvPr>
            <p:cNvSpPr/>
            <p:nvPr/>
          </p:nvSpPr>
          <p:spPr bwMode="auto">
            <a:xfrm>
              <a:off x="5000625" y="265906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7684D2-8F36-984C-AA5A-88C1B76B696E}"/>
                </a:ext>
              </a:extLst>
            </p:cNvPr>
            <p:cNvSpPr/>
            <p:nvPr/>
          </p:nvSpPr>
          <p:spPr bwMode="auto">
            <a:xfrm>
              <a:off x="4935538" y="2593975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97259BC4-B58B-4F43-AD4A-20997BB75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750" y="2662238"/>
              <a:ext cx="6715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Tests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692831B-D6E1-A049-BBF4-C5484D52058F}"/>
                </a:ext>
              </a:extLst>
            </p:cNvPr>
            <p:cNvCxnSpPr/>
            <p:nvPr/>
          </p:nvCxnSpPr>
          <p:spPr bwMode="auto">
            <a:xfrm flipH="1" flipV="1">
              <a:off x="5935663" y="3286125"/>
              <a:ext cx="1187450" cy="24590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DF8F04-CA45-E143-BA45-3E3DCD983C09}"/>
              </a:ext>
            </a:extLst>
          </p:cNvPr>
          <p:cNvGrpSpPr/>
          <p:nvPr/>
        </p:nvGrpSpPr>
        <p:grpSpPr>
          <a:xfrm>
            <a:off x="6805613" y="650875"/>
            <a:ext cx="1527175" cy="2112963"/>
            <a:chOff x="6805613" y="650875"/>
            <a:chExt cx="1527175" cy="211296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1AE7AC-2480-0546-AF53-86BB253B3EEE}"/>
                </a:ext>
              </a:extLst>
            </p:cNvPr>
            <p:cNvSpPr/>
            <p:nvPr/>
          </p:nvSpPr>
          <p:spPr bwMode="auto">
            <a:xfrm>
              <a:off x="6805613" y="650875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Box 29">
              <a:extLst>
                <a:ext uri="{FF2B5EF4-FFF2-40B4-BE49-F238E27FC236}">
                  <a16:creationId xmlns:a16="http://schemas.microsoft.com/office/drawing/2014/main" id="{DB5F0D28-2443-E141-9E3F-D522CACF3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2300" y="719138"/>
              <a:ext cx="11985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F83AC-0D43-D44F-AE16-C3EF035B2FB2}"/>
                </a:ext>
              </a:extLst>
            </p:cNvPr>
            <p:cNvCxnSpPr/>
            <p:nvPr/>
          </p:nvCxnSpPr>
          <p:spPr bwMode="auto">
            <a:xfrm flipV="1">
              <a:off x="7569200" y="1168400"/>
              <a:ext cx="0" cy="1595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99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4200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4200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41986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4199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42000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41987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994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41997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1995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41996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41988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41989" name="TextBox 19"/>
          <p:cNvSpPr txBox="1">
            <a:spLocks noChangeArrowheads="1"/>
          </p:cNvSpPr>
          <p:nvPr/>
        </p:nvSpPr>
        <p:spPr bwMode="auto">
          <a:xfrm>
            <a:off x="3525838" y="2376488"/>
            <a:ext cx="207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FF"/>
                </a:solidFill>
              </a:rPr>
              <a:t>Multiplicities</a:t>
            </a:r>
            <a:endParaRPr lang="en-US" altLang="en-US" sz="2800" u="sng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71813" y="1443038"/>
            <a:ext cx="427037" cy="388937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1" name="TextBox 20"/>
          <p:cNvSpPr txBox="1">
            <a:spLocks noChangeArrowheads="1"/>
          </p:cNvSpPr>
          <p:nvPr/>
        </p:nvSpPr>
        <p:spPr bwMode="auto">
          <a:xfrm>
            <a:off x="2459038" y="2947988"/>
            <a:ext cx="4202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FFFF"/>
                </a:solidFill>
              </a:rPr>
              <a:t>Each Author has </a:t>
            </a:r>
            <a:r>
              <a:rPr lang="en-US" altLang="en-US" u="sng" dirty="0">
                <a:solidFill>
                  <a:srgbClr val="FFFFFF"/>
                </a:solidFill>
              </a:rPr>
              <a:t>1</a:t>
            </a:r>
            <a:r>
              <a:rPr lang="en-US" altLang="en-US" dirty="0">
                <a:solidFill>
                  <a:srgbClr val="FFFFFF"/>
                </a:solidFill>
              </a:rPr>
              <a:t> AuthorProfile</a:t>
            </a:r>
            <a:endParaRPr lang="en-US" altLang="en-US" u="sng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124075" y="3454400"/>
            <a:ext cx="4873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00FF"/>
                </a:solidFill>
              </a:rPr>
              <a:t>Each AuthorProfile is had by </a:t>
            </a:r>
            <a:r>
              <a:rPr lang="en-US" altLang="en-US" u="sng" dirty="0">
                <a:solidFill>
                  <a:srgbClr val="FF00FF"/>
                </a:solidFill>
              </a:rPr>
              <a:t>1</a:t>
            </a:r>
            <a:r>
              <a:rPr lang="en-US" altLang="en-US" dirty="0">
                <a:solidFill>
                  <a:srgbClr val="FF00FF"/>
                </a:solidFill>
              </a:rPr>
              <a:t> Author</a:t>
            </a:r>
            <a:endParaRPr lang="en-US" altLang="en-US" u="sng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43053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43054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43010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4305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4305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43011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46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43049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3047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43048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43012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sp>
        <p:nvSpPr>
          <p:cNvPr id="43013" name="TextBox 19"/>
          <p:cNvSpPr txBox="1">
            <a:spLocks noChangeArrowheads="1"/>
          </p:cNvSpPr>
          <p:nvPr/>
        </p:nvSpPr>
        <p:spPr bwMode="auto">
          <a:xfrm>
            <a:off x="3525838" y="2376488"/>
            <a:ext cx="207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FF"/>
                </a:solidFill>
              </a:rPr>
              <a:t>Multiplicities</a:t>
            </a:r>
            <a:endParaRPr lang="en-US" altLang="en-US" sz="2800" u="sng">
              <a:solidFill>
                <a:srgbClr val="FFFFFF"/>
              </a:solidFill>
            </a:endParaRPr>
          </a:p>
        </p:txBody>
      </p:sp>
      <p:sp>
        <p:nvSpPr>
          <p:cNvPr id="43014" name="TextBox 20"/>
          <p:cNvSpPr txBox="1">
            <a:spLocks noChangeArrowheads="1"/>
          </p:cNvSpPr>
          <p:nvPr/>
        </p:nvSpPr>
        <p:spPr bwMode="auto">
          <a:xfrm>
            <a:off x="2459038" y="2947988"/>
            <a:ext cx="4202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FFFF"/>
                </a:solidFill>
              </a:rPr>
              <a:t>Each Author has </a:t>
            </a:r>
            <a:r>
              <a:rPr lang="en-US" altLang="en-US" u="sng" dirty="0">
                <a:solidFill>
                  <a:srgbClr val="FFFFFF"/>
                </a:solidFill>
              </a:rPr>
              <a:t>1</a:t>
            </a:r>
            <a:r>
              <a:rPr lang="en-US" altLang="en-US" dirty="0">
                <a:solidFill>
                  <a:srgbClr val="FFFFFF"/>
                </a:solidFill>
              </a:rPr>
              <a:t> AuthorProfile</a:t>
            </a:r>
            <a:endParaRPr lang="en-US" altLang="en-US" u="sng" dirty="0">
              <a:solidFill>
                <a:srgbClr val="FFFFFF"/>
              </a:solidFill>
            </a:endParaRPr>
          </a:p>
        </p:txBody>
      </p:sp>
      <p:sp>
        <p:nvSpPr>
          <p:cNvPr id="43015" name="TextBox 18"/>
          <p:cNvSpPr txBox="1">
            <a:spLocks noChangeArrowheads="1"/>
          </p:cNvSpPr>
          <p:nvPr/>
        </p:nvSpPr>
        <p:spPr bwMode="auto">
          <a:xfrm>
            <a:off x="2124075" y="3454400"/>
            <a:ext cx="4873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FFFF"/>
                </a:solidFill>
              </a:rPr>
              <a:t>Each AuthorProfile is had by </a:t>
            </a:r>
            <a:r>
              <a:rPr lang="en-US" altLang="en-US" u="sng" dirty="0">
                <a:solidFill>
                  <a:srgbClr val="FFFFFF"/>
                </a:solidFill>
              </a:rPr>
              <a:t>1</a:t>
            </a:r>
            <a:r>
              <a:rPr lang="en-US" altLang="en-US" dirty="0">
                <a:solidFill>
                  <a:srgbClr val="FFFFFF"/>
                </a:solidFill>
              </a:rPr>
              <a:t> Author</a:t>
            </a:r>
            <a:endParaRPr lang="en-US" altLang="en-US" u="sng" dirty="0">
              <a:solidFill>
                <a:srgbClr val="FFFFFF"/>
              </a:solidFill>
            </a:endParaRPr>
          </a:p>
        </p:txBody>
      </p: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617538" y="4102100"/>
            <a:ext cx="7183437" cy="2311400"/>
            <a:chOff x="599829" y="4020104"/>
            <a:chExt cx="7182497" cy="2311174"/>
          </a:xfrm>
        </p:grpSpPr>
        <p:sp>
          <p:nvSpPr>
            <p:cNvPr id="43017" name="TextBox 1"/>
            <p:cNvSpPr txBox="1">
              <a:spLocks noChangeArrowheads="1"/>
            </p:cNvSpPr>
            <p:nvPr/>
          </p:nvSpPr>
          <p:spPr bwMode="auto">
            <a:xfrm>
              <a:off x="599829" y="4020104"/>
              <a:ext cx="30470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More Multiplicities:</a:t>
              </a:r>
            </a:p>
          </p:txBody>
        </p:sp>
        <p:grpSp>
          <p:nvGrpSpPr>
            <p:cNvPr id="43018" name="Group 29"/>
            <p:cNvGrpSpPr>
              <a:grpSpLocks/>
            </p:cNvGrpSpPr>
            <p:nvPr/>
          </p:nvGrpSpPr>
          <p:grpSpPr bwMode="auto">
            <a:xfrm>
              <a:off x="1296309" y="4575279"/>
              <a:ext cx="6486017" cy="505956"/>
              <a:chOff x="1296309" y="4575279"/>
              <a:chExt cx="6486017" cy="505956"/>
            </a:xfrm>
          </p:grpSpPr>
          <p:sp>
            <p:nvSpPr>
              <p:cNvPr id="43037" name="TextBox 9"/>
              <p:cNvSpPr txBox="1">
                <a:spLocks noChangeArrowheads="1"/>
              </p:cNvSpPr>
              <p:nvPr/>
            </p:nvSpPr>
            <p:spPr bwMode="auto">
              <a:xfrm>
                <a:off x="1296309" y="4711780"/>
                <a:ext cx="898978" cy="36945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A</a:t>
                </a:r>
              </a:p>
            </p:txBody>
          </p:sp>
          <p:sp>
            <p:nvSpPr>
              <p:cNvPr id="43038" name="TextBox 9"/>
              <p:cNvSpPr txBox="1">
                <a:spLocks noChangeArrowheads="1"/>
              </p:cNvSpPr>
              <p:nvPr/>
            </p:nvSpPr>
            <p:spPr bwMode="auto">
              <a:xfrm>
                <a:off x="4170098" y="4711780"/>
                <a:ext cx="898978" cy="36945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B</a:t>
                </a:r>
              </a:p>
            </p:txBody>
          </p:sp>
          <p:cxnSp>
            <p:nvCxnSpPr>
              <p:cNvPr id="25" name="Straight Connector 24"/>
              <p:cNvCxnSpPr>
                <a:stCxn id="43037" idx="3"/>
                <a:endCxn id="43038" idx="1"/>
              </p:cNvCxnSpPr>
              <p:nvPr/>
            </p:nvCxnSpPr>
            <p:spPr>
              <a:xfrm>
                <a:off x="2195057" y="4896319"/>
                <a:ext cx="1974592" cy="0"/>
              </a:xfrm>
              <a:prstGeom prst="line">
                <a:avLst/>
              </a:prstGeom>
              <a:ln w="19050" cmpd="sng">
                <a:solidFill>
                  <a:srgbClr val="FF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40" name="TextBox 16"/>
              <p:cNvSpPr txBox="1">
                <a:spLocks noChangeArrowheads="1"/>
              </p:cNvSpPr>
              <p:nvPr/>
            </p:nvSpPr>
            <p:spPr bwMode="auto">
              <a:xfrm>
                <a:off x="3936052" y="4639212"/>
                <a:ext cx="2996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*</a:t>
                </a:r>
              </a:p>
            </p:txBody>
          </p:sp>
          <p:grpSp>
            <p:nvGrpSpPr>
              <p:cNvPr id="43041" name="Group 26"/>
              <p:cNvGrpSpPr>
                <a:grpSpLocks/>
              </p:cNvGrpSpPr>
              <p:nvPr/>
            </p:nvGrpSpPr>
            <p:grpSpPr bwMode="auto">
              <a:xfrm>
                <a:off x="2853818" y="4575279"/>
                <a:ext cx="513552" cy="369332"/>
                <a:chOff x="2389007" y="4575279"/>
                <a:chExt cx="513552" cy="369332"/>
              </a:xfrm>
            </p:grpSpPr>
            <p:sp>
              <p:nvSpPr>
                <p:cNvPr id="4304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389007" y="4575279"/>
                  <a:ext cx="50679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solidFill>
                        <a:srgbClr val="FF00FF"/>
                      </a:solidFill>
                    </a:rPr>
                    <a:t>has</a:t>
                  </a: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rot="5400000">
                  <a:off x="2793731" y="4742347"/>
                  <a:ext cx="133337" cy="85714"/>
                </a:xfrm>
                <a:prstGeom prst="triangle">
                  <a:avLst/>
                </a:prstGeom>
                <a:solidFill>
                  <a:srgbClr val="FF00FF"/>
                </a:solidFill>
                <a:ln w="76200" cmpd="sng">
                  <a:noFill/>
                  <a:prstDash val="sysDash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FF"/>
                    </a:solidFill>
                  </a:endParaRPr>
                </a:p>
              </p:txBody>
            </p:sp>
          </p:grpSp>
          <p:sp>
            <p:nvSpPr>
              <p:cNvPr id="43042" name="TextBox 25"/>
              <p:cNvSpPr txBox="1">
                <a:spLocks noChangeArrowheads="1"/>
              </p:cNvSpPr>
              <p:nvPr/>
            </p:nvSpPr>
            <p:spPr bwMode="auto">
              <a:xfrm>
                <a:off x="5350200" y="4711780"/>
                <a:ext cx="2432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Each A has 0 or more Bs</a:t>
                </a:r>
              </a:p>
            </p:txBody>
          </p:sp>
        </p:grpSp>
        <p:grpSp>
          <p:nvGrpSpPr>
            <p:cNvPr id="43019" name="Group 39"/>
            <p:cNvGrpSpPr>
              <a:grpSpLocks/>
            </p:cNvGrpSpPr>
            <p:nvPr/>
          </p:nvGrpSpPr>
          <p:grpSpPr bwMode="auto">
            <a:xfrm>
              <a:off x="1296309" y="5206422"/>
              <a:ext cx="6486017" cy="505956"/>
              <a:chOff x="1296309" y="4575279"/>
              <a:chExt cx="6486017" cy="505956"/>
            </a:xfrm>
          </p:grpSpPr>
          <p:sp>
            <p:nvSpPr>
              <p:cNvPr id="43029" name="TextBox 9"/>
              <p:cNvSpPr txBox="1">
                <a:spLocks noChangeArrowheads="1"/>
              </p:cNvSpPr>
              <p:nvPr/>
            </p:nvSpPr>
            <p:spPr bwMode="auto">
              <a:xfrm>
                <a:off x="1296309" y="4711780"/>
                <a:ext cx="898978" cy="36945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A</a:t>
                </a:r>
              </a:p>
            </p:txBody>
          </p:sp>
          <p:sp>
            <p:nvSpPr>
              <p:cNvPr id="43030" name="TextBox 9"/>
              <p:cNvSpPr txBox="1">
                <a:spLocks noChangeArrowheads="1"/>
              </p:cNvSpPr>
              <p:nvPr/>
            </p:nvSpPr>
            <p:spPr bwMode="auto">
              <a:xfrm>
                <a:off x="4170098" y="4711780"/>
                <a:ext cx="898978" cy="36945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B</a:t>
                </a:r>
              </a:p>
            </p:txBody>
          </p:sp>
          <p:cxnSp>
            <p:nvCxnSpPr>
              <p:cNvPr id="43" name="Straight Connector 42"/>
              <p:cNvCxnSpPr>
                <a:stCxn id="43029" idx="3"/>
                <a:endCxn id="43030" idx="1"/>
              </p:cNvCxnSpPr>
              <p:nvPr/>
            </p:nvCxnSpPr>
            <p:spPr>
              <a:xfrm>
                <a:off x="2195057" y="4896939"/>
                <a:ext cx="1974592" cy="0"/>
              </a:xfrm>
              <a:prstGeom prst="line">
                <a:avLst/>
              </a:prstGeom>
              <a:ln w="19050" cmpd="sng">
                <a:solidFill>
                  <a:srgbClr val="FF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32" name="TextBox 43"/>
              <p:cNvSpPr txBox="1">
                <a:spLocks noChangeArrowheads="1"/>
              </p:cNvSpPr>
              <p:nvPr/>
            </p:nvSpPr>
            <p:spPr bwMode="auto">
              <a:xfrm>
                <a:off x="3702514" y="4584786"/>
                <a:ext cx="53316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0..*</a:t>
                </a:r>
              </a:p>
            </p:txBody>
          </p:sp>
          <p:grpSp>
            <p:nvGrpSpPr>
              <p:cNvPr id="43033" name="Group 44"/>
              <p:cNvGrpSpPr>
                <a:grpSpLocks/>
              </p:cNvGrpSpPr>
              <p:nvPr/>
            </p:nvGrpSpPr>
            <p:grpSpPr bwMode="auto">
              <a:xfrm>
                <a:off x="2853818" y="4575279"/>
                <a:ext cx="513552" cy="369332"/>
                <a:chOff x="2389007" y="4575279"/>
                <a:chExt cx="513552" cy="369332"/>
              </a:xfrm>
            </p:grpSpPr>
            <p:sp>
              <p:nvSpPr>
                <p:cNvPr id="43035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2389007" y="4575279"/>
                  <a:ext cx="50679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solidFill>
                        <a:srgbClr val="FF00FF"/>
                      </a:solidFill>
                    </a:rPr>
                    <a:t>has</a:t>
                  </a:r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2792937" y="4742174"/>
                  <a:ext cx="134924" cy="85714"/>
                </a:xfrm>
                <a:prstGeom prst="triangle">
                  <a:avLst/>
                </a:prstGeom>
                <a:solidFill>
                  <a:srgbClr val="FF00FF"/>
                </a:solidFill>
                <a:ln w="76200" cmpd="sng">
                  <a:noFill/>
                  <a:prstDash val="sysDash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FF"/>
                    </a:solidFill>
                  </a:endParaRPr>
                </a:p>
              </p:txBody>
            </p:sp>
          </p:grpSp>
          <p:sp>
            <p:nvSpPr>
              <p:cNvPr id="43034" name="TextBox 45"/>
              <p:cNvSpPr txBox="1">
                <a:spLocks noChangeArrowheads="1"/>
              </p:cNvSpPr>
              <p:nvPr/>
            </p:nvSpPr>
            <p:spPr bwMode="auto">
              <a:xfrm>
                <a:off x="5350200" y="4711780"/>
                <a:ext cx="2432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Each A has 0 or more Bs</a:t>
                </a:r>
              </a:p>
            </p:txBody>
          </p:sp>
        </p:grpSp>
        <p:grpSp>
          <p:nvGrpSpPr>
            <p:cNvPr id="43020" name="Group 48"/>
            <p:cNvGrpSpPr>
              <a:grpSpLocks/>
            </p:cNvGrpSpPr>
            <p:nvPr/>
          </p:nvGrpSpPr>
          <p:grpSpPr bwMode="auto">
            <a:xfrm>
              <a:off x="1296309" y="5825322"/>
              <a:ext cx="6486017" cy="505956"/>
              <a:chOff x="1296309" y="4575279"/>
              <a:chExt cx="6486017" cy="505956"/>
            </a:xfrm>
          </p:grpSpPr>
          <p:sp>
            <p:nvSpPr>
              <p:cNvPr id="43021" name="TextBox 9"/>
              <p:cNvSpPr txBox="1">
                <a:spLocks noChangeArrowheads="1"/>
              </p:cNvSpPr>
              <p:nvPr/>
            </p:nvSpPr>
            <p:spPr bwMode="auto">
              <a:xfrm>
                <a:off x="1296309" y="4711780"/>
                <a:ext cx="898978" cy="36945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A</a:t>
                </a:r>
              </a:p>
            </p:txBody>
          </p:sp>
          <p:sp>
            <p:nvSpPr>
              <p:cNvPr id="43022" name="TextBox 9"/>
              <p:cNvSpPr txBox="1">
                <a:spLocks noChangeArrowheads="1"/>
              </p:cNvSpPr>
              <p:nvPr/>
            </p:nvSpPr>
            <p:spPr bwMode="auto">
              <a:xfrm>
                <a:off x="4170098" y="4711780"/>
                <a:ext cx="898978" cy="36945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B</a:t>
                </a:r>
              </a:p>
            </p:txBody>
          </p:sp>
          <p:cxnSp>
            <p:nvCxnSpPr>
              <p:cNvPr id="52" name="Straight Connector 51"/>
              <p:cNvCxnSpPr>
                <a:stCxn id="43021" idx="3"/>
                <a:endCxn id="43022" idx="1"/>
              </p:cNvCxnSpPr>
              <p:nvPr/>
            </p:nvCxnSpPr>
            <p:spPr>
              <a:xfrm>
                <a:off x="2195057" y="4897103"/>
                <a:ext cx="1974592" cy="0"/>
              </a:xfrm>
              <a:prstGeom prst="line">
                <a:avLst/>
              </a:prstGeom>
              <a:ln w="19050" cmpd="sng">
                <a:solidFill>
                  <a:srgbClr val="FF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24" name="TextBox 52"/>
              <p:cNvSpPr txBox="1">
                <a:spLocks noChangeArrowheads="1"/>
              </p:cNvSpPr>
              <p:nvPr/>
            </p:nvSpPr>
            <p:spPr bwMode="auto">
              <a:xfrm>
                <a:off x="3702514" y="4584786"/>
                <a:ext cx="53316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1..*</a:t>
                </a:r>
              </a:p>
            </p:txBody>
          </p:sp>
          <p:grpSp>
            <p:nvGrpSpPr>
              <p:cNvPr id="43025" name="Group 53"/>
              <p:cNvGrpSpPr>
                <a:grpSpLocks/>
              </p:cNvGrpSpPr>
              <p:nvPr/>
            </p:nvGrpSpPr>
            <p:grpSpPr bwMode="auto">
              <a:xfrm>
                <a:off x="2853818" y="4575279"/>
                <a:ext cx="513552" cy="369332"/>
                <a:chOff x="2389007" y="4575279"/>
                <a:chExt cx="513552" cy="369332"/>
              </a:xfrm>
            </p:grpSpPr>
            <p:sp>
              <p:nvSpPr>
                <p:cNvPr id="4302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2389007" y="4575279"/>
                  <a:ext cx="50679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algn="r" eaLnBrk="1" hangingPunct="1"/>
                  <a:r>
                    <a:rPr lang="en-US" altLang="en-US" sz="1800">
                      <a:solidFill>
                        <a:srgbClr val="FF00FF"/>
                      </a:solidFill>
                    </a:rPr>
                    <a:t>has</a:t>
                  </a:r>
                </a:p>
              </p:txBody>
            </p:sp>
            <p:sp>
              <p:nvSpPr>
                <p:cNvPr id="57" name="Isosceles Triangle 56"/>
                <p:cNvSpPr/>
                <p:nvPr/>
              </p:nvSpPr>
              <p:spPr>
                <a:xfrm rot="5400000">
                  <a:off x="2792937" y="4742338"/>
                  <a:ext cx="134924" cy="85714"/>
                </a:xfrm>
                <a:prstGeom prst="triangle">
                  <a:avLst/>
                </a:prstGeom>
                <a:solidFill>
                  <a:srgbClr val="FF00FF"/>
                </a:solidFill>
                <a:ln w="76200" cmpd="sng">
                  <a:noFill/>
                  <a:prstDash val="sysDash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FF"/>
                    </a:solidFill>
                  </a:endParaRPr>
                </a:p>
              </p:txBody>
            </p:sp>
          </p:grpSp>
          <p:sp>
            <p:nvSpPr>
              <p:cNvPr id="43026" name="TextBox 54"/>
              <p:cNvSpPr txBox="1">
                <a:spLocks noChangeArrowheads="1"/>
              </p:cNvSpPr>
              <p:nvPr/>
            </p:nvSpPr>
            <p:spPr bwMode="auto">
              <a:xfrm>
                <a:off x="5350200" y="4711780"/>
                <a:ext cx="2432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FF00FF"/>
                    </a:solidFill>
                  </a:rPr>
                  <a:t>Each A has 1 or more Bs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4409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4409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44034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4409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4409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44035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90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44093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091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44092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44036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24363" y="39481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4424363" y="35766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FF"/>
                </a:solidFill>
              </a:rPr>
              <a:t>authors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79550" y="5384800"/>
          <a:ext cx="6376988" cy="9144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 _id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1484313" y="501173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FF"/>
                </a:solidFill>
              </a:rPr>
              <a:t>author_profiles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4288" y="3128963"/>
            <a:ext cx="2830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Associated DB Tables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0" y="3192463"/>
            <a:ext cx="9144000" cy="0"/>
          </a:xfrm>
          <a:prstGeom prst="line">
            <a:avLst/>
          </a:prstGeom>
          <a:ln w="381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4512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45125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45058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45122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45123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45059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17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45120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5118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45119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45060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24363" y="39481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83" name="TextBox 5"/>
          <p:cNvSpPr txBox="1">
            <a:spLocks noChangeArrowheads="1"/>
          </p:cNvSpPr>
          <p:nvPr/>
        </p:nvSpPr>
        <p:spPr bwMode="auto">
          <a:xfrm>
            <a:off x="4424363" y="35766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79550" y="5384800"/>
          <a:ext cx="6376988" cy="9144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 _id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10" name="TextBox 5"/>
          <p:cNvSpPr txBox="1">
            <a:spLocks noChangeArrowheads="1"/>
          </p:cNvSpPr>
          <p:nvPr/>
        </p:nvSpPr>
        <p:spPr bwMode="auto">
          <a:xfrm>
            <a:off x="1484313" y="501173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54300" y="3938588"/>
            <a:ext cx="1774825" cy="1617662"/>
            <a:chOff x="2654300" y="3938042"/>
            <a:chExt cx="1774825" cy="1618845"/>
          </a:xfrm>
        </p:grpSpPr>
        <p:sp>
          <p:nvSpPr>
            <p:cNvPr id="45114" name="TextBox 70"/>
            <p:cNvSpPr txBox="1">
              <a:spLocks noChangeArrowheads="1"/>
            </p:cNvSpPr>
            <p:nvPr/>
          </p:nvSpPr>
          <p:spPr bwMode="auto">
            <a:xfrm rot="-3216223">
              <a:off x="2839046" y="4385861"/>
              <a:ext cx="12957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FF00FF"/>
                  </a:solidFill>
                </a:rPr>
                <a:t>references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2654300" y="4087376"/>
              <a:ext cx="1774825" cy="1469511"/>
            </a:xfrm>
            <a:custGeom>
              <a:avLst/>
              <a:gdLst>
                <a:gd name="connsiteX0" fmla="*/ 0 w 1774825"/>
                <a:gd name="connsiteY0" fmla="*/ 1467600 h 1469127"/>
                <a:gd name="connsiteX1" fmla="*/ 127000 w 1774825"/>
                <a:gd name="connsiteY1" fmla="*/ 1467600 h 1469127"/>
                <a:gd name="connsiteX2" fmla="*/ 152400 w 1774825"/>
                <a:gd name="connsiteY2" fmla="*/ 1451725 h 1469127"/>
                <a:gd name="connsiteX3" fmla="*/ 241300 w 1774825"/>
                <a:gd name="connsiteY3" fmla="*/ 1375525 h 1469127"/>
                <a:gd name="connsiteX4" fmla="*/ 561975 w 1774825"/>
                <a:gd name="connsiteY4" fmla="*/ 1099300 h 1469127"/>
                <a:gd name="connsiteX5" fmla="*/ 879475 w 1774825"/>
                <a:gd name="connsiteY5" fmla="*/ 731000 h 1469127"/>
                <a:gd name="connsiteX6" fmla="*/ 1174750 w 1774825"/>
                <a:gd name="connsiteY6" fmla="*/ 302375 h 1469127"/>
                <a:gd name="connsiteX7" fmla="*/ 1343025 w 1774825"/>
                <a:gd name="connsiteY7" fmla="*/ 115050 h 1469127"/>
                <a:gd name="connsiteX8" fmla="*/ 1524000 w 1774825"/>
                <a:gd name="connsiteY8" fmla="*/ 10275 h 1469127"/>
                <a:gd name="connsiteX9" fmla="*/ 1774825 w 1774825"/>
                <a:gd name="connsiteY9" fmla="*/ 3925 h 14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4825" h="1469127">
                  <a:moveTo>
                    <a:pt x="0" y="1467600"/>
                  </a:moveTo>
                  <a:cubicBezTo>
                    <a:pt x="50800" y="1468923"/>
                    <a:pt x="101600" y="1470246"/>
                    <a:pt x="127000" y="1467600"/>
                  </a:cubicBezTo>
                  <a:cubicBezTo>
                    <a:pt x="152400" y="1464954"/>
                    <a:pt x="133350" y="1467071"/>
                    <a:pt x="152400" y="1451725"/>
                  </a:cubicBezTo>
                  <a:cubicBezTo>
                    <a:pt x="171450" y="1436379"/>
                    <a:pt x="241300" y="1375525"/>
                    <a:pt x="241300" y="1375525"/>
                  </a:cubicBezTo>
                  <a:cubicBezTo>
                    <a:pt x="309563" y="1316787"/>
                    <a:pt x="455613" y="1206721"/>
                    <a:pt x="561975" y="1099300"/>
                  </a:cubicBezTo>
                  <a:cubicBezTo>
                    <a:pt x="668338" y="991879"/>
                    <a:pt x="777346" y="863821"/>
                    <a:pt x="879475" y="731000"/>
                  </a:cubicBezTo>
                  <a:cubicBezTo>
                    <a:pt x="981604" y="598179"/>
                    <a:pt x="1097492" y="405033"/>
                    <a:pt x="1174750" y="302375"/>
                  </a:cubicBezTo>
                  <a:cubicBezTo>
                    <a:pt x="1252008" y="199717"/>
                    <a:pt x="1284817" y="163733"/>
                    <a:pt x="1343025" y="115050"/>
                  </a:cubicBezTo>
                  <a:cubicBezTo>
                    <a:pt x="1401233" y="66367"/>
                    <a:pt x="1452033" y="28796"/>
                    <a:pt x="1524000" y="10275"/>
                  </a:cubicBezTo>
                  <a:cubicBezTo>
                    <a:pt x="1595967" y="-8246"/>
                    <a:pt x="1774825" y="3925"/>
                    <a:pt x="1774825" y="3925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112" name="TextBox 72"/>
          <p:cNvSpPr txBox="1">
            <a:spLocks noChangeArrowheads="1"/>
          </p:cNvSpPr>
          <p:nvPr/>
        </p:nvSpPr>
        <p:spPr bwMode="auto">
          <a:xfrm>
            <a:off x="14288" y="3128963"/>
            <a:ext cx="2830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Associated DB Tables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0" y="3192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24363" y="39481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103" name="TextBox 5"/>
          <p:cNvSpPr txBox="1">
            <a:spLocks noChangeArrowheads="1"/>
          </p:cNvSpPr>
          <p:nvPr/>
        </p:nvSpPr>
        <p:spPr bwMode="auto">
          <a:xfrm>
            <a:off x="4424363" y="35766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79550" y="5384800"/>
          <a:ext cx="6376988" cy="9144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 _id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130" name="TextBox 5"/>
          <p:cNvSpPr txBox="1">
            <a:spLocks noChangeArrowheads="1"/>
          </p:cNvSpPr>
          <p:nvPr/>
        </p:nvSpPr>
        <p:spPr bwMode="auto">
          <a:xfrm>
            <a:off x="1484313" y="501173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  <p:sp>
        <p:nvSpPr>
          <p:cNvPr id="46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Primary versus Foreign Keys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0400" y="1751013"/>
            <a:ext cx="782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Primary Key: Uniquely identifies each record in table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333500" y="3865563"/>
            <a:ext cx="3495675" cy="2498725"/>
            <a:chOff x="1332854" y="3865882"/>
            <a:chExt cx="3496977" cy="2498200"/>
          </a:xfrm>
        </p:grpSpPr>
        <p:sp>
          <p:nvSpPr>
            <p:cNvPr id="10" name="Oval 9"/>
            <p:cNvSpPr/>
            <p:nvPr/>
          </p:nvSpPr>
          <p:spPr>
            <a:xfrm>
              <a:off x="4283528" y="3865882"/>
              <a:ext cx="546303" cy="1093557"/>
            </a:xfrm>
            <a:prstGeom prst="ellipse">
              <a:avLst/>
            </a:prstGeom>
            <a:ln w="5715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332854" y="5270524"/>
              <a:ext cx="546303" cy="1093558"/>
            </a:xfrm>
            <a:prstGeom prst="ellipse">
              <a:avLst/>
            </a:prstGeom>
            <a:ln w="5715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24363" y="39481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27" name="TextBox 5"/>
          <p:cNvSpPr txBox="1">
            <a:spLocks noChangeArrowheads="1"/>
          </p:cNvSpPr>
          <p:nvPr/>
        </p:nvSpPr>
        <p:spPr bwMode="auto">
          <a:xfrm>
            <a:off x="4424363" y="35766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79550" y="5384800"/>
          <a:ext cx="6376988" cy="9144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 _id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54" name="TextBox 5"/>
          <p:cNvSpPr txBox="1">
            <a:spLocks noChangeArrowheads="1"/>
          </p:cNvSpPr>
          <p:nvPr/>
        </p:nvSpPr>
        <p:spPr bwMode="auto">
          <a:xfrm>
            <a:off x="1484313" y="501173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  <p:sp>
        <p:nvSpPr>
          <p:cNvPr id="47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Primary versus Foreign Keys</a:t>
            </a:r>
          </a:p>
        </p:txBody>
      </p:sp>
      <p:sp>
        <p:nvSpPr>
          <p:cNvPr id="47156" name="TextBox 2"/>
          <p:cNvSpPr txBox="1">
            <a:spLocks noChangeArrowheads="1"/>
          </p:cNvSpPr>
          <p:nvPr/>
        </p:nvSpPr>
        <p:spPr bwMode="auto">
          <a:xfrm>
            <a:off x="660400" y="1751013"/>
            <a:ext cx="782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Primary Key: Uniquely identifies each record in table</a:t>
            </a:r>
          </a:p>
        </p:txBody>
      </p:sp>
      <p:sp>
        <p:nvSpPr>
          <p:cNvPr id="27" name="Oval 26"/>
          <p:cNvSpPr/>
          <p:nvPr/>
        </p:nvSpPr>
        <p:spPr>
          <a:xfrm>
            <a:off x="1741488" y="5178425"/>
            <a:ext cx="1025525" cy="1408113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3575" y="2290763"/>
            <a:ext cx="8023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Foreign Key: Field in table </a:t>
            </a:r>
            <a:r>
              <a:rPr lang="en-US" altLang="en-US" sz="2800" i="1">
                <a:solidFill>
                  <a:srgbClr val="FF00FF"/>
                </a:solidFill>
              </a:rPr>
              <a:t>A</a:t>
            </a:r>
            <a:r>
              <a:rPr lang="en-US" altLang="en-US" sz="2800">
                <a:solidFill>
                  <a:srgbClr val="FF00FF"/>
                </a:solidFill>
              </a:rPr>
              <a:t> such that the field is a primary key in one other table </a:t>
            </a:r>
            <a:r>
              <a:rPr lang="en-US" altLang="en-US" sz="2800" i="1">
                <a:solidFill>
                  <a:srgbClr val="FF00FF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24363" y="39481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51" name="TextBox 5"/>
          <p:cNvSpPr txBox="1">
            <a:spLocks noChangeArrowheads="1"/>
          </p:cNvSpPr>
          <p:nvPr/>
        </p:nvSpPr>
        <p:spPr bwMode="auto">
          <a:xfrm>
            <a:off x="4424363" y="35766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79550" y="5384800"/>
          <a:ext cx="6376988" cy="9144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 _id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78" name="TextBox 5"/>
          <p:cNvSpPr txBox="1">
            <a:spLocks noChangeArrowheads="1"/>
          </p:cNvSpPr>
          <p:nvPr/>
        </p:nvSpPr>
        <p:spPr bwMode="auto">
          <a:xfrm>
            <a:off x="1484313" y="501173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  <p:sp>
        <p:nvSpPr>
          <p:cNvPr id="48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Primary versus Foreign Keys</a:t>
            </a:r>
          </a:p>
        </p:txBody>
      </p:sp>
      <p:sp>
        <p:nvSpPr>
          <p:cNvPr id="48180" name="TextBox 2"/>
          <p:cNvSpPr txBox="1">
            <a:spLocks noChangeArrowheads="1"/>
          </p:cNvSpPr>
          <p:nvPr/>
        </p:nvSpPr>
        <p:spPr bwMode="auto">
          <a:xfrm>
            <a:off x="660400" y="1751013"/>
            <a:ext cx="782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Primary Key: Uniquely identifies each record in table</a:t>
            </a:r>
          </a:p>
        </p:txBody>
      </p:sp>
      <p:sp>
        <p:nvSpPr>
          <p:cNvPr id="27" name="Oval 26"/>
          <p:cNvSpPr/>
          <p:nvPr/>
        </p:nvSpPr>
        <p:spPr>
          <a:xfrm>
            <a:off x="1795463" y="5721350"/>
            <a:ext cx="249237" cy="257175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82" name="TextBox 10"/>
          <p:cNvSpPr txBox="1">
            <a:spLocks noChangeArrowheads="1"/>
          </p:cNvSpPr>
          <p:nvPr/>
        </p:nvSpPr>
        <p:spPr bwMode="auto">
          <a:xfrm>
            <a:off x="663575" y="2290763"/>
            <a:ext cx="8023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Foreign Key: Field in table </a:t>
            </a:r>
            <a:r>
              <a:rPr lang="en-US" altLang="en-US" sz="2800" i="1">
                <a:solidFill>
                  <a:srgbClr val="FFFFFF"/>
                </a:solidFill>
              </a:rPr>
              <a:t>A</a:t>
            </a:r>
            <a:r>
              <a:rPr lang="en-US" altLang="en-US" sz="2800">
                <a:solidFill>
                  <a:srgbClr val="FFFFFF"/>
                </a:solidFill>
              </a:rPr>
              <a:t> such that the field is a primary key in one other table </a:t>
            </a:r>
            <a:r>
              <a:rPr lang="en-US" altLang="en-US" sz="2800" i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1792288" y="6029325"/>
            <a:ext cx="249237" cy="257175"/>
          </a:xfrm>
          <a:prstGeom prst="ellipse">
            <a:avLst/>
          </a:prstGeom>
          <a:ln w="57150" cmpd="sng">
            <a:solidFill>
              <a:srgbClr val="33FF3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9438" y="4283075"/>
            <a:ext cx="249237" cy="257175"/>
          </a:xfrm>
          <a:prstGeom prst="ellipse">
            <a:avLst/>
          </a:prstGeom>
          <a:ln w="57150" cmpd="sng">
            <a:solidFill>
              <a:srgbClr val="FF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6263" y="4591050"/>
            <a:ext cx="249237" cy="257175"/>
          </a:xfrm>
          <a:prstGeom prst="ellipse">
            <a:avLst/>
          </a:prstGeom>
          <a:ln w="57150" cmpd="sng">
            <a:solidFill>
              <a:srgbClr val="33FF3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84288" y="4419600"/>
            <a:ext cx="3089275" cy="1435100"/>
          </a:xfrm>
          <a:custGeom>
            <a:avLst/>
            <a:gdLst>
              <a:gd name="connsiteX0" fmla="*/ 506318 w 3088651"/>
              <a:gd name="connsiteY0" fmla="*/ 1435100 h 1435100"/>
              <a:gd name="connsiteX1" fmla="*/ 159185 w 3088651"/>
              <a:gd name="connsiteY1" fmla="*/ 1308100 h 1435100"/>
              <a:gd name="connsiteX2" fmla="*/ 15251 w 3088651"/>
              <a:gd name="connsiteY2" fmla="*/ 1075267 h 1435100"/>
              <a:gd name="connsiteX3" fmla="*/ 19485 w 3088651"/>
              <a:gd name="connsiteY3" fmla="*/ 706967 h 1435100"/>
              <a:gd name="connsiteX4" fmla="*/ 150718 w 3088651"/>
              <a:gd name="connsiteY4" fmla="*/ 499533 h 1435100"/>
              <a:gd name="connsiteX5" fmla="*/ 417418 w 3088651"/>
              <a:gd name="connsiteY5" fmla="*/ 338667 h 1435100"/>
              <a:gd name="connsiteX6" fmla="*/ 912718 w 3088651"/>
              <a:gd name="connsiteY6" fmla="*/ 211667 h 1435100"/>
              <a:gd name="connsiteX7" fmla="*/ 3088651 w 3088651"/>
              <a:gd name="connsiteY7" fmla="*/ 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651" h="1435100">
                <a:moveTo>
                  <a:pt x="506318" y="1435100"/>
                </a:moveTo>
                <a:cubicBezTo>
                  <a:pt x="373673" y="1401586"/>
                  <a:pt x="241029" y="1368072"/>
                  <a:pt x="159185" y="1308100"/>
                </a:cubicBezTo>
                <a:cubicBezTo>
                  <a:pt x="77341" y="1248128"/>
                  <a:pt x="38534" y="1175456"/>
                  <a:pt x="15251" y="1075267"/>
                </a:cubicBezTo>
                <a:cubicBezTo>
                  <a:pt x="-8032" y="975078"/>
                  <a:pt x="-3093" y="802923"/>
                  <a:pt x="19485" y="706967"/>
                </a:cubicBezTo>
                <a:cubicBezTo>
                  <a:pt x="42063" y="611011"/>
                  <a:pt x="84396" y="560916"/>
                  <a:pt x="150718" y="499533"/>
                </a:cubicBezTo>
                <a:cubicBezTo>
                  <a:pt x="217040" y="438150"/>
                  <a:pt x="290418" y="386645"/>
                  <a:pt x="417418" y="338667"/>
                </a:cubicBezTo>
                <a:cubicBezTo>
                  <a:pt x="544418" y="290689"/>
                  <a:pt x="467513" y="268111"/>
                  <a:pt x="912718" y="211667"/>
                </a:cubicBezTo>
                <a:cubicBezTo>
                  <a:pt x="1357923" y="155223"/>
                  <a:pt x="3088651" y="0"/>
                  <a:pt x="3088651" y="0"/>
                </a:cubicBezTo>
              </a:path>
            </a:pathLst>
          </a:custGeom>
          <a:ln w="38100" cmpd="sng">
            <a:solidFill>
              <a:srgbClr val="FF00FF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044700" y="4732338"/>
            <a:ext cx="2328863" cy="1431925"/>
          </a:xfrm>
          <a:custGeom>
            <a:avLst/>
            <a:gdLst>
              <a:gd name="connsiteX0" fmla="*/ 0 w 2328333"/>
              <a:gd name="connsiteY0" fmla="*/ 1430866 h 1430866"/>
              <a:gd name="connsiteX1" fmla="*/ 203200 w 2328333"/>
              <a:gd name="connsiteY1" fmla="*/ 1384300 h 1430866"/>
              <a:gd name="connsiteX2" fmla="*/ 516467 w 2328333"/>
              <a:gd name="connsiteY2" fmla="*/ 1210733 h 1430866"/>
              <a:gd name="connsiteX3" fmla="*/ 817033 w 2328333"/>
              <a:gd name="connsiteY3" fmla="*/ 944033 h 1430866"/>
              <a:gd name="connsiteX4" fmla="*/ 1054100 w 2328333"/>
              <a:gd name="connsiteY4" fmla="*/ 571500 h 1430866"/>
              <a:gd name="connsiteX5" fmla="*/ 1354667 w 2328333"/>
              <a:gd name="connsiteY5" fmla="*/ 283633 h 1430866"/>
              <a:gd name="connsiteX6" fmla="*/ 1786467 w 2328333"/>
              <a:gd name="connsiteY6" fmla="*/ 110066 h 1430866"/>
              <a:gd name="connsiteX7" fmla="*/ 2328333 w 2328333"/>
              <a:gd name="connsiteY7" fmla="*/ 0 h 143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8333" h="1430866">
                <a:moveTo>
                  <a:pt x="0" y="1430866"/>
                </a:moveTo>
                <a:cubicBezTo>
                  <a:pt x="58561" y="1425927"/>
                  <a:pt x="117122" y="1420989"/>
                  <a:pt x="203200" y="1384300"/>
                </a:cubicBezTo>
                <a:cubicBezTo>
                  <a:pt x="289278" y="1347611"/>
                  <a:pt x="414162" y="1284111"/>
                  <a:pt x="516467" y="1210733"/>
                </a:cubicBezTo>
                <a:cubicBezTo>
                  <a:pt x="618772" y="1137355"/>
                  <a:pt x="727428" y="1050572"/>
                  <a:pt x="817033" y="944033"/>
                </a:cubicBezTo>
                <a:cubicBezTo>
                  <a:pt x="906639" y="837494"/>
                  <a:pt x="964494" y="681567"/>
                  <a:pt x="1054100" y="571500"/>
                </a:cubicBezTo>
                <a:cubicBezTo>
                  <a:pt x="1143706" y="461433"/>
                  <a:pt x="1232606" y="360539"/>
                  <a:pt x="1354667" y="283633"/>
                </a:cubicBezTo>
                <a:cubicBezTo>
                  <a:pt x="1476728" y="206727"/>
                  <a:pt x="1624189" y="157338"/>
                  <a:pt x="1786467" y="110066"/>
                </a:cubicBezTo>
                <a:cubicBezTo>
                  <a:pt x="1948745" y="62794"/>
                  <a:pt x="2328333" y="0"/>
                  <a:pt x="2328333" y="0"/>
                </a:cubicBezTo>
              </a:path>
            </a:pathLst>
          </a:custGeom>
          <a:ln w="38100" cmpd="sng">
            <a:solidFill>
              <a:srgbClr val="33FF33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1513-3D7B-6446-A609-4E7F3AFF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Association in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DA31-40A5-7D47-B744-05E12617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migration that adds reference (foreign key) column to appropriate table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has_one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belongs_to</a:t>
            </a:r>
            <a:r>
              <a:rPr lang="en-US" dirty="0"/>
              <a:t> declarations to model class</a:t>
            </a:r>
          </a:p>
          <a:p>
            <a:r>
              <a:rPr lang="en-US" dirty="0"/>
              <a:t>See this demo for details:</a:t>
            </a:r>
            <a:br>
              <a:rPr lang="en-US" dirty="0"/>
            </a:br>
            <a:r>
              <a:rPr lang="en-US" u="sng" dirty="0">
                <a:solidFill>
                  <a:srgbClr val="00FDFF"/>
                </a:solidFill>
              </a:rPr>
              <a:t>https://</a:t>
            </a:r>
            <a:r>
              <a:rPr lang="en-US" u="sng" dirty="0" err="1">
                <a:solidFill>
                  <a:srgbClr val="00FDFF"/>
                </a:solidFill>
              </a:rPr>
              <a:t>scott-fleming.github.io</a:t>
            </a:r>
            <a:r>
              <a:rPr lang="en-US" u="sng" dirty="0">
                <a:solidFill>
                  <a:srgbClr val="00FDFF"/>
                </a:solidFill>
              </a:rPr>
              <a:t>/web-dev-rails-git-tutorial/demo-12-has-many-assoc.html</a:t>
            </a:r>
          </a:p>
        </p:txBody>
      </p:sp>
    </p:spTree>
    <p:extLst>
      <p:ext uri="{BB962C8B-B14F-4D97-AF65-F5344CB8AC3E}">
        <p14:creationId xmlns:p14="http://schemas.microsoft.com/office/powerpoint/2010/main" val="61466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100788"/>
            <a:ext cx="4940300" cy="522287"/>
          </a:xfrm>
          <a:prstGeom prst="rect">
            <a:avLst/>
          </a:prstGeom>
          <a:solidFill>
            <a:srgbClr val="660066"/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Rails Relationship Support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has one / belongs to one</a:t>
            </a:r>
          </a:p>
          <a:p>
            <a:r>
              <a:rPr lang="en-US" altLang="en-US" dirty="0">
                <a:ea typeface="ＭＳ Ｐゴシック" charset="-128"/>
              </a:rPr>
              <a:t>has many / belongs to one</a:t>
            </a:r>
          </a:p>
          <a:p>
            <a:r>
              <a:rPr lang="en-US" altLang="en-US" dirty="0">
                <a:ea typeface="ＭＳ Ｐゴシック" charset="-128"/>
              </a:rPr>
              <a:t>join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51202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121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121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1203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5121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5121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51204" name="Group 10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10" name="Group 12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51213" name="TextBox 15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1211" name="TextBox 13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51212" name="TextBox 14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grpSp>
        <p:nvGrpSpPr>
          <p:cNvPr id="51205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120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1208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81450" y="4125913"/>
            <a:ext cx="4222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How to model authorship?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(assume 1 author per 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935038"/>
            <a:ext cx="8229600" cy="5678487"/>
          </a:xfrm>
        </p:spPr>
        <p:txBody>
          <a:bodyPr/>
          <a:lstStyle/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Requirements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Design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Construction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Testing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Maintenance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Configuration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Process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Models and Methods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Quality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Professional Practice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Economics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Computing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Mathematical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Engineering Foundations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3927475"/>
            <a:ext cx="9144000" cy="25193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50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SWEBOK Knowledge Areas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2F4080-1001-0D44-AF29-F50C21D20A96}"/>
              </a:ext>
            </a:extLst>
          </p:cNvPr>
          <p:cNvSpPr/>
          <p:nvPr/>
        </p:nvSpPr>
        <p:spPr bwMode="auto">
          <a:xfrm>
            <a:off x="390525" y="2786986"/>
            <a:ext cx="4613272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90525" y="1338084"/>
            <a:ext cx="2497138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369B70-B443-CF4B-A882-1BC01EBEC86B}"/>
              </a:ext>
            </a:extLst>
          </p:cNvPr>
          <p:cNvSpPr/>
          <p:nvPr/>
        </p:nvSpPr>
        <p:spPr bwMode="auto">
          <a:xfrm>
            <a:off x="390525" y="1703437"/>
            <a:ext cx="3073892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7FE338-8AEB-2841-B097-F6BB340D44D4}"/>
              </a:ext>
            </a:extLst>
          </p:cNvPr>
          <p:cNvGrpSpPr/>
          <p:nvPr/>
        </p:nvGrpSpPr>
        <p:grpSpPr>
          <a:xfrm>
            <a:off x="2919467" y="1434471"/>
            <a:ext cx="5048350" cy="815748"/>
            <a:chOff x="2919467" y="1434471"/>
            <a:chExt cx="5048350" cy="8157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7B4BF9-5193-5143-BCBA-0ABB2AF53533}"/>
                </a:ext>
              </a:extLst>
            </p:cNvPr>
            <p:cNvGrpSpPr/>
            <p:nvPr/>
          </p:nvGrpSpPr>
          <p:grpSpPr>
            <a:xfrm>
              <a:off x="2919467" y="1434471"/>
              <a:ext cx="5048350" cy="522287"/>
              <a:chOff x="2887663" y="1434471"/>
              <a:chExt cx="5048350" cy="522287"/>
            </a:xfrm>
          </p:grpSpPr>
          <p:sp>
            <p:nvSpPr>
              <p:cNvPr id="15372" name="TextBox 8"/>
              <p:cNvSpPr txBox="1">
                <a:spLocks noChangeArrowheads="1"/>
              </p:cNvSpPr>
              <p:nvPr/>
            </p:nvSpPr>
            <p:spPr bwMode="auto">
              <a:xfrm>
                <a:off x="5826097" y="1434471"/>
                <a:ext cx="2109916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Today’s topic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</p:cNvCxnSpPr>
              <p:nvPr/>
            </p:nvCxnSpPr>
            <p:spPr bwMode="auto">
              <a:xfrm flipH="1" flipV="1">
                <a:off x="2887663" y="1494426"/>
                <a:ext cx="3072901" cy="209011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DC1D426-EFF8-8449-A448-7D2EC316D2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464417" y="1703345"/>
                <a:ext cx="2496147" cy="164606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ECEA45-1E41-3547-A6D1-750B3B2AB3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54339" y="1703437"/>
              <a:ext cx="3038029" cy="54678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875A6A-4C26-7140-AD80-2548CBDFA890}"/>
              </a:ext>
            </a:extLst>
          </p:cNvPr>
          <p:cNvSpPr/>
          <p:nvPr/>
        </p:nvSpPr>
        <p:spPr bwMode="auto">
          <a:xfrm>
            <a:off x="390525" y="2077146"/>
            <a:ext cx="2528942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52226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224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224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2227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5224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5224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52228" name="Group 10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40" name="Group 12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52243" name="TextBox 15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2241" name="TextBox 13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52242" name="TextBox 14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grpSp>
        <p:nvGrpSpPr>
          <p:cNvPr id="52229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223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2238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sp>
        <p:nvSpPr>
          <p:cNvPr id="52230" name="TextBox 20"/>
          <p:cNvSpPr txBox="1">
            <a:spLocks noChangeArrowheads="1"/>
          </p:cNvSpPr>
          <p:nvPr/>
        </p:nvSpPr>
        <p:spPr bwMode="auto">
          <a:xfrm>
            <a:off x="3981450" y="4125913"/>
            <a:ext cx="4222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How to model authorship?</a:t>
            </a:r>
            <a:br>
              <a:rPr lang="en-US" altLang="en-US" sz="2800"/>
            </a:br>
            <a:r>
              <a:rPr lang="en-US" altLang="en-US" sz="2800"/>
              <a:t>(assume 1 author per book)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2247" idx="2"/>
              <a:endCxn id="52238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233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>
                  <a:solidFill>
                    <a:srgbClr val="FF00FF"/>
                  </a:solidFill>
                </a:rPr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rgbClr val="FF00FF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FF"/>
                </a:solidFill>
              </a:endParaRPr>
            </a:p>
          </p:txBody>
        </p:sp>
        <p:sp>
          <p:nvSpPr>
            <p:cNvPr id="52235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00FF"/>
                  </a:solidFill>
                </a:rPr>
                <a:t>1  author</a:t>
              </a:r>
            </a:p>
          </p:txBody>
        </p:sp>
        <p:sp>
          <p:nvSpPr>
            <p:cNvPr id="52236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00FF"/>
                  </a:solidFill>
                </a:rPr>
                <a:t>*  book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53250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328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3285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3251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3282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3283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49738" y="1050925"/>
            <a:ext cx="414337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What should the ORM be?</a:t>
            </a:r>
          </a:p>
          <a:p>
            <a:pPr algn="ctr" eaLnBrk="1" hangingPunct="1"/>
            <a:r>
              <a:rPr lang="en-US" altLang="en-US" dirty="0">
                <a:solidFill>
                  <a:srgbClr val="FF00FF"/>
                </a:solidFill>
              </a:rPr>
              <a:t>(hint: authors table unchanged)</a:t>
            </a:r>
          </a:p>
        </p:txBody>
      </p:sp>
      <p:grpSp>
        <p:nvGrpSpPr>
          <p:cNvPr id="53253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3284" idx="2"/>
              <a:endCxn id="53283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78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0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  author</a:t>
              </a:r>
            </a:p>
          </p:txBody>
        </p:sp>
        <p:sp>
          <p:nvSpPr>
            <p:cNvPr id="53281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*  book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24876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4424363" y="21161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FF"/>
                </a:solidFill>
              </a:rPr>
              <a:t>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54274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434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434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4275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433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4340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sp>
        <p:nvSpPr>
          <p:cNvPr id="54276" name="TextBox 20"/>
          <p:cNvSpPr txBox="1">
            <a:spLocks noChangeArrowheads="1"/>
          </p:cNvSpPr>
          <p:nvPr/>
        </p:nvSpPr>
        <p:spPr bwMode="auto">
          <a:xfrm>
            <a:off x="4249738" y="1050925"/>
            <a:ext cx="414337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What should the ORM be?</a:t>
            </a:r>
          </a:p>
          <a:p>
            <a:pPr algn="ctr" eaLnBrk="1" hangingPunct="1"/>
            <a:r>
              <a:rPr lang="en-US" altLang="en-US"/>
              <a:t>(hint: authors table unchanged)</a:t>
            </a:r>
          </a:p>
        </p:txBody>
      </p:sp>
      <p:grpSp>
        <p:nvGrpSpPr>
          <p:cNvPr id="54277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4341" idx="2"/>
              <a:endCxn id="54340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335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37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  author</a:t>
              </a:r>
            </a:p>
          </p:txBody>
        </p:sp>
        <p:sp>
          <p:nvSpPr>
            <p:cNvPr id="54338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*  book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24876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00" name="TextBox 5"/>
          <p:cNvSpPr txBox="1">
            <a:spLocks noChangeArrowheads="1"/>
          </p:cNvSpPr>
          <p:nvPr/>
        </p:nvSpPr>
        <p:spPr bwMode="auto">
          <a:xfrm>
            <a:off x="4424363" y="21161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92513" y="4745038"/>
          <a:ext cx="5121275" cy="12192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title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summary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author_id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 Fountainhead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1943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Individualistic architect…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98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Atlas Shrugged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1957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Dystopian USA…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99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Jaws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1974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Shark!...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592513" y="43735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FF"/>
                </a:solidFill>
              </a:rPr>
              <a:t>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55298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537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5375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5299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5372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5373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sp>
        <p:nvSpPr>
          <p:cNvPr id="55300" name="TextBox 20"/>
          <p:cNvSpPr txBox="1">
            <a:spLocks noChangeArrowheads="1"/>
          </p:cNvSpPr>
          <p:nvPr/>
        </p:nvSpPr>
        <p:spPr bwMode="auto">
          <a:xfrm>
            <a:off x="4249738" y="1050925"/>
            <a:ext cx="414337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What should the ORM be?</a:t>
            </a:r>
          </a:p>
          <a:p>
            <a:pPr algn="ctr" eaLnBrk="1" hangingPunct="1"/>
            <a:r>
              <a:rPr lang="en-US" altLang="en-US"/>
              <a:t>(hint: authors table unchanged)</a:t>
            </a:r>
          </a:p>
        </p:txBody>
      </p:sp>
      <p:grpSp>
        <p:nvGrpSpPr>
          <p:cNvPr id="55301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5374" idx="2"/>
              <a:endCxn id="55373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68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70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  author</a:t>
              </a:r>
            </a:p>
          </p:txBody>
        </p:sp>
        <p:sp>
          <p:nvSpPr>
            <p:cNvPr id="55371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*  book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24876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24" name="TextBox 5"/>
          <p:cNvSpPr txBox="1">
            <a:spLocks noChangeArrowheads="1"/>
          </p:cNvSpPr>
          <p:nvPr/>
        </p:nvSpPr>
        <p:spPr bwMode="auto">
          <a:xfrm>
            <a:off x="4424363" y="21161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92513" y="4745038"/>
          <a:ext cx="5121275" cy="12192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title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summary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author_id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 Fountainhead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1943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Individualistic architect…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98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Atlas Shrugged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1957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Dystopian USA…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99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Jaws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1974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Shark!...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57" name="TextBox 5"/>
          <p:cNvSpPr txBox="1">
            <a:spLocks noChangeArrowheads="1"/>
          </p:cNvSpPr>
          <p:nvPr/>
        </p:nvSpPr>
        <p:spPr bwMode="auto">
          <a:xfrm>
            <a:off x="3592513" y="43735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books</a:t>
            </a: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4383088" y="2819400"/>
            <a:ext cx="3722687" cy="3128963"/>
            <a:chOff x="4382449" y="2819653"/>
            <a:chExt cx="3723321" cy="3129008"/>
          </a:xfrm>
        </p:grpSpPr>
        <p:sp>
          <p:nvSpPr>
            <p:cNvPr id="23" name="Oval 22"/>
            <p:cNvSpPr/>
            <p:nvPr/>
          </p:nvSpPr>
          <p:spPr>
            <a:xfrm>
              <a:off x="7856491" y="5381915"/>
              <a:ext cx="249279" cy="258767"/>
            </a:xfrm>
            <a:prstGeom prst="ellipse">
              <a:avLst/>
            </a:prstGeom>
            <a:ln w="5715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53315" y="5691482"/>
              <a:ext cx="249279" cy="257179"/>
            </a:xfrm>
            <a:prstGeom prst="ellipse">
              <a:avLst/>
            </a:prstGeom>
            <a:ln w="57150" cmpd="sng">
              <a:solidFill>
                <a:srgbClr val="33FF33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56491" y="5073935"/>
              <a:ext cx="249279" cy="258767"/>
            </a:xfrm>
            <a:prstGeom prst="ellipse">
              <a:avLst/>
            </a:prstGeom>
            <a:ln w="5715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85625" y="2819653"/>
              <a:ext cx="249279" cy="257179"/>
            </a:xfrm>
            <a:prstGeom prst="ellipse">
              <a:avLst/>
            </a:prstGeom>
            <a:ln w="5715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82449" y="3127632"/>
              <a:ext cx="249279" cy="258767"/>
            </a:xfrm>
            <a:prstGeom prst="ellipse">
              <a:avLst/>
            </a:prstGeom>
            <a:ln w="57150" cmpd="sng">
              <a:solidFill>
                <a:srgbClr val="33FF33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Curved Connector 7"/>
            <p:cNvCxnSpPr>
              <a:stCxn id="34" idx="2"/>
              <a:endCxn id="35" idx="6"/>
            </p:cNvCxnSpPr>
            <p:nvPr/>
          </p:nvCxnSpPr>
          <p:spPr>
            <a:xfrm rot="10800000">
              <a:off x="4634904" y="2948243"/>
              <a:ext cx="3221587" cy="2255869"/>
            </a:xfrm>
            <a:prstGeom prst="curvedConnector3">
              <a:avLst>
                <a:gd name="adj1" fmla="val 37118"/>
              </a:avLst>
            </a:pr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3" idx="2"/>
              <a:endCxn id="35" idx="6"/>
            </p:cNvCxnSpPr>
            <p:nvPr/>
          </p:nvCxnSpPr>
          <p:spPr>
            <a:xfrm rot="10800000">
              <a:off x="4634904" y="2948243"/>
              <a:ext cx="3221587" cy="2563849"/>
            </a:xfrm>
            <a:prstGeom prst="curvedConnector3">
              <a:avLst>
                <a:gd name="adj1" fmla="val 51052"/>
              </a:avLst>
            </a:pr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3" idx="2"/>
              <a:endCxn id="36" idx="6"/>
            </p:cNvCxnSpPr>
            <p:nvPr/>
          </p:nvCxnSpPr>
          <p:spPr>
            <a:xfrm rot="10800000">
              <a:off x="4631728" y="3256222"/>
              <a:ext cx="3221587" cy="2563849"/>
            </a:xfrm>
            <a:prstGeom prst="curvedConnector3">
              <a:avLst>
                <a:gd name="adj1" fmla="val 61831"/>
              </a:avLst>
            </a:prstGeom>
            <a:ln w="38100" cmpd="sng">
              <a:solidFill>
                <a:srgbClr val="33FF33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56322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6391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6392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6323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6389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6390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grpSp>
        <p:nvGrpSpPr>
          <p:cNvPr id="56324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6391" idx="2"/>
              <a:endCxn id="56390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85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87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  author</a:t>
              </a:r>
            </a:p>
          </p:txBody>
        </p:sp>
        <p:sp>
          <p:nvSpPr>
            <p:cNvPr id="56388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*  book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24876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47" name="TextBox 5"/>
          <p:cNvSpPr txBox="1">
            <a:spLocks noChangeArrowheads="1"/>
          </p:cNvSpPr>
          <p:nvPr/>
        </p:nvSpPr>
        <p:spPr bwMode="auto">
          <a:xfrm>
            <a:off x="4424363" y="21161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92513" y="4745038"/>
          <a:ext cx="5121275" cy="12192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title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summary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author_id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 Fountainhead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1943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Individualistic architect…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98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Atlas Shrugged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1957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Dystopian USA…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99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Jaws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1974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Shark!...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80" name="TextBox 5"/>
          <p:cNvSpPr txBox="1">
            <a:spLocks noChangeArrowheads="1"/>
          </p:cNvSpPr>
          <p:nvPr/>
        </p:nvSpPr>
        <p:spPr bwMode="auto">
          <a:xfrm>
            <a:off x="3592513" y="43735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books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319463" y="873125"/>
            <a:ext cx="5524500" cy="954107"/>
            <a:chOff x="3318933" y="873695"/>
            <a:chExt cx="5524941" cy="954126"/>
          </a:xfrm>
        </p:grpSpPr>
        <p:sp>
          <p:nvSpPr>
            <p:cNvPr id="56382" name="TextBox 20"/>
            <p:cNvSpPr txBox="1">
              <a:spLocks noChangeArrowheads="1"/>
            </p:cNvSpPr>
            <p:nvPr/>
          </p:nvSpPr>
          <p:spPr bwMode="auto">
            <a:xfrm>
              <a:off x="3952621" y="873695"/>
              <a:ext cx="4891253" cy="954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Rails generates </a:t>
              </a:r>
              <a:r>
                <a:rPr lang="en-US" altLang="en-US" sz="2800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books</a:t>
              </a:r>
              <a:r>
                <a:rPr lang="en-US" altLang="en-US" sz="2800" dirty="0">
                  <a:solidFill>
                    <a:srgbClr val="FF00FF"/>
                  </a:solidFill>
                </a:rPr>
                <a:t> method that returns list of books</a:t>
              </a:r>
              <a:endParaRPr lang="en-US" altLang="en-US" dirty="0">
                <a:solidFill>
                  <a:srgbClr val="FF00FF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3318933" y="1405519"/>
              <a:ext cx="820803" cy="26194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66F5-1C63-254F-A1DB-1B772810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in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6404-9AAA-324D-89D6-2FBF1240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Again, see this demo:</a:t>
            </a:r>
            <a:br>
              <a:rPr lang="en-US" dirty="0"/>
            </a:br>
            <a:r>
              <a:rPr lang="en-US" u="sng" dirty="0">
                <a:solidFill>
                  <a:srgbClr val="00FDFF"/>
                </a:solidFill>
              </a:rPr>
              <a:t>https://</a:t>
            </a:r>
            <a:r>
              <a:rPr lang="en-US" u="sng" dirty="0" err="1">
                <a:solidFill>
                  <a:srgbClr val="00FDFF"/>
                </a:solidFill>
              </a:rPr>
              <a:t>scott-fleming.github.io</a:t>
            </a:r>
            <a:r>
              <a:rPr lang="en-US" u="sng" dirty="0">
                <a:solidFill>
                  <a:srgbClr val="00FDFF"/>
                </a:solidFill>
              </a:rPr>
              <a:t>/web-dev-rails-git-tutorial/demo-12-has-many-assoc.html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33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620687"/>
            <a:ext cx="2493963" cy="522287"/>
          </a:xfrm>
          <a:prstGeom prst="rect">
            <a:avLst/>
          </a:prstGeom>
          <a:solidFill>
            <a:srgbClr val="660066"/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Rails Relationship Support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has one / belongs to one</a:t>
            </a:r>
          </a:p>
          <a:p>
            <a:r>
              <a:rPr lang="en-US" altLang="en-US" dirty="0">
                <a:ea typeface="ＭＳ Ｐゴシック" charset="-128"/>
              </a:rPr>
              <a:t>has many / belongs to one</a:t>
            </a:r>
          </a:p>
          <a:p>
            <a:r>
              <a:rPr lang="en-US" altLang="en-US" dirty="0">
                <a:ea typeface="ＭＳ Ｐゴシック" charset="-128"/>
              </a:rPr>
              <a:t>join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B19A-064C-2142-B753-4AD038E6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Many-to-Many Association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5F50D742-AF88-AE4D-A95C-225DBBF03270}"/>
              </a:ext>
            </a:extLst>
          </p:cNvPr>
          <p:cNvGrpSpPr>
            <a:grpSpLocks/>
          </p:cNvGrpSpPr>
          <p:nvPr/>
        </p:nvGrpSpPr>
        <p:grpSpPr bwMode="auto">
          <a:xfrm>
            <a:off x="1094100" y="1954931"/>
            <a:ext cx="1993900" cy="741183"/>
            <a:chOff x="3194997" y="2710955"/>
            <a:chExt cx="1992853" cy="740761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9F99D82-DA8E-EE4A-BEED-D00E1B205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36912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name : string</a:t>
              </a:r>
            </a:p>
          </p:txBody>
        </p: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8A2E001D-DEFF-E743-961E-0210BD5B8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Physician</a:t>
              </a: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2093AA55-CFD7-0748-8E85-81ECEB072C9C}"/>
              </a:ext>
            </a:extLst>
          </p:cNvPr>
          <p:cNvGrpSpPr>
            <a:grpSpLocks/>
          </p:cNvGrpSpPr>
          <p:nvPr/>
        </p:nvGrpSpPr>
        <p:grpSpPr bwMode="auto">
          <a:xfrm>
            <a:off x="5926449" y="1998757"/>
            <a:ext cx="1993900" cy="741183"/>
            <a:chOff x="3194997" y="2710955"/>
            <a:chExt cx="1992853" cy="740761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10750885-7A57-5C4E-A62D-000249FC0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36912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name : string</a:t>
              </a: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53BF1943-62FE-2645-BCDF-C3328AF5A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Patient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9FD8CB-E05E-9F4B-876E-6BEFC02D96BB}"/>
              </a:ext>
            </a:extLst>
          </p:cNvPr>
          <p:cNvGrpSpPr>
            <a:grpSpLocks/>
          </p:cNvGrpSpPr>
          <p:nvPr/>
        </p:nvGrpSpPr>
        <p:grpSpPr bwMode="auto">
          <a:xfrm>
            <a:off x="3087999" y="2134193"/>
            <a:ext cx="2838450" cy="646331"/>
            <a:chOff x="3137807" y="1445032"/>
            <a:chExt cx="2839359" cy="64727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278391-B2EE-944D-90B6-4259EB4FFC63}"/>
                </a:ext>
              </a:extLst>
            </p:cNvPr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742DA30-70FE-A643-8085-BD722F35B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1052228" cy="64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*</a:t>
              </a:r>
            </a:p>
            <a:p>
              <a:pPr eaLnBrk="1" hangingPunct="1"/>
              <a:r>
                <a:rPr lang="en-US" altLang="en-US" sz="1800" dirty="0"/>
                <a:t>physician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8138775-0252-A04F-BE56-B5B47997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989" y="1445032"/>
              <a:ext cx="857176" cy="64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 dirty="0"/>
                <a:t>*</a:t>
              </a:r>
            </a:p>
            <a:p>
              <a:pPr algn="r" eaLnBrk="1" hangingPunct="1"/>
              <a:r>
                <a:rPr lang="en-US" altLang="en-US" sz="1800" dirty="0"/>
                <a:t>patient</a:t>
              </a:r>
            </a:p>
          </p:txBody>
        </p:sp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B472759-F4D5-D445-A038-7B9FFAEFCE58}"/>
              </a:ext>
            </a:extLst>
          </p:cNvPr>
          <p:cNvGrpSpPr>
            <a:grpSpLocks/>
          </p:cNvGrpSpPr>
          <p:nvPr/>
        </p:nvGrpSpPr>
        <p:grpSpPr bwMode="auto">
          <a:xfrm>
            <a:off x="3046690" y="3683451"/>
            <a:ext cx="3050620" cy="741183"/>
            <a:chOff x="3194997" y="2710955"/>
            <a:chExt cx="1992853" cy="740761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E2411CB5-8687-F24F-8731-2C5BD3DA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36912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 err="1"/>
                <a:t>appointment_date</a:t>
              </a:r>
              <a:r>
                <a:rPr lang="en-US" altLang="en-US" sz="1800" dirty="0"/>
                <a:t> : datetime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A4C55352-2DC0-A449-9149-F5707D16E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Appointment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0328C0-3EF1-084E-B59A-03D19B5CE20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7082" y="2466845"/>
            <a:ext cx="1" cy="1216606"/>
          </a:xfrm>
          <a:prstGeom prst="line">
            <a:avLst/>
          </a:prstGeom>
          <a:ln w="1905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A12BED-6175-6A41-B4EF-B3A5999A702D}"/>
              </a:ext>
            </a:extLst>
          </p:cNvPr>
          <p:cNvGrpSpPr/>
          <p:nvPr/>
        </p:nvGrpSpPr>
        <p:grpSpPr>
          <a:xfrm>
            <a:off x="1539633" y="4541498"/>
            <a:ext cx="6064737" cy="1979786"/>
            <a:chOff x="1539633" y="4541498"/>
            <a:chExt cx="6064737" cy="19797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102F2B-D3BD-A341-A0C5-B8CD8187B88F}"/>
                </a:ext>
              </a:extLst>
            </p:cNvPr>
            <p:cNvSpPr txBox="1"/>
            <p:nvPr/>
          </p:nvSpPr>
          <p:spPr>
            <a:xfrm>
              <a:off x="1539633" y="4951624"/>
              <a:ext cx="606473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40FF"/>
                  </a:solidFill>
                </a:rPr>
                <a:t>Association Class</a:t>
              </a:r>
            </a:p>
            <a:p>
              <a:pPr algn="ctr"/>
              <a:r>
                <a:rPr lang="en-US" sz="2400" dirty="0">
                  <a:solidFill>
                    <a:srgbClr val="FF40FF"/>
                  </a:solidFill>
                </a:rPr>
                <a:t>Each instance is an association link</a:t>
              </a:r>
            </a:p>
            <a:p>
              <a:pPr algn="ctr"/>
              <a:r>
                <a:rPr lang="en-US" sz="2400" dirty="0">
                  <a:solidFill>
                    <a:srgbClr val="FF40FF"/>
                  </a:solidFill>
                </a:rPr>
                <a:t>Can add additional data to each link (e.g., date)</a:t>
              </a:r>
            </a:p>
            <a:p>
              <a:pPr algn="ctr"/>
              <a:r>
                <a:rPr lang="en-US" sz="2400" dirty="0">
                  <a:solidFill>
                    <a:srgbClr val="FF40FF"/>
                  </a:solidFill>
                </a:rPr>
                <a:t>Maps to a join table in Rails ORM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BE975C-E0D8-F845-80AA-B76BBA0EADF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4572002" y="4541498"/>
              <a:ext cx="0" cy="410126"/>
            </a:xfrm>
            <a:prstGeom prst="straightConnector1">
              <a:avLst/>
            </a:prstGeom>
            <a:ln w="762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Join Table Example</a:t>
            </a:r>
          </a:p>
        </p:txBody>
      </p:sp>
      <p:pic>
        <p:nvPicPr>
          <p:cNvPr id="5939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5"/>
          <a:stretch>
            <a:fillRect/>
          </a:stretch>
        </p:blipFill>
        <p:spPr bwMode="auto">
          <a:xfrm>
            <a:off x="0" y="1222375"/>
            <a:ext cx="91440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40288" y="6615113"/>
            <a:ext cx="4343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From http://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guides.rubyonrails.org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/v4.2.0/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association_basics.html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30538" y="1998663"/>
            <a:ext cx="5605462" cy="42672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Join Table Example</a:t>
            </a:r>
          </a:p>
        </p:txBody>
      </p:sp>
      <p:pic>
        <p:nvPicPr>
          <p:cNvPr id="604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5"/>
          <a:stretch>
            <a:fillRect/>
          </a:stretch>
        </p:blipFill>
        <p:spPr bwMode="auto">
          <a:xfrm>
            <a:off x="0" y="1222375"/>
            <a:ext cx="91440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22900" y="5265738"/>
            <a:ext cx="1582738" cy="1068387"/>
            <a:chOff x="5423132" y="5265757"/>
            <a:chExt cx="1582735" cy="1068161"/>
          </a:xfrm>
        </p:grpSpPr>
        <p:sp>
          <p:nvSpPr>
            <p:cNvPr id="60421" name="TextBox 5"/>
            <p:cNvSpPr txBox="1">
              <a:spLocks noChangeArrowheads="1"/>
            </p:cNvSpPr>
            <p:nvPr/>
          </p:nvSpPr>
          <p:spPr bwMode="auto">
            <a:xfrm>
              <a:off x="5423132" y="5810698"/>
              <a:ext cx="15827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Join table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507393" y="5265757"/>
              <a:ext cx="139700" cy="649150"/>
            </a:xfrm>
            <a:prstGeom prst="straightConnector1">
              <a:avLst/>
            </a:prstGeom>
            <a:ln w="7620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840288" y="6615113"/>
            <a:ext cx="4343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From http://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guides.rubyonrails.org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/v4.2.0/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association_basics.html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5" name="Cloud 44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638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6424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5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638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2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20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6389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16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95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6409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6410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98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8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6399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4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01" name="Title 2"/>
          <p:cNvSpPr>
            <a:spLocks noGrp="1"/>
          </p:cNvSpPr>
          <p:nvPr>
            <p:ph type="title"/>
          </p:nvPr>
        </p:nvSpPr>
        <p:spPr>
          <a:xfrm>
            <a:off x="3495675" y="84138"/>
            <a:ext cx="5384800" cy="622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11650" y="760413"/>
            <a:ext cx="453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What key capability do Rails model classes provide?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Join Table Example</a:t>
            </a:r>
          </a:p>
        </p:txBody>
      </p:sp>
      <p:pic>
        <p:nvPicPr>
          <p:cNvPr id="6144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5"/>
          <a:stretch>
            <a:fillRect/>
          </a:stretch>
        </p:blipFill>
        <p:spPr bwMode="auto">
          <a:xfrm>
            <a:off x="0" y="1222375"/>
            <a:ext cx="91440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403725" y="3967163"/>
            <a:ext cx="3578225" cy="2143125"/>
            <a:chOff x="4403407" y="3967859"/>
            <a:chExt cx="3578328" cy="2142064"/>
          </a:xfrm>
        </p:grpSpPr>
        <p:sp>
          <p:nvSpPr>
            <p:cNvPr id="61445" name="TextBox 5"/>
            <p:cNvSpPr txBox="1">
              <a:spLocks noChangeArrowheads="1"/>
            </p:cNvSpPr>
            <p:nvPr/>
          </p:nvSpPr>
          <p:spPr bwMode="auto">
            <a:xfrm>
              <a:off x="4403407" y="5217371"/>
              <a:ext cx="2391851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References</a:t>
              </a:r>
              <a:br>
                <a:rPr lang="en-US" altLang="en-US" sz="2800">
                  <a:solidFill>
                    <a:srgbClr val="FF00FF"/>
                  </a:solidFill>
                </a:rPr>
              </a:br>
              <a:r>
                <a:rPr lang="en-US" altLang="en-US">
                  <a:solidFill>
                    <a:srgbClr val="FF00FF"/>
                  </a:solidFill>
                </a:rPr>
                <a:t>(aka foreign keys)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654393" y="3967859"/>
              <a:ext cx="2327342" cy="740995"/>
            </a:xfrm>
            <a:prstGeom prst="roundRect">
              <a:avLst>
                <a:gd name="adj" fmla="val 36666"/>
              </a:avLst>
            </a:prstGeom>
            <a:ln w="76200" cmpd="sng">
              <a:solidFill>
                <a:srgbClr val="FF00FF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5395624" y="4672360"/>
              <a:ext cx="361960" cy="694981"/>
            </a:xfrm>
            <a:prstGeom prst="line">
              <a:avLst/>
            </a:prstGeom>
            <a:ln w="7620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840288" y="6615113"/>
            <a:ext cx="4343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From http://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guides.rubyonrails.org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/v4.2.0/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association_basics.html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Join Table Example: Model Class</a:t>
            </a:r>
          </a:p>
        </p:txBody>
      </p:sp>
      <p:pic>
        <p:nvPicPr>
          <p:cNvPr id="6246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158875"/>
            <a:ext cx="59213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82725" y="2066925"/>
            <a:ext cx="6021388" cy="4360863"/>
            <a:chOff x="1483249" y="2067367"/>
            <a:chExt cx="6020505" cy="4360785"/>
          </a:xfrm>
        </p:grpSpPr>
        <p:pic>
          <p:nvPicPr>
            <p:cNvPr id="6246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5951902"/>
              <a:ext cx="377825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560961" y="2067367"/>
              <a:ext cx="2698354" cy="0"/>
            </a:xfrm>
            <a:prstGeom prst="line">
              <a:avLst/>
            </a:prstGeom>
            <a:ln w="7620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05400" y="4769244"/>
              <a:ext cx="2698354" cy="0"/>
            </a:xfrm>
            <a:prstGeom prst="line">
              <a:avLst/>
            </a:prstGeom>
            <a:ln w="7620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2" name="TextBox 7"/>
            <p:cNvSpPr txBox="1">
              <a:spLocks noChangeArrowheads="1"/>
            </p:cNvSpPr>
            <p:nvPr/>
          </p:nvSpPr>
          <p:spPr bwMode="auto">
            <a:xfrm>
              <a:off x="1483249" y="5291539"/>
              <a:ext cx="5475376" cy="5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through</a:t>
              </a:r>
              <a:r>
                <a:rPr lang="en-US" altLang="en-US" sz="2800" dirty="0">
                  <a:solidFill>
                    <a:srgbClr val="FF00FF"/>
                  </a:solidFill>
                </a:rPr>
                <a:t> enables this sort of thing: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40288" y="6615113"/>
            <a:ext cx="4343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From http://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guides.rubyonrails.org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/v4.2.0/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ea typeface="ＭＳ Ｐゴシック" charset="0"/>
                <a:cs typeface="ＭＳ Ｐゴシック" charset="0"/>
              </a:rPr>
              <a:t>association_basics.html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How to Set Up in Rails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3139" cy="22558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Demo video coming soon!</a:t>
            </a:r>
          </a:p>
          <a:p>
            <a:r>
              <a:rPr lang="en-US" altLang="en-US" dirty="0">
                <a:ea typeface="ＭＳ Ｐゴシック" charset="-128"/>
              </a:rPr>
              <a:t>For more info:</a:t>
            </a:r>
          </a:p>
          <a:p>
            <a:pPr lvl="1"/>
            <a:r>
              <a:rPr lang="en-US" altLang="en-US" u="sng" dirty="0">
                <a:solidFill>
                  <a:srgbClr val="00FDFF"/>
                </a:solidFill>
                <a:ea typeface="ＭＳ Ｐゴシック" charset="-128"/>
              </a:rPr>
              <a:t>http://</a:t>
            </a:r>
            <a:r>
              <a:rPr lang="en-US" altLang="en-US" u="sng" dirty="0" err="1">
                <a:solidFill>
                  <a:srgbClr val="00FDFF"/>
                </a:solidFill>
                <a:ea typeface="ＭＳ Ｐゴシック" charset="-128"/>
              </a:rPr>
              <a:t>guides.rubyonrails.org</a:t>
            </a:r>
            <a:r>
              <a:rPr lang="en-US" altLang="en-US" u="sng" dirty="0">
                <a:solidFill>
                  <a:srgbClr val="00FDFF"/>
                </a:solidFill>
                <a:ea typeface="ＭＳ Ｐゴシック" charset="-128"/>
              </a:rPr>
              <a:t>/v5.2.1/</a:t>
            </a:r>
            <a:r>
              <a:rPr lang="en-US" altLang="en-US" u="sng" dirty="0" err="1">
                <a:solidFill>
                  <a:srgbClr val="00FDFF"/>
                </a:solidFill>
                <a:ea typeface="ＭＳ Ｐゴシック" charset="-128"/>
              </a:rPr>
              <a:t>association_basics.html</a:t>
            </a:r>
            <a:endParaRPr lang="en-US" altLang="en-US" u="sng" dirty="0">
              <a:solidFill>
                <a:srgbClr val="00FDFF"/>
              </a:solidFill>
              <a:ea typeface="ＭＳ Ｐゴシック" charset="-128"/>
            </a:endParaRPr>
          </a:p>
          <a:p>
            <a:pPr lvl="1"/>
            <a:r>
              <a:rPr lang="en-US" altLang="en-US" u="sng" dirty="0">
                <a:solidFill>
                  <a:srgbClr val="00FDFF"/>
                </a:solidFill>
                <a:ea typeface="ＭＳ Ｐゴシック" charset="-128"/>
              </a:rPr>
              <a:t>http://</a:t>
            </a:r>
            <a:r>
              <a:rPr lang="en-US" altLang="en-US" u="sng" dirty="0" err="1">
                <a:solidFill>
                  <a:srgbClr val="00FDFF"/>
                </a:solidFill>
                <a:ea typeface="ＭＳ Ｐゴシック" charset="-128"/>
              </a:rPr>
              <a:t>api.rubyonrails.org</a:t>
            </a:r>
            <a:r>
              <a:rPr lang="en-US" altLang="en-US" u="sng" dirty="0">
                <a:solidFill>
                  <a:srgbClr val="00FDFF"/>
                </a:solidFill>
                <a:ea typeface="ＭＳ Ｐゴシック" charset="-128"/>
              </a:rPr>
              <a:t>/v5.2.1/classes/</a:t>
            </a:r>
            <a:r>
              <a:rPr lang="en-US" altLang="en-US" u="sng" dirty="0" err="1">
                <a:solidFill>
                  <a:srgbClr val="00FDFF"/>
                </a:solidFill>
                <a:ea typeface="ＭＳ Ｐゴシック" charset="-128"/>
              </a:rPr>
              <a:t>ActiveRecord</a:t>
            </a:r>
            <a:r>
              <a:rPr lang="en-US" altLang="en-US" u="sng" dirty="0">
                <a:solidFill>
                  <a:srgbClr val="00FDFF"/>
                </a:solidFill>
                <a:ea typeface="ＭＳ Ｐゴシック" charset="-128"/>
              </a:rPr>
              <a:t>/Associations/</a:t>
            </a:r>
            <a:r>
              <a:rPr lang="en-US" altLang="en-US" u="sng" dirty="0" err="1">
                <a:solidFill>
                  <a:srgbClr val="00FDFF"/>
                </a:solidFill>
                <a:ea typeface="ＭＳ Ｐゴシック" charset="-128"/>
              </a:rPr>
              <a:t>ClassMethods.html</a:t>
            </a:r>
            <a:endParaRPr lang="en-US" altLang="en-US" u="sng" dirty="0">
              <a:solidFill>
                <a:srgbClr val="00FDFF"/>
              </a:solidFill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488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050"/>
            <a:ext cx="8229600" cy="4525963"/>
          </a:xfrm>
        </p:spPr>
        <p:txBody>
          <a:bodyPr/>
          <a:lstStyle/>
          <a:p>
            <a:r>
              <a:rPr lang="en-US" dirty="0"/>
              <a:t>Model associations</a:t>
            </a:r>
          </a:p>
          <a:p>
            <a:r>
              <a:rPr lang="en-US" dirty="0"/>
              <a:t>Foreign keys</a:t>
            </a:r>
          </a:p>
          <a:p>
            <a:r>
              <a:rPr lang="en-US" dirty="0"/>
              <a:t>Rails ORM for assoc.</a:t>
            </a:r>
          </a:p>
          <a:p>
            <a:r>
              <a:rPr lang="en-US" dirty="0"/>
              <a:t>Has-one/belong-to-one</a:t>
            </a:r>
          </a:p>
          <a:p>
            <a:r>
              <a:rPr lang="en-US" dirty="0"/>
              <a:t>Has-many/belongs-to-one</a:t>
            </a:r>
          </a:p>
          <a:p>
            <a:r>
              <a:rPr lang="en-US" dirty="0"/>
              <a:t>Many-to-many join table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916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Appendix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5538" y="2593975"/>
            <a:ext cx="2187575" cy="3151188"/>
            <a:chOff x="4935538" y="2593975"/>
            <a:chExt cx="2187575" cy="315118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80000" y="2732088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000625" y="265906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935538" y="2593975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TextBox 29"/>
            <p:cNvSpPr txBox="1">
              <a:spLocks noChangeArrowheads="1"/>
            </p:cNvSpPr>
            <p:nvPr/>
          </p:nvSpPr>
          <p:spPr bwMode="auto">
            <a:xfrm>
              <a:off x="5365750" y="2662238"/>
              <a:ext cx="6715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Tests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5935663" y="3286125"/>
              <a:ext cx="1187450" cy="24590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805613" y="650875"/>
            <a:ext cx="1527175" cy="2112963"/>
            <a:chOff x="6805613" y="650875"/>
            <a:chExt cx="1527175" cy="211296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805613" y="650875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Box 29"/>
            <p:cNvSpPr txBox="1">
              <a:spLocks noChangeArrowheads="1"/>
            </p:cNvSpPr>
            <p:nvPr/>
          </p:nvSpPr>
          <p:spPr bwMode="auto">
            <a:xfrm>
              <a:off x="6972300" y="719138"/>
              <a:ext cx="11985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Migrations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V="1">
              <a:off x="7569200" y="1168400"/>
              <a:ext cx="0" cy="1595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7" name="Cloud 46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5361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0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5362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0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397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8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5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5367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93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3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5386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538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77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1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64580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64581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64514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64578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64579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64515" name="Group 34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573" name="Group 13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64576" name="TextBox 11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4574" name="TextBox 14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64575" name="TextBox 15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sp>
        <p:nvSpPr>
          <p:cNvPr id="64516" name="Title 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One / Belongs To One Example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24363" y="39481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39" name="TextBox 5"/>
          <p:cNvSpPr txBox="1">
            <a:spLocks noChangeArrowheads="1"/>
          </p:cNvSpPr>
          <p:nvPr/>
        </p:nvSpPr>
        <p:spPr bwMode="auto">
          <a:xfrm>
            <a:off x="4424363" y="35766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479550" y="5384800"/>
          <a:ext cx="6376988" cy="9144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 _id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birthplace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bio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awards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23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Saint Petersburg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 was born…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Prometheus Award,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New York City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He was the son of…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 Conservation, …</a:t>
                      </a:r>
                    </a:p>
                  </a:txBody>
                  <a:tcPr marL="45720" marR="45720" marT="45680" marB="4568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66" name="TextBox 5"/>
          <p:cNvSpPr txBox="1">
            <a:spLocks noChangeArrowheads="1"/>
          </p:cNvSpPr>
          <p:nvPr/>
        </p:nvSpPr>
        <p:spPr bwMode="auto">
          <a:xfrm>
            <a:off x="1484313" y="501173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author_profiles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54300" y="3938588"/>
            <a:ext cx="1774825" cy="1617662"/>
            <a:chOff x="2654300" y="3938042"/>
            <a:chExt cx="1774825" cy="1618845"/>
          </a:xfrm>
        </p:grpSpPr>
        <p:sp>
          <p:nvSpPr>
            <p:cNvPr id="64570" name="TextBox 70"/>
            <p:cNvSpPr txBox="1">
              <a:spLocks noChangeArrowheads="1"/>
            </p:cNvSpPr>
            <p:nvPr/>
          </p:nvSpPr>
          <p:spPr bwMode="auto">
            <a:xfrm rot="-3216223">
              <a:off x="2839046" y="4385861"/>
              <a:ext cx="12957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FF00FF"/>
                  </a:solidFill>
                </a:rPr>
                <a:t>references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2654300" y="4087376"/>
              <a:ext cx="1774825" cy="1469511"/>
            </a:xfrm>
            <a:custGeom>
              <a:avLst/>
              <a:gdLst>
                <a:gd name="connsiteX0" fmla="*/ 0 w 1774825"/>
                <a:gd name="connsiteY0" fmla="*/ 1467600 h 1469127"/>
                <a:gd name="connsiteX1" fmla="*/ 127000 w 1774825"/>
                <a:gd name="connsiteY1" fmla="*/ 1467600 h 1469127"/>
                <a:gd name="connsiteX2" fmla="*/ 152400 w 1774825"/>
                <a:gd name="connsiteY2" fmla="*/ 1451725 h 1469127"/>
                <a:gd name="connsiteX3" fmla="*/ 241300 w 1774825"/>
                <a:gd name="connsiteY3" fmla="*/ 1375525 h 1469127"/>
                <a:gd name="connsiteX4" fmla="*/ 561975 w 1774825"/>
                <a:gd name="connsiteY4" fmla="*/ 1099300 h 1469127"/>
                <a:gd name="connsiteX5" fmla="*/ 879475 w 1774825"/>
                <a:gd name="connsiteY5" fmla="*/ 731000 h 1469127"/>
                <a:gd name="connsiteX6" fmla="*/ 1174750 w 1774825"/>
                <a:gd name="connsiteY6" fmla="*/ 302375 h 1469127"/>
                <a:gd name="connsiteX7" fmla="*/ 1343025 w 1774825"/>
                <a:gd name="connsiteY7" fmla="*/ 115050 h 1469127"/>
                <a:gd name="connsiteX8" fmla="*/ 1524000 w 1774825"/>
                <a:gd name="connsiteY8" fmla="*/ 10275 h 1469127"/>
                <a:gd name="connsiteX9" fmla="*/ 1774825 w 1774825"/>
                <a:gd name="connsiteY9" fmla="*/ 3925 h 14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4825" h="1469127">
                  <a:moveTo>
                    <a:pt x="0" y="1467600"/>
                  </a:moveTo>
                  <a:cubicBezTo>
                    <a:pt x="50800" y="1468923"/>
                    <a:pt x="101600" y="1470246"/>
                    <a:pt x="127000" y="1467600"/>
                  </a:cubicBezTo>
                  <a:cubicBezTo>
                    <a:pt x="152400" y="1464954"/>
                    <a:pt x="133350" y="1467071"/>
                    <a:pt x="152400" y="1451725"/>
                  </a:cubicBezTo>
                  <a:cubicBezTo>
                    <a:pt x="171450" y="1436379"/>
                    <a:pt x="241300" y="1375525"/>
                    <a:pt x="241300" y="1375525"/>
                  </a:cubicBezTo>
                  <a:cubicBezTo>
                    <a:pt x="309563" y="1316787"/>
                    <a:pt x="455613" y="1206721"/>
                    <a:pt x="561975" y="1099300"/>
                  </a:cubicBezTo>
                  <a:cubicBezTo>
                    <a:pt x="668338" y="991879"/>
                    <a:pt x="777346" y="863821"/>
                    <a:pt x="879475" y="731000"/>
                  </a:cubicBezTo>
                  <a:cubicBezTo>
                    <a:pt x="981604" y="598179"/>
                    <a:pt x="1097492" y="405033"/>
                    <a:pt x="1174750" y="302375"/>
                  </a:cubicBezTo>
                  <a:cubicBezTo>
                    <a:pt x="1252008" y="199717"/>
                    <a:pt x="1284817" y="163733"/>
                    <a:pt x="1343025" y="115050"/>
                  </a:cubicBezTo>
                  <a:cubicBezTo>
                    <a:pt x="1401233" y="66367"/>
                    <a:pt x="1452033" y="28796"/>
                    <a:pt x="1524000" y="10275"/>
                  </a:cubicBezTo>
                  <a:cubicBezTo>
                    <a:pt x="1595967" y="-8246"/>
                    <a:pt x="1774825" y="3925"/>
                    <a:pt x="1774825" y="3925"/>
                  </a:cubicBezTo>
                </a:path>
              </a:pathLst>
            </a:custGeom>
            <a:ln w="38100" cmpd="sng">
              <a:solidFill>
                <a:srgbClr val="FF00FF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568" name="TextBox 72"/>
          <p:cNvSpPr txBox="1">
            <a:spLocks noChangeArrowheads="1"/>
          </p:cNvSpPr>
          <p:nvPr/>
        </p:nvSpPr>
        <p:spPr bwMode="auto">
          <a:xfrm>
            <a:off x="14288" y="3128963"/>
            <a:ext cx="2830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Associated DB Tables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0" y="3192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65538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6560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6560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</a:t>
              </a:r>
            </a:p>
          </p:txBody>
        </p:sp>
      </p:grpSp>
      <p:grpSp>
        <p:nvGrpSpPr>
          <p:cNvPr id="65539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6560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65605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Book</a:t>
              </a:r>
            </a:p>
          </p:txBody>
        </p:sp>
      </p:grpSp>
      <p:grpSp>
        <p:nvGrpSpPr>
          <p:cNvPr id="65540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65606" idx="2"/>
              <a:endCxn id="65605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600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 dirty="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602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1  author</a:t>
              </a:r>
            </a:p>
          </p:txBody>
        </p:sp>
        <p:sp>
          <p:nvSpPr>
            <p:cNvPr id="65603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*  book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24876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563" name="TextBox 5"/>
          <p:cNvSpPr txBox="1">
            <a:spLocks noChangeArrowheads="1"/>
          </p:cNvSpPr>
          <p:nvPr/>
        </p:nvSpPr>
        <p:spPr bwMode="auto">
          <a:xfrm>
            <a:off x="4424363" y="21161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92513" y="4745038"/>
          <a:ext cx="5121275" cy="12192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title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summary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author_id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 Fountainhead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1943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Individualistic architect…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98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Atlas Shrugged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1957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Dystopian USA…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99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Jaws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1974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Shark!...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96" name="TextBox 5"/>
          <p:cNvSpPr txBox="1">
            <a:spLocks noChangeArrowheads="1"/>
          </p:cNvSpPr>
          <p:nvPr/>
        </p:nvSpPr>
        <p:spPr bwMode="auto">
          <a:xfrm>
            <a:off x="3592513" y="43735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books</a:t>
            </a:r>
          </a:p>
        </p:txBody>
      </p:sp>
      <p:sp>
        <p:nvSpPr>
          <p:cNvPr id="30" name="Freeform 29"/>
          <p:cNvSpPr/>
          <p:nvPr/>
        </p:nvSpPr>
        <p:spPr bwMode="auto">
          <a:xfrm rot="15938786">
            <a:off x="5585619" y="2366169"/>
            <a:ext cx="1709738" cy="3530600"/>
          </a:xfrm>
          <a:custGeom>
            <a:avLst/>
            <a:gdLst>
              <a:gd name="connsiteX0" fmla="*/ 0 w 1774825"/>
              <a:gd name="connsiteY0" fmla="*/ 1467600 h 1469127"/>
              <a:gd name="connsiteX1" fmla="*/ 127000 w 1774825"/>
              <a:gd name="connsiteY1" fmla="*/ 1467600 h 1469127"/>
              <a:gd name="connsiteX2" fmla="*/ 152400 w 1774825"/>
              <a:gd name="connsiteY2" fmla="*/ 1451725 h 1469127"/>
              <a:gd name="connsiteX3" fmla="*/ 241300 w 1774825"/>
              <a:gd name="connsiteY3" fmla="*/ 1375525 h 1469127"/>
              <a:gd name="connsiteX4" fmla="*/ 561975 w 1774825"/>
              <a:gd name="connsiteY4" fmla="*/ 1099300 h 1469127"/>
              <a:gd name="connsiteX5" fmla="*/ 879475 w 1774825"/>
              <a:gd name="connsiteY5" fmla="*/ 731000 h 1469127"/>
              <a:gd name="connsiteX6" fmla="*/ 1174750 w 1774825"/>
              <a:gd name="connsiteY6" fmla="*/ 302375 h 1469127"/>
              <a:gd name="connsiteX7" fmla="*/ 1343025 w 1774825"/>
              <a:gd name="connsiteY7" fmla="*/ 115050 h 1469127"/>
              <a:gd name="connsiteX8" fmla="*/ 1524000 w 1774825"/>
              <a:gd name="connsiteY8" fmla="*/ 10275 h 1469127"/>
              <a:gd name="connsiteX9" fmla="*/ 1774825 w 1774825"/>
              <a:gd name="connsiteY9" fmla="*/ 3925 h 146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4825" h="1469127">
                <a:moveTo>
                  <a:pt x="0" y="1467600"/>
                </a:moveTo>
                <a:cubicBezTo>
                  <a:pt x="50800" y="1468923"/>
                  <a:pt x="101600" y="1470246"/>
                  <a:pt x="127000" y="1467600"/>
                </a:cubicBezTo>
                <a:cubicBezTo>
                  <a:pt x="152400" y="1464954"/>
                  <a:pt x="133350" y="1467071"/>
                  <a:pt x="152400" y="1451725"/>
                </a:cubicBezTo>
                <a:cubicBezTo>
                  <a:pt x="171450" y="1436379"/>
                  <a:pt x="241300" y="1375525"/>
                  <a:pt x="241300" y="1375525"/>
                </a:cubicBezTo>
                <a:cubicBezTo>
                  <a:pt x="309563" y="1316787"/>
                  <a:pt x="455613" y="1206721"/>
                  <a:pt x="561975" y="1099300"/>
                </a:cubicBezTo>
                <a:cubicBezTo>
                  <a:pt x="668338" y="991879"/>
                  <a:pt x="777346" y="863821"/>
                  <a:pt x="879475" y="731000"/>
                </a:cubicBezTo>
                <a:cubicBezTo>
                  <a:pt x="981604" y="598179"/>
                  <a:pt x="1097492" y="405033"/>
                  <a:pt x="1174750" y="302375"/>
                </a:cubicBezTo>
                <a:cubicBezTo>
                  <a:pt x="1252008" y="199717"/>
                  <a:pt x="1284817" y="163733"/>
                  <a:pt x="1343025" y="115050"/>
                </a:cubicBezTo>
                <a:cubicBezTo>
                  <a:pt x="1401233" y="66367"/>
                  <a:pt x="1452033" y="28796"/>
                  <a:pt x="1524000" y="10275"/>
                </a:cubicBezTo>
                <a:cubicBezTo>
                  <a:pt x="1595967" y="-8246"/>
                  <a:pt x="1774825" y="3925"/>
                  <a:pt x="1774825" y="3925"/>
                </a:cubicBezTo>
              </a:path>
            </a:pathLst>
          </a:custGeom>
          <a:ln w="38100" cmpd="sng">
            <a:solidFill>
              <a:srgbClr val="FF00FF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98" name="TextBox 70"/>
          <p:cNvSpPr txBox="1">
            <a:spLocks noChangeArrowheads="1"/>
          </p:cNvSpPr>
          <p:nvPr/>
        </p:nvSpPr>
        <p:spPr bwMode="auto">
          <a:xfrm rot="788758">
            <a:off x="6118225" y="3840163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FF"/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Has Many / Belongs to One Example</a:t>
            </a:r>
          </a:p>
        </p:txBody>
      </p:sp>
      <p:grpSp>
        <p:nvGrpSpPr>
          <p:cNvPr id="65538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65606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65607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</a:t>
              </a:r>
            </a:p>
          </p:txBody>
        </p:sp>
      </p:grpSp>
      <p:grpSp>
        <p:nvGrpSpPr>
          <p:cNvPr id="65539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65604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65605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Book</a:t>
              </a:r>
            </a:p>
          </p:txBody>
        </p:sp>
      </p:grpSp>
      <p:grpSp>
        <p:nvGrpSpPr>
          <p:cNvPr id="65540" name="Group 27"/>
          <p:cNvGrpSpPr>
            <a:grpSpLocks/>
          </p:cNvGrpSpPr>
          <p:nvPr/>
        </p:nvGrpSpPr>
        <p:grpSpPr bwMode="auto">
          <a:xfrm>
            <a:off x="1893890" y="2443163"/>
            <a:ext cx="1182338" cy="1598693"/>
            <a:chOff x="1893427" y="2442419"/>
            <a:chExt cx="1182853" cy="1599045"/>
          </a:xfrm>
        </p:grpSpPr>
        <p:cxnSp>
          <p:nvCxnSpPr>
            <p:cNvPr id="22" name="Straight Connector 21"/>
            <p:cNvCxnSpPr>
              <a:stCxn id="65606" idx="2"/>
              <a:endCxn id="65605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600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 dirty="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602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83717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1  </a:t>
              </a:r>
              <a:r>
                <a:rPr lang="en-US" altLang="en-US" sz="1800" dirty="0">
                  <a:solidFill>
                    <a:srgbClr val="FF00FF"/>
                  </a:solidFill>
                </a:rPr>
                <a:t>creator</a:t>
              </a:r>
            </a:p>
          </p:txBody>
        </p:sp>
        <p:sp>
          <p:nvSpPr>
            <p:cNvPr id="65603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1178784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*  </a:t>
              </a:r>
              <a:r>
                <a:rPr lang="en-US" altLang="en-US" sz="1800" dirty="0">
                  <a:solidFill>
                    <a:srgbClr val="FF00FF"/>
                  </a:solidFill>
                </a:rPr>
                <a:t>creation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24363" y="2487613"/>
          <a:ext cx="3921125" cy="9144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last_name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Ayn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Rand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1905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Peter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Benchley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1940</a:t>
                      </a:r>
                    </a:p>
                  </a:txBody>
                  <a:tcPr marL="45712" marR="45712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563" name="TextBox 5"/>
          <p:cNvSpPr txBox="1">
            <a:spLocks noChangeArrowheads="1"/>
          </p:cNvSpPr>
          <p:nvPr/>
        </p:nvSpPr>
        <p:spPr bwMode="auto">
          <a:xfrm>
            <a:off x="4424363" y="211613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authors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92513" y="4745038"/>
          <a:ext cx="5121275" cy="121920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title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year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summary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author_id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 Fountainhead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1943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Individualistic architect…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98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Atlas Shrugged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1957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Dystopian USA…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99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Jaws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1974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Shark!...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45717" marR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96" name="TextBox 5"/>
          <p:cNvSpPr txBox="1">
            <a:spLocks noChangeArrowheads="1"/>
          </p:cNvSpPr>
          <p:nvPr/>
        </p:nvSpPr>
        <p:spPr bwMode="auto">
          <a:xfrm>
            <a:off x="3592513" y="43735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books</a:t>
            </a:r>
          </a:p>
        </p:txBody>
      </p:sp>
      <p:sp>
        <p:nvSpPr>
          <p:cNvPr id="30" name="Freeform 29"/>
          <p:cNvSpPr/>
          <p:nvPr/>
        </p:nvSpPr>
        <p:spPr bwMode="auto">
          <a:xfrm rot="15938786">
            <a:off x="5585619" y="2366169"/>
            <a:ext cx="1709738" cy="3530600"/>
          </a:xfrm>
          <a:custGeom>
            <a:avLst/>
            <a:gdLst>
              <a:gd name="connsiteX0" fmla="*/ 0 w 1774825"/>
              <a:gd name="connsiteY0" fmla="*/ 1467600 h 1469127"/>
              <a:gd name="connsiteX1" fmla="*/ 127000 w 1774825"/>
              <a:gd name="connsiteY1" fmla="*/ 1467600 h 1469127"/>
              <a:gd name="connsiteX2" fmla="*/ 152400 w 1774825"/>
              <a:gd name="connsiteY2" fmla="*/ 1451725 h 1469127"/>
              <a:gd name="connsiteX3" fmla="*/ 241300 w 1774825"/>
              <a:gd name="connsiteY3" fmla="*/ 1375525 h 1469127"/>
              <a:gd name="connsiteX4" fmla="*/ 561975 w 1774825"/>
              <a:gd name="connsiteY4" fmla="*/ 1099300 h 1469127"/>
              <a:gd name="connsiteX5" fmla="*/ 879475 w 1774825"/>
              <a:gd name="connsiteY5" fmla="*/ 731000 h 1469127"/>
              <a:gd name="connsiteX6" fmla="*/ 1174750 w 1774825"/>
              <a:gd name="connsiteY6" fmla="*/ 302375 h 1469127"/>
              <a:gd name="connsiteX7" fmla="*/ 1343025 w 1774825"/>
              <a:gd name="connsiteY7" fmla="*/ 115050 h 1469127"/>
              <a:gd name="connsiteX8" fmla="*/ 1524000 w 1774825"/>
              <a:gd name="connsiteY8" fmla="*/ 10275 h 1469127"/>
              <a:gd name="connsiteX9" fmla="*/ 1774825 w 1774825"/>
              <a:gd name="connsiteY9" fmla="*/ 3925 h 146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4825" h="1469127">
                <a:moveTo>
                  <a:pt x="0" y="1467600"/>
                </a:moveTo>
                <a:cubicBezTo>
                  <a:pt x="50800" y="1468923"/>
                  <a:pt x="101600" y="1470246"/>
                  <a:pt x="127000" y="1467600"/>
                </a:cubicBezTo>
                <a:cubicBezTo>
                  <a:pt x="152400" y="1464954"/>
                  <a:pt x="133350" y="1467071"/>
                  <a:pt x="152400" y="1451725"/>
                </a:cubicBezTo>
                <a:cubicBezTo>
                  <a:pt x="171450" y="1436379"/>
                  <a:pt x="241300" y="1375525"/>
                  <a:pt x="241300" y="1375525"/>
                </a:cubicBezTo>
                <a:cubicBezTo>
                  <a:pt x="309563" y="1316787"/>
                  <a:pt x="455613" y="1206721"/>
                  <a:pt x="561975" y="1099300"/>
                </a:cubicBezTo>
                <a:cubicBezTo>
                  <a:pt x="668338" y="991879"/>
                  <a:pt x="777346" y="863821"/>
                  <a:pt x="879475" y="731000"/>
                </a:cubicBezTo>
                <a:cubicBezTo>
                  <a:pt x="981604" y="598179"/>
                  <a:pt x="1097492" y="405033"/>
                  <a:pt x="1174750" y="302375"/>
                </a:cubicBezTo>
                <a:cubicBezTo>
                  <a:pt x="1252008" y="199717"/>
                  <a:pt x="1284817" y="163733"/>
                  <a:pt x="1343025" y="115050"/>
                </a:cubicBezTo>
                <a:cubicBezTo>
                  <a:pt x="1401233" y="66367"/>
                  <a:pt x="1452033" y="28796"/>
                  <a:pt x="1524000" y="10275"/>
                </a:cubicBezTo>
                <a:cubicBezTo>
                  <a:pt x="1595967" y="-8246"/>
                  <a:pt x="1774825" y="3925"/>
                  <a:pt x="1774825" y="3925"/>
                </a:cubicBezTo>
              </a:path>
            </a:pathLst>
          </a:custGeom>
          <a:ln w="38100" cmpd="sng">
            <a:solidFill>
              <a:srgbClr val="FF00FF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98" name="TextBox 70"/>
          <p:cNvSpPr txBox="1">
            <a:spLocks noChangeArrowheads="1"/>
          </p:cNvSpPr>
          <p:nvPr/>
        </p:nvSpPr>
        <p:spPr bwMode="auto">
          <a:xfrm rot="788758">
            <a:off x="6118225" y="3840163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FF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94943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224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224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2229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223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2238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2247" idx="2"/>
              <a:endCxn id="52238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233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35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1  author</a:t>
              </a:r>
            </a:p>
          </p:txBody>
        </p:sp>
        <p:sp>
          <p:nvSpPr>
            <p:cNvPr id="52236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*  book</a:t>
              </a:r>
            </a:p>
          </p:txBody>
        </p:sp>
      </p:grpSp>
      <p:grpSp>
        <p:nvGrpSpPr>
          <p:cNvPr id="26" name="Group 10">
            <a:extLst>
              <a:ext uri="{FF2B5EF4-FFF2-40B4-BE49-F238E27FC236}">
                <a16:creationId xmlns:a16="http://schemas.microsoft.com/office/drawing/2014/main" id="{D1EC645B-98B6-5142-B2E5-2374424B9662}"/>
              </a:ext>
            </a:extLst>
          </p:cNvPr>
          <p:cNvGrpSpPr>
            <a:grpSpLocks/>
          </p:cNvGrpSpPr>
          <p:nvPr/>
        </p:nvGrpSpPr>
        <p:grpSpPr bwMode="auto">
          <a:xfrm>
            <a:off x="5976937" y="4060201"/>
            <a:ext cx="1993900" cy="1018182"/>
            <a:chOff x="3194997" y="2710955"/>
            <a:chExt cx="1992853" cy="1017602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6FDFDBDC-7B0D-FA44-B319-CA0E461BC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64596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name : string</a:t>
              </a:r>
            </a:p>
            <a:p>
              <a:pPr eaLnBrk="1" hangingPunct="1"/>
              <a:r>
                <a:rPr lang="en-US" altLang="en-US" sz="1800" dirty="0"/>
                <a:t>url: string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0CB9338E-4AE3-7941-A3F1-B361D3E73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Publisher</a:t>
              </a:r>
            </a:p>
          </p:txBody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A8D2C09A-C724-E44A-A621-A655379719D1}"/>
              </a:ext>
            </a:extLst>
          </p:cNvPr>
          <p:cNvGrpSpPr>
            <a:grpSpLocks/>
          </p:cNvGrpSpPr>
          <p:nvPr/>
        </p:nvGrpSpPr>
        <p:grpSpPr bwMode="auto">
          <a:xfrm>
            <a:off x="3138487" y="4263402"/>
            <a:ext cx="2838450" cy="685154"/>
            <a:chOff x="3137807" y="1406152"/>
            <a:chExt cx="2839359" cy="68615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3B0F0C-BAC9-4B45-B94B-374CE5613D15}"/>
                </a:ext>
              </a:extLst>
            </p:cNvPr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12">
              <a:extLst>
                <a:ext uri="{FF2B5EF4-FFF2-40B4-BE49-F238E27FC236}">
                  <a16:creationId xmlns:a16="http://schemas.microsoft.com/office/drawing/2014/main" id="{31FC9E97-F26B-0545-BE4B-66DA486BD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149" y="1406152"/>
              <a:ext cx="532647" cy="369332"/>
              <a:chOff x="4692403" y="2022929"/>
              <a:chExt cx="532647" cy="369332"/>
            </a:xfrm>
          </p:grpSpPr>
          <p:sp>
            <p:nvSpPr>
              <p:cNvPr id="35" name="TextBox 15">
                <a:extLst>
                  <a:ext uri="{FF2B5EF4-FFF2-40B4-BE49-F238E27FC236}">
                    <a16:creationId xmlns:a16="http://schemas.microsoft.com/office/drawing/2014/main" id="{AAC0F88C-C23E-F749-A6E7-5AA0C7A0A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36" name="Isosceles Triangle 16">
                <a:extLst>
                  <a:ext uri="{FF2B5EF4-FFF2-40B4-BE49-F238E27FC236}">
                    <a16:creationId xmlns:a16="http://schemas.microsoft.com/office/drawing/2014/main" id="{C3B79E45-E768-3945-8568-9BE5F228A1A2}"/>
                  </a:ext>
                </a:extLst>
              </p:cNvPr>
              <p:cNvSpPr/>
              <p:nvPr/>
            </p:nvSpPr>
            <p:spPr>
              <a:xfrm rot="16200000" flipH="1">
                <a:off x="46677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A1F3B850-FA1E-1A4B-ABC1-E254A9AFE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559948" cy="64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*</a:t>
              </a:r>
            </a:p>
            <a:p>
              <a:pPr eaLnBrk="1" hangingPunct="1"/>
              <a:r>
                <a:rPr lang="en-US" altLang="en-US" sz="1800" dirty="0"/>
                <a:t>title</a:t>
              </a:r>
            </a:p>
          </p:txBody>
        </p:sp>
        <p:sp>
          <p:nvSpPr>
            <p:cNvPr id="34" name="TextBox 14">
              <a:extLst>
                <a:ext uri="{FF2B5EF4-FFF2-40B4-BE49-F238E27FC236}">
                  <a16:creationId xmlns:a16="http://schemas.microsoft.com/office/drawing/2014/main" id="{4869A9CA-DA7A-D84B-A243-C939103E9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440" y="1445032"/>
              <a:ext cx="873725" cy="64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 dirty="0"/>
                <a:t>1</a:t>
              </a:r>
            </a:p>
            <a:p>
              <a:pPr algn="r" eaLnBrk="1" hangingPunct="1"/>
              <a:r>
                <a:rPr lang="en-US" altLang="en-US" sz="1800" dirty="0"/>
                <a:t>imprint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6" name="Cloud 45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7449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50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7411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47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45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7413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41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9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7434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7435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7422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33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7423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29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5" name="Title 2"/>
          <p:cNvSpPr>
            <a:spLocks noGrp="1"/>
          </p:cNvSpPr>
          <p:nvPr>
            <p:ph type="title"/>
          </p:nvPr>
        </p:nvSpPr>
        <p:spPr>
          <a:xfrm>
            <a:off x="3495675" y="84138"/>
            <a:ext cx="5384800" cy="622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17426" name="TextBox 3"/>
          <p:cNvSpPr txBox="1">
            <a:spLocks noChangeArrowheads="1"/>
          </p:cNvSpPr>
          <p:nvPr/>
        </p:nvSpPr>
        <p:spPr bwMode="auto">
          <a:xfrm>
            <a:off x="4311650" y="760413"/>
            <a:ext cx="453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What key capability do Rails model classes provide?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311650" y="1744663"/>
            <a:ext cx="4532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CRUD persistent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0"/>
          <p:cNvGrpSpPr>
            <a:grpSpLocks/>
          </p:cNvGrpSpPr>
          <p:nvPr/>
        </p:nvGrpSpPr>
        <p:grpSpPr bwMode="auto">
          <a:xfrm>
            <a:off x="1144588" y="1203325"/>
            <a:ext cx="1993900" cy="1295400"/>
            <a:chOff x="3194997" y="2710955"/>
            <a:chExt cx="1992853" cy="1294662"/>
          </a:xfrm>
        </p:grpSpPr>
        <p:sp>
          <p:nvSpPr>
            <p:cNvPr id="5224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first_name : string</a:t>
              </a:r>
            </a:p>
            <a:p>
              <a:pPr eaLnBrk="1" hangingPunct="1"/>
              <a:r>
                <a:rPr lang="en-US" altLang="en-US" sz="1800"/>
                <a:t>last_name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</p:txBody>
        </p:sp>
        <p:sp>
          <p:nvSpPr>
            <p:cNvPr id="52248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Author</a:t>
              </a:r>
            </a:p>
          </p:txBody>
        </p:sp>
      </p:grpSp>
      <p:grpSp>
        <p:nvGrpSpPr>
          <p:cNvPr id="52227" name="Group 10"/>
          <p:cNvGrpSpPr>
            <a:grpSpLocks/>
          </p:cNvGrpSpPr>
          <p:nvPr/>
        </p:nvGrpSpPr>
        <p:grpSpPr bwMode="auto">
          <a:xfrm>
            <a:off x="5976938" y="1203325"/>
            <a:ext cx="1993900" cy="1295400"/>
            <a:chOff x="3194997" y="2710955"/>
            <a:chExt cx="1992853" cy="1294662"/>
          </a:xfrm>
        </p:grpSpPr>
        <p:sp>
          <p:nvSpPr>
            <p:cNvPr id="52245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birthplace : string</a:t>
              </a:r>
            </a:p>
            <a:p>
              <a:pPr eaLnBrk="1" hangingPunct="1"/>
              <a:r>
                <a:rPr lang="en-US" altLang="en-US" sz="1800"/>
                <a:t>bio : text</a:t>
              </a:r>
            </a:p>
            <a:p>
              <a:pPr eaLnBrk="1" hangingPunct="1"/>
              <a:r>
                <a:rPr lang="en-US" altLang="en-US" sz="1800"/>
                <a:t>awards : text</a:t>
              </a:r>
            </a:p>
          </p:txBody>
        </p:sp>
        <p:sp>
          <p:nvSpPr>
            <p:cNvPr id="52246" name="TextBox 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AuthorProfile</a:t>
              </a:r>
            </a:p>
          </p:txBody>
        </p:sp>
      </p:grpSp>
      <p:grpSp>
        <p:nvGrpSpPr>
          <p:cNvPr id="52228" name="Group 10"/>
          <p:cNvGrpSpPr>
            <a:grpSpLocks/>
          </p:cNvGrpSpPr>
          <p:nvPr/>
        </p:nvGrpSpPr>
        <p:grpSpPr bwMode="auto">
          <a:xfrm>
            <a:off x="3138488" y="1406525"/>
            <a:ext cx="2838450" cy="684213"/>
            <a:chOff x="3137807" y="1406152"/>
            <a:chExt cx="2839359" cy="68521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40" name="Group 12"/>
            <p:cNvGrpSpPr>
              <a:grpSpLocks/>
            </p:cNvGrpSpPr>
            <p:nvPr/>
          </p:nvGrpSpPr>
          <p:grpSpPr bwMode="auto">
            <a:xfrm>
              <a:off x="4333002" y="1406152"/>
              <a:ext cx="540311" cy="369332"/>
              <a:chOff x="4718256" y="2022929"/>
              <a:chExt cx="540311" cy="369332"/>
            </a:xfrm>
          </p:grpSpPr>
          <p:sp>
            <p:nvSpPr>
              <p:cNvPr id="52243" name="TextBox 15"/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51483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2241" name="TextBox 13"/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8173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  <a:p>
              <a:pPr eaLnBrk="1" hangingPunct="1"/>
              <a:r>
                <a:rPr lang="en-US" altLang="en-US" sz="1800"/>
                <a:t>author</a:t>
              </a:r>
            </a:p>
          </p:txBody>
        </p:sp>
        <p:sp>
          <p:nvSpPr>
            <p:cNvPr id="52242" name="TextBox 14"/>
            <p:cNvSpPr txBox="1">
              <a:spLocks noChangeArrowheads="1"/>
            </p:cNvSpPr>
            <p:nvPr/>
          </p:nvSpPr>
          <p:spPr bwMode="auto">
            <a:xfrm>
              <a:off x="5175368" y="1445032"/>
              <a:ext cx="8017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1</a:t>
              </a:r>
            </a:p>
            <a:p>
              <a:pPr algn="r" eaLnBrk="1" hangingPunct="1"/>
              <a:r>
                <a:rPr lang="en-US" altLang="en-US" sz="1800"/>
                <a:t>profile</a:t>
              </a:r>
            </a:p>
          </p:txBody>
        </p:sp>
      </p:grpSp>
      <p:grpSp>
        <p:nvGrpSpPr>
          <p:cNvPr id="52229" name="Group 10"/>
          <p:cNvGrpSpPr>
            <a:grpSpLocks/>
          </p:cNvGrpSpPr>
          <p:nvPr/>
        </p:nvGrpSpPr>
        <p:grpSpPr bwMode="auto">
          <a:xfrm>
            <a:off x="1144588" y="4016375"/>
            <a:ext cx="1993900" cy="1295400"/>
            <a:chOff x="3194997" y="2710955"/>
            <a:chExt cx="1992853" cy="1294662"/>
          </a:xfrm>
        </p:grpSpPr>
        <p:sp>
          <p:nvSpPr>
            <p:cNvPr id="52237" name="TextBox 5"/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92302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title : string</a:t>
              </a:r>
            </a:p>
            <a:p>
              <a:pPr eaLnBrk="1" hangingPunct="1"/>
              <a:r>
                <a:rPr lang="en-US" altLang="en-US" sz="1800"/>
                <a:t>year : integer</a:t>
              </a:r>
            </a:p>
            <a:p>
              <a:pPr eaLnBrk="1" hangingPunct="1"/>
              <a:r>
                <a:rPr lang="en-US" altLang="en-US" sz="1800"/>
                <a:t>summary : text</a:t>
              </a:r>
            </a:p>
          </p:txBody>
        </p:sp>
        <p:sp>
          <p:nvSpPr>
            <p:cNvPr id="52238" name="TextBox 19"/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Book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893888" y="2443163"/>
            <a:ext cx="1038225" cy="1598612"/>
            <a:chOff x="1893427" y="2442419"/>
            <a:chExt cx="1038678" cy="1598964"/>
          </a:xfrm>
        </p:grpSpPr>
        <p:cxnSp>
          <p:nvCxnSpPr>
            <p:cNvPr id="22" name="Straight Connector 21"/>
            <p:cNvCxnSpPr>
              <a:stCxn id="52247" idx="2"/>
              <a:endCxn id="52238" idx="0"/>
            </p:cNvCxnSpPr>
            <p:nvPr/>
          </p:nvCxnSpPr>
          <p:spPr>
            <a:xfrm>
              <a:off x="2141185" y="2497993"/>
              <a:ext cx="0" cy="1517984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233" name="TextBox 23"/>
            <p:cNvSpPr txBox="1">
              <a:spLocks noChangeArrowheads="1"/>
            </p:cNvSpPr>
            <p:nvPr/>
          </p:nvSpPr>
          <p:spPr bwMode="auto">
            <a:xfrm>
              <a:off x="2140858" y="3032593"/>
              <a:ext cx="50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/>
                <a:t>has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2334945" y="3366547"/>
              <a:ext cx="133408" cy="85744"/>
            </a:xfrm>
            <a:prstGeom prst="triangle">
              <a:avLst/>
            </a:prstGeom>
            <a:solidFill>
              <a:schemeClr val="tx1"/>
            </a:solidFill>
            <a:ln w="76200" cmpd="sng">
              <a:noFill/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35" name="TextBox 25"/>
            <p:cNvSpPr txBox="1">
              <a:spLocks noChangeArrowheads="1"/>
            </p:cNvSpPr>
            <p:nvPr/>
          </p:nvSpPr>
          <p:spPr bwMode="auto">
            <a:xfrm>
              <a:off x="1893427" y="2442419"/>
              <a:ext cx="1038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1  author</a:t>
              </a:r>
            </a:p>
          </p:txBody>
        </p:sp>
        <p:sp>
          <p:nvSpPr>
            <p:cNvPr id="52236" name="TextBox 26"/>
            <p:cNvSpPr txBox="1">
              <a:spLocks noChangeArrowheads="1"/>
            </p:cNvSpPr>
            <p:nvPr/>
          </p:nvSpPr>
          <p:spPr bwMode="auto">
            <a:xfrm>
              <a:off x="1897496" y="367205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*  book</a:t>
              </a:r>
            </a:p>
          </p:txBody>
        </p:sp>
      </p:grpSp>
      <p:grpSp>
        <p:nvGrpSpPr>
          <p:cNvPr id="26" name="Group 10">
            <a:extLst>
              <a:ext uri="{FF2B5EF4-FFF2-40B4-BE49-F238E27FC236}">
                <a16:creationId xmlns:a16="http://schemas.microsoft.com/office/drawing/2014/main" id="{D1EC645B-98B6-5142-B2E5-2374424B9662}"/>
              </a:ext>
            </a:extLst>
          </p:cNvPr>
          <p:cNvGrpSpPr>
            <a:grpSpLocks/>
          </p:cNvGrpSpPr>
          <p:nvPr/>
        </p:nvGrpSpPr>
        <p:grpSpPr bwMode="auto">
          <a:xfrm>
            <a:off x="5976937" y="4060201"/>
            <a:ext cx="1993900" cy="1018182"/>
            <a:chOff x="3194997" y="2710955"/>
            <a:chExt cx="1992853" cy="1017602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6FDFDBDC-7B0D-FA44-B319-CA0E461BC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8" y="3082594"/>
              <a:ext cx="1992852" cy="64596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name : string</a:t>
              </a:r>
            </a:p>
            <a:p>
              <a:pPr eaLnBrk="1" hangingPunct="1"/>
              <a:r>
                <a:rPr lang="en-US" altLang="en-US" sz="1800" dirty="0"/>
                <a:t>url: string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0CB9338E-4AE3-7941-A3F1-B361D3E73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997" y="2710955"/>
              <a:ext cx="1992853" cy="369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Publisher</a:t>
              </a:r>
            </a:p>
          </p:txBody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A8D2C09A-C724-E44A-A621-A655379719D1}"/>
              </a:ext>
            </a:extLst>
          </p:cNvPr>
          <p:cNvGrpSpPr>
            <a:grpSpLocks/>
          </p:cNvGrpSpPr>
          <p:nvPr/>
        </p:nvGrpSpPr>
        <p:grpSpPr bwMode="auto">
          <a:xfrm>
            <a:off x="3138487" y="4263402"/>
            <a:ext cx="2838450" cy="685154"/>
            <a:chOff x="3137807" y="1406152"/>
            <a:chExt cx="2839359" cy="68615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3B0F0C-BAC9-4B45-B94B-374CE5613D15}"/>
                </a:ext>
              </a:extLst>
            </p:cNvPr>
            <p:cNvCxnSpPr/>
            <p:nvPr/>
          </p:nvCxnSpPr>
          <p:spPr>
            <a:xfrm>
              <a:off x="3137807" y="1778169"/>
              <a:ext cx="283935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12">
              <a:extLst>
                <a:ext uri="{FF2B5EF4-FFF2-40B4-BE49-F238E27FC236}">
                  <a16:creationId xmlns:a16="http://schemas.microsoft.com/office/drawing/2014/main" id="{31FC9E97-F26B-0545-BE4B-66DA486BD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149" y="1406152"/>
              <a:ext cx="532647" cy="369332"/>
              <a:chOff x="4692403" y="2022929"/>
              <a:chExt cx="532647" cy="369332"/>
            </a:xfrm>
          </p:grpSpPr>
          <p:sp>
            <p:nvSpPr>
              <p:cNvPr id="35" name="TextBox 15">
                <a:extLst>
                  <a:ext uri="{FF2B5EF4-FFF2-40B4-BE49-F238E27FC236}">
                    <a16:creationId xmlns:a16="http://schemas.microsoft.com/office/drawing/2014/main" id="{AAC0F88C-C23E-F749-A6E7-5AA0C7A0A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8256" y="2022929"/>
                <a:ext cx="50679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r" eaLnBrk="1" hangingPunct="1"/>
                <a:r>
                  <a:rPr lang="en-US" altLang="en-US" sz="1800"/>
                  <a:t>has</a:t>
                </a:r>
              </a:p>
            </p:txBody>
          </p:sp>
          <p:sp>
            <p:nvSpPr>
              <p:cNvPr id="36" name="Isosceles Triangle 16">
                <a:extLst>
                  <a:ext uri="{FF2B5EF4-FFF2-40B4-BE49-F238E27FC236}">
                    <a16:creationId xmlns:a16="http://schemas.microsoft.com/office/drawing/2014/main" id="{C3B79E45-E768-3945-8568-9BE5F228A1A2}"/>
                  </a:ext>
                </a:extLst>
              </p:cNvPr>
              <p:cNvSpPr/>
              <p:nvPr/>
            </p:nvSpPr>
            <p:spPr>
              <a:xfrm rot="16200000" flipH="1">
                <a:off x="4667711" y="2197062"/>
                <a:ext cx="135135" cy="85752"/>
              </a:xfrm>
              <a:prstGeom prst="triangle">
                <a:avLst/>
              </a:prstGeom>
              <a:solidFill>
                <a:schemeClr val="tx1"/>
              </a:solidFill>
              <a:ln w="76200" cmpd="sng">
                <a:noFill/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A1F3B850-FA1E-1A4B-ABC1-E254A9AFE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807" y="1445032"/>
              <a:ext cx="559948" cy="64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*</a:t>
              </a:r>
            </a:p>
            <a:p>
              <a:pPr eaLnBrk="1" hangingPunct="1"/>
              <a:r>
                <a:rPr lang="en-US" altLang="en-US" sz="1800" dirty="0"/>
                <a:t>title</a:t>
              </a:r>
            </a:p>
          </p:txBody>
        </p:sp>
        <p:sp>
          <p:nvSpPr>
            <p:cNvPr id="34" name="TextBox 14">
              <a:extLst>
                <a:ext uri="{FF2B5EF4-FFF2-40B4-BE49-F238E27FC236}">
                  <a16:creationId xmlns:a16="http://schemas.microsoft.com/office/drawing/2014/main" id="{4869A9CA-DA7A-D84B-A243-C939103E9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440" y="1445032"/>
              <a:ext cx="873725" cy="64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1800" dirty="0"/>
                <a:t>1</a:t>
              </a:r>
            </a:p>
            <a:p>
              <a:pPr algn="r" eaLnBrk="1" hangingPunct="1"/>
              <a:r>
                <a:rPr lang="en-US" altLang="en-US" sz="1800" dirty="0"/>
                <a:t>imprint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7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5" name="Cloud 44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8472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3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8435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70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8436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68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8437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64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43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8457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8458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46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56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844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52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49" name="Title 2"/>
          <p:cNvSpPr>
            <a:spLocks noGrp="1"/>
          </p:cNvSpPr>
          <p:nvPr>
            <p:ph type="title"/>
          </p:nvPr>
        </p:nvSpPr>
        <p:spPr>
          <a:xfrm>
            <a:off x="3495675" y="84138"/>
            <a:ext cx="5384800" cy="622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11650" y="760413"/>
            <a:ext cx="453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How do you create Rails model classes?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6" name="Cloud 45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9497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8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19459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5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19460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3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19461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9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67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19483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470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1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19471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7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73" name="Title 2"/>
          <p:cNvSpPr>
            <a:spLocks noGrp="1"/>
          </p:cNvSpPr>
          <p:nvPr>
            <p:ph type="title"/>
          </p:nvPr>
        </p:nvSpPr>
        <p:spPr>
          <a:xfrm>
            <a:off x="3495675" y="84138"/>
            <a:ext cx="5384800" cy="622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19474" name="TextBox 3"/>
          <p:cNvSpPr txBox="1">
            <a:spLocks noChangeArrowheads="1"/>
          </p:cNvSpPr>
          <p:nvPr/>
        </p:nvSpPr>
        <p:spPr bwMode="auto">
          <a:xfrm>
            <a:off x="4311650" y="760413"/>
            <a:ext cx="453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How do you create Rails model classes?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311650" y="1744663"/>
            <a:ext cx="4532313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Generate DB migrations and model classes with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“rails g model …”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then customize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5" name="Cloud 44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20482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0520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1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20483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8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20484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6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20485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2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91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20505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20506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 cmpd="sng">
            <a:noFill/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94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0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20495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0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7" name="Title 2"/>
          <p:cNvSpPr>
            <a:spLocks noGrp="1"/>
          </p:cNvSpPr>
          <p:nvPr>
            <p:ph type="title"/>
          </p:nvPr>
        </p:nvSpPr>
        <p:spPr>
          <a:xfrm>
            <a:off x="3495675" y="84138"/>
            <a:ext cx="5384800" cy="6223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Model Review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11650" y="760413"/>
            <a:ext cx="453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What purpose do migrations serve?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ack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 cmpd="sng">
          <a:solidFill>
            <a:srgbClr val="FF00FF"/>
          </a:solidFill>
          <a:prstDash val="sysDash"/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20185</TotalTime>
  <Words>2763</Words>
  <Application>Microsoft Macintosh PowerPoint</Application>
  <PresentationFormat>On-screen Show (4:3)</PresentationFormat>
  <Paragraphs>1093</Paragraphs>
  <Slides>60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ＭＳ Ｐゴシック</vt:lpstr>
      <vt:lpstr>Arial</vt:lpstr>
      <vt:lpstr>Calibri</vt:lpstr>
      <vt:lpstr>Courier</vt:lpstr>
      <vt:lpstr>Courier New</vt:lpstr>
      <vt:lpstr>Lucida Blackletter</vt:lpstr>
      <vt:lpstr>Lucida Grande</vt:lpstr>
      <vt:lpstr>Black</vt:lpstr>
      <vt:lpstr>PowerPoint Presentation</vt:lpstr>
      <vt:lpstr>PowerPoint Presentation</vt:lpstr>
      <vt:lpstr>PowerPoint Presentation</vt:lpstr>
      <vt:lpstr>SWEBOK Knowledge Areas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MVC Model Review</vt:lpstr>
      <vt:lpstr>Limitation so far: Insular model classes/tables</vt:lpstr>
      <vt:lpstr>Imagine an author-profile class</vt:lpstr>
      <vt:lpstr>What if you want inter-class relationships?</vt:lpstr>
      <vt:lpstr>Requires inter-table references</vt:lpstr>
      <vt:lpstr>Rails Relationship Support</vt:lpstr>
      <vt:lpstr>Rails Relationship Support</vt:lpstr>
      <vt:lpstr>Has One / Belongs To One Example</vt:lpstr>
      <vt:lpstr>Has One / Belongs To One Example</vt:lpstr>
      <vt:lpstr>Has One / Belongs To One Example</vt:lpstr>
      <vt:lpstr>Has One / Belongs To One Example</vt:lpstr>
      <vt:lpstr>Has One / Belongs To One Example</vt:lpstr>
      <vt:lpstr>Has One / Belongs To One Example</vt:lpstr>
      <vt:lpstr>Has One / Belongs To One Example</vt:lpstr>
      <vt:lpstr>Has One / Belongs To One Example</vt:lpstr>
      <vt:lpstr>Has One / Belongs To One Example</vt:lpstr>
      <vt:lpstr>Has One / Belongs To One Example</vt:lpstr>
      <vt:lpstr>Primary versus Foreign Keys</vt:lpstr>
      <vt:lpstr>Primary versus Foreign Keys</vt:lpstr>
      <vt:lpstr>Primary versus Foreign Keys</vt:lpstr>
      <vt:lpstr>How to Set Up Association in Rails</vt:lpstr>
      <vt:lpstr>Rails Relationship Support</vt:lpstr>
      <vt:lpstr>Has Many / Belongs to One Example</vt:lpstr>
      <vt:lpstr>Has Many / Belongs to One Example</vt:lpstr>
      <vt:lpstr>Has Many / Belongs to One Example</vt:lpstr>
      <vt:lpstr>Has Many / Belongs to One Example</vt:lpstr>
      <vt:lpstr>Has Many / Belongs to One Example</vt:lpstr>
      <vt:lpstr>Has Many / Belongs to One Example</vt:lpstr>
      <vt:lpstr>How to Set Up in Rails</vt:lpstr>
      <vt:lpstr>Rails Relationship Support</vt:lpstr>
      <vt:lpstr>Example Many-to-Many Association</vt:lpstr>
      <vt:lpstr>Join Table Example</vt:lpstr>
      <vt:lpstr>Join Table Example</vt:lpstr>
      <vt:lpstr>Join Table Example</vt:lpstr>
      <vt:lpstr>Join Table Example: Model Class</vt:lpstr>
      <vt:lpstr>How to Set Up in Rails</vt:lpstr>
      <vt:lpstr>Summary</vt:lpstr>
      <vt:lpstr>Appendix</vt:lpstr>
      <vt:lpstr>PowerPoint Presentation</vt:lpstr>
      <vt:lpstr>Has One / Belongs To One Example</vt:lpstr>
      <vt:lpstr>Has Many / Belongs to One Example</vt:lpstr>
      <vt:lpstr>Has Many / Belongs to One Example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395</cp:revision>
  <cp:lastPrinted>2015-02-25T17:21:48Z</cp:lastPrinted>
  <dcterms:created xsi:type="dcterms:W3CDTF">2011-01-26T19:04:03Z</dcterms:created>
  <dcterms:modified xsi:type="dcterms:W3CDTF">2019-02-13T20:22:34Z</dcterms:modified>
</cp:coreProperties>
</file>